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96" r:id="rId4"/>
    <p:sldId id="297" r:id="rId5"/>
    <p:sldId id="326" r:id="rId6"/>
    <p:sldId id="322" r:id="rId7"/>
    <p:sldId id="325" r:id="rId8"/>
    <p:sldId id="324" r:id="rId9"/>
    <p:sldId id="327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6"/>
    <a:srgbClr val="9259A3"/>
    <a:srgbClr val="FF7E8C"/>
    <a:srgbClr val="00FFF0"/>
    <a:srgbClr val="F3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6301"/>
  </p:normalViewPr>
  <p:slideViewPr>
    <p:cSldViewPr snapToGrid="0">
      <p:cViewPr varScale="1">
        <p:scale>
          <a:sx n="122" d="100"/>
          <a:sy n="122" d="100"/>
        </p:scale>
        <p:origin x="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C2B7-6072-924B-AE51-DA281600F23F}" type="datetimeFigureOut">
              <a:rPr lang="en-US" smtClean="0"/>
              <a:t>3/25/25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036C-B239-7F49-800F-BE8CBE0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1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89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0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0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0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0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650-7DD4-7F7A-C2FC-9A48676AF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5B7A-75E4-445D-6C89-352C2BF6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28CA-7A15-DDA1-2B5A-19023A4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F3B1-F3DA-4441-B1EE-A851EB4245DB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9572-16CC-C507-3FE8-5D81F41C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E9A-D75D-41FD-14F2-54447E6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5A0-B957-4643-E75C-2923CBBA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F087-9007-D801-8855-4E4534E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4488-760D-5249-BCB4-53B99D2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92E3-9FDF-E54D-B4EB-6783B208EA12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80E4-8A40-1DEF-1267-079558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B082-1910-6782-A5D8-D7CE388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FB98-F5A3-EAD4-C58B-5C4479BB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A3FA-B8B8-8700-AE67-75C83B0C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B346-5207-EC3C-EC5C-CAAF79C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09F-0DAD-EF43-BD61-D49A3729F966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0F8-2DC9-B4CE-476C-B19BC35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05A6-FC58-4864-2134-524043F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BD8C-862C-9797-1C76-AE3042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477E-F414-17E9-34AC-22E90C72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E1C-4861-1084-B022-B5C8CBD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F94-728B-E64A-8809-790A4B1ED3D4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5946-3920-3127-C8E5-CCE8103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31EF-888C-E178-1E17-4C028876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C622-B67A-307F-DA63-314F133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EFC-FE71-165C-2EFD-94616DD4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629E3-0250-FCC3-38D5-FE9B392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4CD0-41EB-F888-86F6-6B13E3C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34A-1CEF-A047-A231-02CE8861FB9D}" type="datetime1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A8F0-8F13-F417-700F-D6B99807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972BD-0D01-94A9-6C69-061398F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32B-535E-C6FF-7744-59072AC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9B6-CC99-9422-DDE9-9545CB5E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68A7-2F54-8F34-741D-8F359827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759E6-5564-DDCF-5B73-F07536E9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044A-F3B0-A998-C9B6-A57F5868C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AB77-8CA1-B9CF-F7B2-C6C4F20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9715-70F5-924C-B3F8-AD1883EF0647}" type="datetime1">
              <a:rPr lang="en-US" smtClean="0"/>
              <a:t>3/25/25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07F81-42D1-F665-6C36-A19D22D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3D2A-7D66-155A-A86F-ACA412F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1A73-84D3-E333-052E-8277676E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39D7-DE91-8EEE-CB03-4902758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2980-813B-CE49-B375-E252E333A381}" type="datetime1">
              <a:rPr lang="en-US" smtClean="0"/>
              <a:t>3/25/25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C9F4-1DB9-A4B6-BDFA-57CCE720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68F7-1C54-33EB-435E-DF0A574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629FA-128B-64AF-5D24-B7952161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0C0A-6F6A-0D4B-8E91-ACA8A5BF8E76}" type="datetime1">
              <a:rPr lang="en-US" smtClean="0"/>
              <a:t>3/25/25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20C-A3DF-98CD-5589-83AFEF2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7EAF-48C8-B2A3-5706-6DEC512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540-96EF-2FB2-8666-C75FD39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AB0-532E-9427-52BD-F3E58F4B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5005D-119E-CC93-C7B9-585CA2D0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26C4-9C8B-37D7-6909-DCA4ABC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9F8-5E62-5A4D-97BB-29105228C9E6}" type="datetime1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B20C-A21E-6F83-1B0C-35184FB1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2779-E10B-29FD-3ED3-1512030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992-81C7-74DF-B320-5BA94F1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8874-F766-6140-79A4-BCA315327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51DE-1FA1-DFC5-EB48-ADDF4A7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0579-C751-856B-BD91-C23B2AA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28A-E76A-414B-946C-79A173F175C6}" type="datetime1">
              <a:rPr lang="en-US" smtClean="0"/>
              <a:t>3/25/25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8CC2-82B4-DE20-B5AA-48BE190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B101-BE24-1983-9065-6BA5207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933C-DF95-5365-F5C1-F1498E77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936ED-01E8-71DF-FB7A-FD7802D5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2555-F48E-0CD5-7833-F271C6199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E49-D2F1-D84A-9B2E-0E5EACFB1C70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A4D-5030-4CF5-CCA8-0D8D8B6B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7716-553C-E069-D179-B09B234A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79E-25AB-5771-3F10-00F8059C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Natural Language Processing </a:t>
            </a:r>
            <a:r>
              <a:rPr lang="en-US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Tutorials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79E56-D071-8596-A083-46AA9F3F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sz="2000" i="1" dirty="0">
                <a:latin typeface="Avenir Book" panose="02000503020000020003" pitchFamily="2" charset="0"/>
              </a:rPr>
              <a:t>Become a natural language processing expert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EA932-9ED4-8A19-5408-425870D34EB7}"/>
              </a:ext>
            </a:extLst>
          </p:cNvPr>
          <p:cNvSpPr txBox="1"/>
          <p:nvPr/>
        </p:nvSpPr>
        <p:spPr>
          <a:xfrm>
            <a:off x="4324796" y="4604559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Supervised by </a:t>
            </a:r>
            <a:r>
              <a:rPr lang="en-US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Dr. Kenny Zhu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CE70-3030-1D1D-BBAD-2E5D46F4850A}"/>
              </a:ext>
            </a:extLst>
          </p:cNvPr>
          <p:cNvSpPr txBox="1"/>
          <p:nvPr/>
        </p:nvSpPr>
        <p:spPr>
          <a:xfrm>
            <a:off x="4505619" y="5094034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TAs: </a:t>
            </a:r>
            <a:r>
              <a:rPr lang="en-US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Essam Abdelghany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FEAEC-9D59-703D-A89A-0294FB1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0</a:t>
            </a:fld>
            <a:endParaRPr lang="en-US"/>
          </a:p>
        </p:txBody>
      </p:sp>
      <p:pic>
        <p:nvPicPr>
          <p:cNvPr id="4" name="Picture 14" descr="Machine Learning PNG Background - PNG All | PNG All">
            <a:extLst>
              <a:ext uri="{FF2B5EF4-FFF2-40B4-BE49-F238E27FC236}">
                <a16:creationId xmlns:a16="http://schemas.microsoft.com/office/drawing/2014/main" id="{372B06F8-11FF-10A9-5D94-7ED7A52E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4" y="3775652"/>
            <a:ext cx="2304143" cy="23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ire Chatbot Developers | Hire Remote Chatbot Developers -Prismetric">
            <a:extLst>
              <a:ext uri="{FF2B5EF4-FFF2-40B4-BE49-F238E27FC236}">
                <a16:creationId xmlns:a16="http://schemas.microsoft.com/office/drawing/2014/main" id="{BDCD2D21-A4F5-6FB6-E994-317D5FAB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33" y="3429000"/>
            <a:ext cx="3229303" cy="322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820" y="38469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 You</a:t>
            </a:r>
            <a:endParaRPr lang="en-US" sz="6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862C-A77B-8DC2-29B4-805301F8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66AB08A5-3187-4322-7326-A57437B3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9B027045-7614-2657-8E15-44A113A50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3" y="5172524"/>
            <a:ext cx="1450795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Machine Learning PNG Background - PNG All | PNG All">
            <a:extLst>
              <a:ext uri="{FF2B5EF4-FFF2-40B4-BE49-F238E27FC236}">
                <a16:creationId xmlns:a16="http://schemas.microsoft.com/office/drawing/2014/main" id="{73416BF7-31AB-D6ED-C993-1686F98DA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57" y="873448"/>
            <a:ext cx="5106975" cy="480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87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15" y="2718649"/>
            <a:ext cx="3120342" cy="1325563"/>
          </a:xfrm>
        </p:spPr>
        <p:txBody>
          <a:bodyPr>
            <a:noAutofit/>
          </a:bodyPr>
          <a:lstStyle/>
          <a:p>
            <a:r>
              <a:rPr lang="en" sz="9900" b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sz="9900" b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AE43-A1C7-DF8B-049A-2B83203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B3F07-2D9C-0DA3-20FC-E22C7E49002C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 via pop quiz, learn technologies discuss hard problems in assignments, demonstrate practical aspects of content learnt in lecture</a:t>
            </a:r>
          </a:p>
        </p:txBody>
      </p:sp>
      <p:pic>
        <p:nvPicPr>
          <p:cNvPr id="6" name="Picture 14" descr="Machine Learning PNG Background - PNG All | PNG All">
            <a:extLst>
              <a:ext uri="{FF2B5EF4-FFF2-40B4-BE49-F238E27FC236}">
                <a16:creationId xmlns:a16="http://schemas.microsoft.com/office/drawing/2014/main" id="{A40A7DBF-D0DA-2E02-860D-F6F6816E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5999" y="1804782"/>
            <a:ext cx="2650435" cy="26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1) Given a set of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b="1" dirty="0"/>
                  <a:t> modeled by a probability distribution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the most optimal way to estimate the parameters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b="1" dirty="0"/>
                  <a:t> is ………..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Maximizing the likelihood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b) 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c) 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m:rPr>
                        <m:sty m:val="p"/>
                      </m:rPr>
                      <a:rPr lang="en-US" b="0" i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d) All of the above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194898"/>
                <a:ext cx="11060575" cy="3291502"/>
              </a:xfrm>
              <a:blipFill>
                <a:blip r:embed="rId5"/>
                <a:stretch>
                  <a:fillRect l="-1032" t="-3065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BF7F01-F6C5-A269-5F0A-2E0434CC2D12}"/>
              </a:ext>
            </a:extLst>
          </p:cNvPr>
          <p:cNvSpPr txBox="1"/>
          <p:nvPr/>
        </p:nvSpPr>
        <p:spPr>
          <a:xfrm>
            <a:off x="838199" y="6212581"/>
            <a:ext cx="3671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Take notes as quizzes may not be posted in solved form.</a:t>
            </a:r>
          </a:p>
        </p:txBody>
      </p:sp>
    </p:spTree>
    <p:extLst>
      <p:ext uri="{BB962C8B-B14F-4D97-AF65-F5344CB8AC3E}">
        <p14:creationId xmlns:p14="http://schemas.microsoft.com/office/powerpoint/2010/main" val="29830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496" y="2194898"/>
                <a:ext cx="11251095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2) Given a set of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modeled by a probability distribution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the most optimal way to estimate the parameters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b="1" dirty="0"/>
                  <a:t> is …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b) 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c) 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can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e) None of the above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496" y="2194898"/>
                <a:ext cx="11251095" cy="3291502"/>
              </a:xfrm>
              <a:blipFill>
                <a:blip r:embed="rId5"/>
                <a:stretch>
                  <a:fillRect l="-1129" t="-3065" b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</a:t>
            </a:fld>
            <a:endParaRPr lang="en-US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7B32200-3921-3FCC-FBC4-F3A702B5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4</a:t>
            </a:fld>
            <a:endParaRPr lang="en-US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7B32200-3921-3FCC-FBC4-F3A702B5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F42592-7FD9-F1F9-C6AF-0A2B69223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0436" y="2328602"/>
            <a:ext cx="9221364" cy="24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496" y="2194898"/>
                <a:ext cx="11251095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3) The set of all possible parameters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 takes this shape because…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In HMM, each parameter is a probability</a:t>
                </a:r>
              </a:p>
              <a:p>
                <a:pPr marL="0" indent="0">
                  <a:buNone/>
                </a:pPr>
                <a:r>
                  <a:rPr lang="en-US" dirty="0"/>
                  <a:t>b)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states 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possible Markov interactions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prior probabilities</a:t>
                </a:r>
              </a:p>
              <a:p>
                <a:pPr marL="0" indent="0">
                  <a:buNone/>
                </a:pPr>
                <a:r>
                  <a:rPr lang="en-US" dirty="0"/>
                  <a:t>c) (a) &amp; (b)</a:t>
                </a:r>
              </a:p>
              <a:p>
                <a:pPr marL="0" indent="0">
                  <a:buNone/>
                </a:pPr>
                <a:r>
                  <a:rPr lang="en-US" dirty="0"/>
                  <a:t>e) None of the above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496" y="2194898"/>
                <a:ext cx="11251095" cy="3291502"/>
              </a:xfrm>
              <a:blipFill>
                <a:blip r:embed="rId5"/>
                <a:stretch>
                  <a:fillRect l="-1129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5</a:t>
            </a:fld>
            <a:endParaRPr lang="en-US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7B32200-3921-3FCC-FBC4-F3A702B5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BC7FB5-7E45-5A33-912E-A82A48A97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9751" y="4188173"/>
            <a:ext cx="7585841" cy="186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495" y="2194898"/>
                <a:ext cx="10515599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4) Regarding the equation below…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a)Can derive it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the fact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refers to a transition</a:t>
                </a:r>
              </a:p>
              <a:p>
                <a:pPr marL="0" indent="0">
                  <a:buNone/>
                </a:pPr>
                <a:r>
                  <a:rPr lang="en-US" dirty="0"/>
                  <a:t>b) If we maximize it, we get a way to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directly from the data</a:t>
                </a:r>
              </a:p>
              <a:p>
                <a:pPr marL="0" indent="0">
                  <a:buNone/>
                </a:pPr>
                <a:r>
                  <a:rPr lang="en-US" dirty="0"/>
                  <a:t>c) If we minimize it, we get a way to estimate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directly from the data</a:t>
                </a:r>
              </a:p>
              <a:p>
                <a:pPr marL="0" indent="0">
                  <a:buNone/>
                </a:pPr>
                <a:r>
                  <a:rPr lang="en-US" dirty="0"/>
                  <a:t>e) We can 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P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to find the optimal set of parameters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28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495" y="2194898"/>
                <a:ext cx="10515599" cy="3291502"/>
              </a:xfrm>
              <a:blipFill>
                <a:blip r:embed="rId5"/>
                <a:stretch>
                  <a:fillRect l="-1206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7B32200-3921-3FCC-FBC4-F3A702B5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445DB-2CBB-1D84-6BC0-B2F7C25BC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716" y="5221156"/>
            <a:ext cx="7772400" cy="9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2194898"/>
            <a:ext cx="10515600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5) In the EM algorithm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It’s possible to estimate the MLE without labels (like </a:t>
            </a:r>
            <a:r>
              <a:rPr lang="en-US" dirty="0" err="1"/>
              <a:t>KMeans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b) If the fully observed data has a simple solution then so will the partially observed data</a:t>
            </a:r>
          </a:p>
          <a:p>
            <a:pPr marL="0" indent="0">
              <a:buNone/>
            </a:pPr>
            <a:r>
              <a:rPr lang="en-US" dirty="0"/>
              <a:t>c) Initialization does not matter</a:t>
            </a:r>
          </a:p>
          <a:p>
            <a:pPr marL="0" indent="0">
              <a:buNone/>
            </a:pPr>
            <a:r>
              <a:rPr lang="en-US" dirty="0"/>
              <a:t>e) All of the above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2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7B32200-3921-3FCC-FBC4-F3A702B5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80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5" y="2194898"/>
            <a:ext cx="10515600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6) Fundamental Problems HMM can solve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Given the model parameters and observed data, estimate the optimal sequence of hidden states.</a:t>
            </a:r>
          </a:p>
          <a:p>
            <a:pPr marL="0" indent="0">
              <a:buNone/>
            </a:pPr>
            <a:r>
              <a:rPr lang="en-US" dirty="0"/>
              <a:t>b) Given the model parameters and observed data, calculate the model likelihood.</a:t>
            </a:r>
          </a:p>
          <a:p>
            <a:pPr marL="0" indent="0">
              <a:buNone/>
            </a:pPr>
            <a:r>
              <a:rPr lang="en-US"/>
              <a:t>c) </a:t>
            </a:r>
            <a:r>
              <a:rPr lang="en-US" dirty="0"/>
              <a:t>Given just the observed data, estimate the model </a:t>
            </a:r>
            <a:r>
              <a:rPr lang="en-US"/>
              <a:t>parameters.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e) All of the above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lnSpc>
                <a:spcPct val="150000"/>
              </a:lnSpc>
              <a:buNone/>
            </a:pPr>
            <a:endParaRPr lang="en-US" sz="28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7B32200-3921-3FCC-FBC4-F3A702B5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7590" y="95252"/>
            <a:ext cx="1366388" cy="13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509</Words>
  <Application>Microsoft Macintosh PowerPoint</Application>
  <PresentationFormat>Widescreen</PresentationFormat>
  <Paragraphs>64</Paragraphs>
  <Slides>10</Slides>
  <Notes>9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Book</vt:lpstr>
      <vt:lpstr>Calibri</vt:lpstr>
      <vt:lpstr>Calibri Light</vt:lpstr>
      <vt:lpstr>Cambria Math</vt:lpstr>
      <vt:lpstr>Poppins</vt:lpstr>
      <vt:lpstr>Office Theme</vt:lpstr>
      <vt:lpstr>Natural Language Processing Tutorials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&amp; Evolution</dc:title>
  <dc:creator>Essam Abdelghany</dc:creator>
  <cp:lastModifiedBy>Essam Wisam</cp:lastModifiedBy>
  <cp:revision>118</cp:revision>
  <dcterms:created xsi:type="dcterms:W3CDTF">2023-04-27T21:19:03Z</dcterms:created>
  <dcterms:modified xsi:type="dcterms:W3CDTF">2025-03-26T03:19:10Z</dcterms:modified>
</cp:coreProperties>
</file>