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84" r:id="rId3"/>
    <p:sldId id="296" r:id="rId4"/>
    <p:sldId id="297" r:id="rId5"/>
    <p:sldId id="322" r:id="rId6"/>
    <p:sldId id="323" r:id="rId7"/>
    <p:sldId id="325" r:id="rId8"/>
    <p:sldId id="324" r:id="rId9"/>
    <p:sldId id="305" r:id="rId10"/>
    <p:sldId id="329" r:id="rId11"/>
    <p:sldId id="326" r:id="rId12"/>
    <p:sldId id="327" r:id="rId13"/>
    <p:sldId id="328" r:id="rId14"/>
    <p:sldId id="29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6"/>
    <a:srgbClr val="9259A3"/>
    <a:srgbClr val="FF7E8C"/>
    <a:srgbClr val="00FFF0"/>
    <a:srgbClr val="F36F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38"/>
    <p:restoredTop sz="96301"/>
  </p:normalViewPr>
  <p:slideViewPr>
    <p:cSldViewPr snapToGrid="0">
      <p:cViewPr>
        <p:scale>
          <a:sx n="110" d="100"/>
          <a:sy n="110" d="100"/>
        </p:scale>
        <p:origin x="888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6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EC2B7-6072-924B-AE51-DA281600F23F}" type="datetimeFigureOut">
              <a:rPr lang="en-US" smtClean="0"/>
              <a:t>3/19/25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0036C-B239-7F49-800F-BE8CBE07A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635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8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94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2FF38-6B58-2552-3F21-E2A354033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41BC19-3008-3CCA-E2B4-AC60FAFB91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1DEDD4-1F20-5022-F7F5-F6E75C624F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9B0303-B55E-D321-5134-F9AE92F6AE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646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D5397-FF26-2FD5-D0A9-5F867C5F3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60E335-34EA-B8D2-01EF-D45C823A41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B9C96-1EB6-FBBC-5918-304DE22E26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31EC4C-8389-4003-23FD-D69826E53A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02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52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419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99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407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486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309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403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087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57863-C2A1-779A-BAAB-CDB113AF4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45FF-A9E6-C9CF-C5A0-FD9C0E5CD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5B4EF8-6EB5-5747-7487-2C00D4E9F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6CD95-E422-C200-CA90-BA3F34400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10036C-B239-7F49-800F-BE8CBE07A66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314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605650-7DD4-7F7A-C2FC-9A48676AF3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D65B7A-75E4-445D-6C89-352C2BF656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1728CA-7A15-DDA1-2B5A-19023A4AA4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AF3B1-F3DA-4441-B1EE-A851EB4245DB}" type="datetime1">
              <a:rPr lang="en-US" smtClean="0"/>
              <a:t>3/19/25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6E9572-16CC-C507-3FE8-5D81F41C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98FE9A-D75D-41FD-14F2-54447E6CF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549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A65A0-B957-4643-E75C-2923CBBAC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05F087-9007-D801-8855-4E4534E3D1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94488-760D-5249-BCB4-53B99D251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792E3-9FDF-E54D-B4EB-6783B208EA12}" type="datetime1">
              <a:rPr lang="en-US" smtClean="0"/>
              <a:t>3/19/25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B480E4-8A40-1DEF-1267-079558BE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8B082-1910-6782-A5D8-D7CE38827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1215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A12FB98-F5A3-EAD4-C58B-5C4479BB7D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C6A3FA-B8B8-8700-AE67-75C83B0CB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1DB346-5207-EC3C-EC5C-CAAF79C55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B909F-0DAD-EF43-BD61-D49A3729F966}" type="datetime1">
              <a:rPr lang="en-US" smtClean="0"/>
              <a:t>3/19/25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540F8-2DC9-B4CE-476C-B19BC354E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005A6-FC58-4864-2134-524043FC1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71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6BD0C-F047-BB8D-334E-26DB6BB14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77D15C-E712-D640-924E-1CE94175A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AC72-B759-F098-9066-040D04CB43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99CD0-1312-E046-A25A-EF67E8F26F22}" type="datetime1">
              <a:rPr lang="en-US" smtClean="0"/>
              <a:t>3/19/25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D4A3A-2D59-9F87-DE64-5E4BC79A0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B2F00-2684-2A1E-63A1-0A47D2CF2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50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CBD8C-862C-9797-1C76-AE3042487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DA477E-F414-17E9-34AC-22E90C721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02E1C-4861-1084-B022-B5C8CBDFE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9FF94-728B-E64A-8809-790A4B1ED3D4}" type="datetime1">
              <a:rPr lang="en-US" smtClean="0"/>
              <a:t>3/19/25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25946-3920-3127-C8E5-CCE8103D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8431EF-888C-E178-1E17-4C0288763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56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CC622-B67A-307F-DA63-314F1335E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8FDEFC-FE71-165C-2EFD-94616DD428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9629E3-0250-FCC3-38D5-FE9B3921BF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C4CD0-41EB-F888-86F6-6B13E3C5C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5F34A-1CEF-A047-A231-02CE8861FB9D}" type="datetime1">
              <a:rPr lang="en-US" smtClean="0"/>
              <a:t>3/19/25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6CA8F0-8F13-F417-700F-D6B99807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7972BD-0D01-94A9-6C69-061398F0A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99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F132B-535E-C6FF-7744-59072AC83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2419B6-CC99-9422-DDE9-9545CB5E2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0968A7-2F54-8F34-741D-8F3598276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4759E6-5564-DDCF-5B73-F07536E974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98044A-F3B0-A998-C9B6-A57F5868CD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DF0AB77-8CA1-B9CF-F7B2-C6C4F20BFB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89715-70F5-924C-B3F8-AD1883EF0647}" type="datetime1">
              <a:rPr lang="en-US" smtClean="0"/>
              <a:t>3/19/25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207F81-42D1-F665-6C36-A19D22D71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FF3D2A-7D66-155A-A86F-ACA412F09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179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F1A73-84D3-E333-052E-8277676E13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1639D7-DE91-8EEE-CB03-49027581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C2980-813B-CE49-B375-E252E333A381}" type="datetime1">
              <a:rPr lang="en-US" smtClean="0"/>
              <a:t>3/19/25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F8C9F4-1DB9-A4B6-BDFA-57CCE7201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1468F7-1C54-33EB-435E-DF0A574EB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199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0629FA-128B-64AF-5D24-B7952161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90C0A-6F6A-0D4B-8E91-ACA8A5BF8E76}" type="datetime1">
              <a:rPr lang="en-US" smtClean="0"/>
              <a:t>3/19/25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81E20C-A3DF-98CD-5589-83AFEF21B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D47EAF-48C8-B2A3-5706-6DEC51282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37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D4B540-96EF-2FB2-8666-C75FD3943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820AB0-532E-9427-52BD-F3E58F4B4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75005D-119E-CC93-C7B9-585CA2D06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526C4-9C8B-37D7-6909-DCA4ABC58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7399F8-5E62-5A4D-97BB-29105228C9E6}" type="datetime1">
              <a:rPr lang="en-US" smtClean="0"/>
              <a:t>3/19/25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00B20C-A21E-6F83-1B0C-35184FB15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F62779-E10B-29FD-3ED3-151203012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085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3B992-81C7-74DF-B320-5BA94F162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BE8874-F766-6140-79A4-BCA315327E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4C51DE-1FA1-DFC5-EB48-ADDF4A7FCB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A0579-C751-856B-BD91-C23B2AA9E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C528A-E76A-414B-946C-79A173F175C6}" type="datetime1">
              <a:rPr lang="en-US" smtClean="0"/>
              <a:t>3/19/25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628CC2-82B4-DE20-B5AA-48BE190DC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E8B101-BE24-1983-9065-6BA520753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1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7D933C-DF95-5365-F5C1-F1498E776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B936ED-01E8-71DF-FB7A-FD7802D5A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2D2555-F48E-0CD5-7833-F271C6199C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5CE49-D2F1-D84A-9B2E-0E5EACFB1C70}" type="datetime1">
              <a:rPr lang="en-US" smtClean="0"/>
              <a:t>3/19/25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789A4D-5030-4CF5-CCA8-0D8D8B6B23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Brought you by Essam Abdelghany Under Supervision of Dr. Kenny Zhu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47716-553C-E069-D179-B09B234AF4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A70E1-0AAC-7046-B7E8-37E752E913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878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1379E-25AB-5771-3F10-00F8059C3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68362"/>
            <a:ext cx="9144000" cy="2387600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Poppins" pitchFamily="2" charset="77"/>
                <a:cs typeface="Poppins" pitchFamily="2" charset="77"/>
              </a:rPr>
              <a:t>Natural Language Processing </a:t>
            </a:r>
            <a:r>
              <a:rPr lang="en-US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Tutorials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E79E56-D071-8596-A083-46AA9F3F78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598901"/>
          </a:xfrm>
        </p:spPr>
        <p:txBody>
          <a:bodyPr/>
          <a:lstStyle/>
          <a:p>
            <a:r>
              <a:rPr lang="en-US" sz="2000" i="1" dirty="0">
                <a:latin typeface="Avenir Book" panose="02000503020000020003" pitchFamily="2" charset="0"/>
              </a:rPr>
              <a:t>Become a natural language processing expert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8EA932-9ED4-8A19-5408-425870D34EB7}"/>
              </a:ext>
            </a:extLst>
          </p:cNvPr>
          <p:cNvSpPr txBox="1"/>
          <p:nvPr/>
        </p:nvSpPr>
        <p:spPr>
          <a:xfrm>
            <a:off x="4324796" y="4604559"/>
            <a:ext cx="34099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Supervised by </a:t>
            </a:r>
            <a:r>
              <a:rPr lang="en-US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Dr. Kenny Zhu</a:t>
            </a:r>
          </a:p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97CE70-3030-1D1D-BBAD-2E5D46F4850A}"/>
              </a:ext>
            </a:extLst>
          </p:cNvPr>
          <p:cNvSpPr txBox="1"/>
          <p:nvPr/>
        </p:nvSpPr>
        <p:spPr>
          <a:xfrm>
            <a:off x="4505619" y="5094034"/>
            <a:ext cx="2909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Poppins" pitchFamily="2" charset="77"/>
                <a:cs typeface="Poppins" pitchFamily="2" charset="77"/>
              </a:rPr>
              <a:t>TAs: </a:t>
            </a:r>
            <a:r>
              <a:rPr lang="en-US" dirty="0">
                <a:solidFill>
                  <a:srgbClr val="FF0000"/>
                </a:solidFill>
                <a:latin typeface="Poppins" pitchFamily="2" charset="77"/>
                <a:cs typeface="Poppins" pitchFamily="2" charset="77"/>
              </a:rPr>
              <a:t>Essam Abdelghany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6FEAEC-9D59-703D-A89A-0294FB18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0</a:t>
            </a:fld>
            <a:endParaRPr lang="en-US"/>
          </a:p>
        </p:txBody>
      </p:sp>
      <p:pic>
        <p:nvPicPr>
          <p:cNvPr id="4" name="Picture 14" descr="Machine Learning PNG Background - PNG All | PNG All">
            <a:extLst>
              <a:ext uri="{FF2B5EF4-FFF2-40B4-BE49-F238E27FC236}">
                <a16:creationId xmlns:a16="http://schemas.microsoft.com/office/drawing/2014/main" id="{372B06F8-11FF-10A9-5D94-7ED7A52EEB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624" y="3775652"/>
            <a:ext cx="2304143" cy="230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ire Chatbot Developers | Hire Remote Chatbot Developers -Prismetric">
            <a:extLst>
              <a:ext uri="{FF2B5EF4-FFF2-40B4-BE49-F238E27FC236}">
                <a16:creationId xmlns:a16="http://schemas.microsoft.com/office/drawing/2014/main" id="{BDCD2D21-A4F5-6FB6-E994-317D5FAB2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5733" y="3429000"/>
            <a:ext cx="3229303" cy="322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7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7D40E-C058-0E77-E221-42A2ED2539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43494-44E1-CFFB-DA60-C7BDDEAD94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018" y="2568178"/>
            <a:ext cx="5090886" cy="1325563"/>
          </a:xfrm>
        </p:spPr>
        <p:txBody>
          <a:bodyPr>
            <a:noAutofit/>
          </a:bodyPr>
          <a:lstStyle/>
          <a:p>
            <a:r>
              <a:rPr lang="en" sz="9900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Lecture </a:t>
            </a:r>
            <a:r>
              <a:rPr lang="en" sz="99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sz="99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6E645B-EC27-8676-CE0A-A65A173DD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9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41351B-B93B-4308-D4F3-CAD58EA3FA1A}"/>
              </a:ext>
            </a:extLst>
          </p:cNvPr>
          <p:cNvSpPr txBox="1"/>
          <p:nvPr/>
        </p:nvSpPr>
        <p:spPr>
          <a:xfrm>
            <a:off x="1800683" y="4957003"/>
            <a:ext cx="887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venir Book" panose="02000503020000020003" pitchFamily="2" charset="0"/>
              </a:rPr>
              <a:t>Reminder in tutorials we recap on lecture via pop quiz, learn technologies discuss hard problems in assignments, demonstrate practical aspects of content learnt in lecture</a:t>
            </a:r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E5D371B3-5728-E211-D78E-93A3722F24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64100" y="1816357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93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Lecture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31203"/>
                <a:ext cx="11060575" cy="450595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Which of the two assumptions is stronger?………..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FF0000"/>
                    </a:solidFill>
                  </a:rPr>
                  <a:t>Markov Assumption</a:t>
                </a:r>
              </a:p>
              <a:p>
                <a:pPr marL="0" indent="0">
                  <a:buNone/>
                </a:pPr>
                <a:r>
                  <a:rPr lang="en-US" dirty="0"/>
                  <a:t>Assume that in any sequence of states, any state may only depend on the previous one</a:t>
                </a:r>
              </a:p>
              <a:p>
                <a:r>
                  <a:rPr lang="en-US" sz="2000" dirty="0"/>
                  <a:t>The fact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r>
                  <a:rPr lang="en-US" sz="2000" dirty="0"/>
                  <a:t> word is a verb only depends on the tag of the previous word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FF0000"/>
                    </a:solidFill>
                  </a:rPr>
                  <a:t>Output Independence Assumption</a:t>
                </a:r>
              </a:p>
              <a:p>
                <a:pPr marL="0" indent="0">
                  <a:buNone/>
                </a:pPr>
                <a:r>
                  <a:rPr lang="en-US" dirty="0"/>
                  <a:t>Assume that an observation only depends on the corresponding tag, and no other tag</a:t>
                </a:r>
              </a:p>
              <a:p>
                <a:r>
                  <a:rPr lang="en-US" sz="2000" dirty="0"/>
                  <a:t>The fact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r>
                  <a:rPr lang="en-US" sz="2000" dirty="0"/>
                  <a:t> word is a “swim” only depends on the tag corresponding tag “verb”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31203"/>
                <a:ext cx="11060575" cy="4505958"/>
              </a:xfrm>
              <a:blipFill>
                <a:blip r:embed="rId3"/>
                <a:stretch>
                  <a:fillRect l="-1148" t="-2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10</a:t>
            </a:fld>
            <a:endParaRPr lang="en-US" dirty="0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E45D85-B3D3-4896-8FBE-DC8D1880A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1822" y="2915607"/>
            <a:ext cx="3566211" cy="386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7D005B5-BB47-BFF0-383C-48A3B6666D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22" y="4722889"/>
            <a:ext cx="3317811" cy="41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2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6669E-9D79-3E34-2D20-818AEA3FF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AC1DA-20B6-C619-78A5-B81EB6FE3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Lecture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594193F-08C9-620A-3BD2-A0CBA729A835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31203"/>
                <a:ext cx="11060575" cy="450595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Which of the two assumptions is stronger?………..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FF0000"/>
                    </a:solidFill>
                  </a:rPr>
                  <a:t>Markov Assumption</a:t>
                </a:r>
              </a:p>
              <a:p>
                <a:r>
                  <a:rPr lang="en-US" sz="2000" dirty="0"/>
                  <a:t>The fact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r>
                  <a:rPr lang="en-US" sz="2000" dirty="0"/>
                  <a:t> word is a verb only depends on the tag of the previous word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FF0000"/>
                    </a:solidFill>
                  </a:rPr>
                  <a:t>Output Independence Assumption</a:t>
                </a:r>
              </a:p>
              <a:p>
                <a:r>
                  <a:rPr lang="en-US" sz="2000" dirty="0"/>
                  <a:t>The fact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𝑡h</m:t>
                        </m:r>
                      </m:sub>
                    </m:sSub>
                  </m:oMath>
                </a14:m>
                <a:r>
                  <a:rPr lang="en-US" sz="2000" dirty="0"/>
                  <a:t> word is a “swim” only depends on the tag corresponding tag “verb”</a:t>
                </a:r>
              </a:p>
              <a:p>
                <a:pPr marL="0" indent="0">
                  <a:buNone/>
                </a:pPr>
                <a:r>
                  <a:rPr lang="en-US" dirty="0">
                    <a:solidFill>
                      <a:srgbClr val="FF0000"/>
                    </a:solidFill>
                  </a:rPr>
                  <a:t>Strong Assumption = Strong Claim</a:t>
                </a:r>
              </a:p>
              <a:p>
                <a:r>
                  <a:rPr lang="en-US" sz="2000" dirty="0"/>
                  <a:t>If we know that the previous word is an adjective, the current word cannot be a modal verb but can be a verb</a:t>
                </a:r>
              </a:p>
              <a:p>
                <a:r>
                  <a:rPr lang="en-US" sz="2000" dirty="0"/>
                  <a:t>But if we know the current word is a verb then that tells us very little about what the word is compared to also knowing what are the other tags and words.</a:t>
                </a:r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594193F-08C9-620A-3BD2-A0CBA729A83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31203"/>
                <a:ext cx="11060575" cy="4505958"/>
              </a:xfrm>
              <a:blipFill>
                <a:blip r:embed="rId3"/>
                <a:stretch>
                  <a:fillRect l="-1148" t="-2247" r="-9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D9449E-581D-BD62-7ADB-ED2F40A47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70448E14-DD54-5D46-D11B-4451FCFCE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B6EFB0-2E39-05F6-0566-8590452A45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1822" y="2915607"/>
            <a:ext cx="3566211" cy="386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60D3EE-8E14-CE5B-C619-A8D981F213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0222" y="3720799"/>
            <a:ext cx="3317811" cy="41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356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9448E-7340-1E6D-563B-17C8BF737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D2C6B-7F7B-4DEE-22D8-F5C92B16B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Lecture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EA482AF-4AB9-028B-367C-2E041D9A471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31203"/>
                <a:ext cx="11060575" cy="4505958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Complexity of beam search Viterbi decoding?………..</a:t>
                </a:r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:endParaRPr lang="en-US" sz="1700" b="1" dirty="0">
                  <a:latin typeface="Poppins" pitchFamily="2" charset="77"/>
                  <a:cs typeface="Poppins" pitchFamily="2" charset="77"/>
                </a:endParaRPr>
              </a:p>
              <a:p>
                <a:pPr marL="0" indent="0">
                  <a:buNone/>
                </a:pPr>
                <a:r>
                  <a:rPr lang="en-US" sz="1700" dirty="0">
                    <a:latin typeface="Poppins" pitchFamily="2" charset="77"/>
                    <a:cs typeface="Poppins" pitchFamily="2" charset="77"/>
                  </a:rPr>
                  <a:t>Before beam search: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𝑂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d>
                    </m:oMath>
                  </m:oMathPara>
                </a14:m>
                <a:endParaRPr lang="en-US" b="0" dirty="0"/>
              </a:p>
              <a:p>
                <a:pPr marL="0" indent="0">
                  <a:buNone/>
                </a:pPr>
                <a:endParaRPr lang="en-US" b="0" dirty="0"/>
              </a:p>
              <a:p>
                <a:pPr marL="0" indent="0">
                  <a:buNone/>
                </a:pPr>
                <a:r>
                  <a:rPr lang="en-US" sz="1700" dirty="0">
                    <a:latin typeface="Poppins" pitchFamily="2" charset="77"/>
                    <a:cs typeface="Poppins" pitchFamily="2" charset="77"/>
                  </a:rPr>
                  <a:t>Before beam search: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EA482AF-4AB9-028B-367C-2E041D9A47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31203"/>
                <a:ext cx="11060575" cy="4505958"/>
              </a:xfrm>
              <a:blipFill>
                <a:blip r:embed="rId3"/>
                <a:stretch>
                  <a:fillRect l="-1148" t="-22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7B717A-670E-9EAD-2D10-0943FF231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12</a:t>
            </a:fld>
            <a:endParaRPr lang="en-US" dirty="0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5E778FBF-4536-0F83-CAAB-64BAFE62B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951F66F-2030-D904-EB2B-4AFE41A57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5564" y="2240417"/>
            <a:ext cx="3886200" cy="28486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E470FAF-A20A-7033-DC1D-AA76378EE1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5562" y="5277951"/>
            <a:ext cx="3886201" cy="6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144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30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9820" y="384696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" sz="6000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Thank You</a:t>
            </a:r>
            <a:endParaRPr lang="en-US" sz="60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D2862C-A77B-8DC2-29B4-805301F86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13</a:t>
            </a:fld>
            <a:endParaRPr lang="en-US"/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66AB08A5-3187-4322-7326-A57437B38C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9B027045-7614-2657-8E15-44A113A500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923" y="5172524"/>
            <a:ext cx="1450795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Machine Learning PNG Background - PNG All | PNG All">
            <a:extLst>
              <a:ext uri="{FF2B5EF4-FFF2-40B4-BE49-F238E27FC236}">
                <a16:creationId xmlns:a16="http://schemas.microsoft.com/office/drawing/2014/main" id="{73416BF7-31AB-D6ED-C993-1686F98DA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57" y="873448"/>
            <a:ext cx="5106975" cy="4809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987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 p14:dur="600">
        <p159:morph option="byObject"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5415" y="2718649"/>
            <a:ext cx="3120342" cy="1325563"/>
          </a:xfrm>
        </p:spPr>
        <p:txBody>
          <a:bodyPr>
            <a:noAutofit/>
          </a:bodyPr>
          <a:lstStyle/>
          <a:p>
            <a:r>
              <a:rPr lang="en" sz="9900" b="1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sz="9900" b="1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sz="9900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19AE43-A1C7-DF8B-049A-2B83203D8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1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6B3F07-2D9C-0DA3-20FC-E22C7E49002C}"/>
              </a:ext>
            </a:extLst>
          </p:cNvPr>
          <p:cNvSpPr txBox="1"/>
          <p:nvPr/>
        </p:nvSpPr>
        <p:spPr>
          <a:xfrm>
            <a:off x="1835407" y="5361710"/>
            <a:ext cx="88738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venir Book" panose="02000503020000020003" pitchFamily="2" charset="0"/>
              </a:rPr>
              <a:t>Reminder in tutorials we recap on lecture via pop quiz, learn technologies discuss hard problems in assignments, demonstrate practical aspects of content learnt in lecture</a:t>
            </a:r>
          </a:p>
        </p:txBody>
      </p:sp>
      <p:pic>
        <p:nvPicPr>
          <p:cNvPr id="6" name="Picture 14" descr="Machine Learning PNG Background - PNG All | PNG All">
            <a:extLst>
              <a:ext uri="{FF2B5EF4-FFF2-40B4-BE49-F238E27FC236}">
                <a16:creationId xmlns:a16="http://schemas.microsoft.com/office/drawing/2014/main" id="{A40A7DBF-D0DA-2E02-860D-F6F6816E3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5999" y="1804782"/>
            <a:ext cx="2650435" cy="265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37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1) Sequence labeling is………..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Classifying each token in a sequence of tokens</a:t>
            </a:r>
          </a:p>
          <a:p>
            <a:pPr marL="0" indent="0">
              <a:buNone/>
            </a:pPr>
            <a:r>
              <a:rPr lang="en-US" dirty="0"/>
              <a:t>b) Represented for example, by named entity recognition</a:t>
            </a:r>
          </a:p>
          <a:p>
            <a:pPr marL="0" indent="0">
              <a:buNone/>
            </a:pPr>
            <a:r>
              <a:rPr lang="en-US" dirty="0"/>
              <a:t>c) Labeling a given sequence with a discrete label</a:t>
            </a:r>
          </a:p>
          <a:p>
            <a:pPr marL="0" indent="0">
              <a:buNone/>
            </a:pPr>
            <a:r>
              <a:rPr lang="en-US" dirty="0"/>
              <a:t>d) (a) and (b)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BF7F01-F6C5-A269-5F0A-2E0434CC2D12}"/>
              </a:ext>
            </a:extLst>
          </p:cNvPr>
          <p:cNvSpPr txBox="1"/>
          <p:nvPr/>
        </p:nvSpPr>
        <p:spPr>
          <a:xfrm>
            <a:off x="838199" y="6212581"/>
            <a:ext cx="36717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Take notes as quizzes may not be posted in solved form.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B5E2ED-B06A-9767-A708-EFDCD4A1D8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4082" y="4686666"/>
            <a:ext cx="5129327" cy="799734"/>
          </a:xfrm>
          <a:prstGeom prst="rect">
            <a:avLst/>
          </a:prstGeom>
        </p:spPr>
      </p:pic>
      <p:pic>
        <p:nvPicPr>
          <p:cNvPr id="1028" name="Picture 4" descr="What is Named Entity Recognition (NER) : Definition, Examples, Types, and  Applications">
            <a:extLst>
              <a:ext uri="{FF2B5EF4-FFF2-40B4-BE49-F238E27FC236}">
                <a16:creationId xmlns:a16="http://schemas.microsoft.com/office/drawing/2014/main" id="{CF0980CE-D684-E418-196C-DD1C8A936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049" y="1616535"/>
            <a:ext cx="2389351" cy="1672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302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496" y="2194898"/>
            <a:ext cx="1125109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2) The sentence level accuracy is equivalent to…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a) The probability of predicting the tag for any word correctly</a:t>
            </a:r>
          </a:p>
          <a:p>
            <a:pPr marL="0" indent="0">
              <a:buNone/>
            </a:pPr>
            <a:r>
              <a:rPr lang="en-US" dirty="0"/>
              <a:t>b) The probability of predicting the tag of the sentence correctly</a:t>
            </a:r>
          </a:p>
          <a:p>
            <a:pPr marL="0" indent="0">
              <a:buNone/>
            </a:pPr>
            <a:r>
              <a:rPr lang="en-US" dirty="0"/>
              <a:t>c) The probability of predicting the tags for all words correctly</a:t>
            </a:r>
          </a:p>
          <a:p>
            <a:pPr marL="0" indent="0">
              <a:buNone/>
            </a:pPr>
            <a:r>
              <a:rPr lang="en-US" dirty="0"/>
              <a:t>e) None of the above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3</a:t>
            </a:fld>
            <a:endParaRPr lang="en-US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119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735496" y="2194898"/>
                <a:ext cx="11251095" cy="3291502"/>
              </a:xfr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3) To train an HMM model given M sequences, V unique observations and N possible tags …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a) Compute the transition matrix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and emission matrix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b) (a) and also compute prior probabilities vector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c) Compute the transition matrix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and prior probabilities vector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e) Compute the transition matrix matrix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and emission matrix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457200" lvl="1" indent="0">
                  <a:lnSpc>
                    <a:spcPct val="150000"/>
                  </a:lnSpc>
                  <a:buNone/>
                </a:pPr>
                <a:endParaRPr lang="en-US" sz="1700" dirty="0">
                  <a:latin typeface="Poppins" pitchFamily="2" charset="77"/>
                  <a:cs typeface="Poppins" pitchFamily="2" charset="77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11BAC55-8A1F-944B-026F-DBD820A551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5496" y="2194898"/>
                <a:ext cx="11251095" cy="3291502"/>
              </a:xfrm>
              <a:blipFill>
                <a:blip r:embed="rId5"/>
                <a:stretch>
                  <a:fillRect l="-1129" t="-3065" r="-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4</a:t>
            </a:fld>
            <a:endParaRPr lang="en-US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88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496" y="2194898"/>
            <a:ext cx="11251095" cy="6256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Once they are computed do inference with ………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CF6EB8-BF99-DF96-9CC1-1C55C3BB5B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820597"/>
            <a:ext cx="7772400" cy="3100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9CC1A95-16FC-C4A3-D9D6-EB62BEC5ECFF}"/>
                  </a:ext>
                </a:extLst>
              </p:cNvPr>
              <p:cNvSpPr txBox="1"/>
              <p:nvPr/>
            </p:nvSpPr>
            <p:spPr>
              <a:xfrm>
                <a:off x="8610600" y="2946613"/>
                <a:ext cx="6096000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/>
                  <a:t>Suppose there are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dirty="0"/>
                  <a:t> observations</a:t>
                </a:r>
              </a:p>
              <a:p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</m:oMath>
                </a14:m>
                <a:r>
                  <a:rPr lang="en-US" dirty="0"/>
                  <a:t> states. </a:t>
                </a:r>
              </a:p>
              <a:p>
                <a:endParaRPr lang="en-US" dirty="0"/>
              </a:p>
              <a:p>
                <a:r>
                  <a:rPr lang="en-US" dirty="0"/>
                  <a:t>How many combinations to check?</a:t>
                </a: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9CC1A95-16FC-C4A3-D9D6-EB62BEC5E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10600" y="2946613"/>
                <a:ext cx="6096000" cy="1200329"/>
              </a:xfrm>
              <a:prstGeom prst="rect">
                <a:avLst/>
              </a:prstGeom>
              <a:blipFill>
                <a:blip r:embed="rId5"/>
                <a:stretch>
                  <a:fillRect l="-1040" t="-2083"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1495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496" y="2194898"/>
            <a:ext cx="7023324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4) Optimal methods for inference given a trained HMM model…</a:t>
            </a:r>
            <a:endParaRPr lang="en-US" dirty="0"/>
          </a:p>
          <a:p>
            <a:pPr marL="0" indent="0">
              <a:buNone/>
            </a:pPr>
            <a:r>
              <a:rPr lang="en-US" sz="2400" dirty="0"/>
              <a:t>a) Greedy Decoding</a:t>
            </a:r>
          </a:p>
          <a:p>
            <a:pPr marL="0" indent="0">
              <a:buNone/>
            </a:pPr>
            <a:r>
              <a:rPr lang="en-US" sz="2400" dirty="0"/>
              <a:t>b) Brute force search</a:t>
            </a:r>
          </a:p>
          <a:p>
            <a:pPr marL="0" indent="0">
              <a:buNone/>
            </a:pPr>
            <a:r>
              <a:rPr lang="en-US" sz="2400" dirty="0"/>
              <a:t>c) Viterbi Decoding</a:t>
            </a:r>
          </a:p>
          <a:p>
            <a:pPr marL="0" indent="0">
              <a:buNone/>
            </a:pPr>
            <a:r>
              <a:rPr lang="en-US" sz="2400" dirty="0"/>
              <a:t>e) Viterbi Decoding with Beam Search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1915BB-5FE8-C381-8971-2D8185AA98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0207" y="1894141"/>
            <a:ext cx="3886200" cy="28486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ECC0B1-0E1C-D32C-14EC-94BA34839E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0205" y="4931675"/>
            <a:ext cx="3886201" cy="6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6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496" y="2194898"/>
            <a:ext cx="7023324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5) In the operation of Viterbi Decoding…</a:t>
            </a:r>
            <a:endParaRPr lang="en-US" dirty="0"/>
          </a:p>
          <a:p>
            <a:pPr marL="0" indent="0">
              <a:buNone/>
            </a:pPr>
            <a:r>
              <a:rPr lang="en-US" sz="2400" dirty="0"/>
              <a:t>a) Each cell is multiplied by the corresponding emission probability</a:t>
            </a:r>
          </a:p>
          <a:p>
            <a:pPr marL="0" indent="0">
              <a:buNone/>
            </a:pPr>
            <a:r>
              <a:rPr lang="en-US" sz="2400" dirty="0"/>
              <a:t>b) Each cell is multiplied by the value of maximum (transition * cell value) from all previous timestep cells</a:t>
            </a:r>
          </a:p>
          <a:p>
            <a:pPr marL="0" indent="0">
              <a:buNone/>
            </a:pPr>
            <a:r>
              <a:rPr lang="en-US" sz="2400" dirty="0"/>
              <a:t>c) Each cell is multiplied by the total value (sum) of (transition * cell value) from all previous timestep cells</a:t>
            </a:r>
          </a:p>
          <a:p>
            <a:pPr marL="0" indent="0">
              <a:buNone/>
            </a:pPr>
            <a:r>
              <a:rPr lang="en-US" sz="2400" dirty="0"/>
              <a:t>e) The initial column has prior probabilities multiplied by emission probabilities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2ABBDB-B25E-1052-25C3-A4D02C3BF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7</a:t>
            </a:fld>
            <a:endParaRPr lang="en-US" dirty="0"/>
          </a:p>
        </p:txBody>
      </p:sp>
      <p:pic>
        <p:nvPicPr>
          <p:cNvPr id="6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FB5D981A-9714-41BD-6AB3-483A1F61CD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7B32200-3921-3FCC-FBC4-F3A702B50A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1915BB-5FE8-C381-8971-2D8185AA98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30207" y="1894141"/>
            <a:ext cx="3886200" cy="28486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ECC0B1-0E1C-D32C-14EC-94BA34839E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0205" y="4931675"/>
            <a:ext cx="3886201" cy="65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80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AF4791-6F12-004E-C6AB-71CB072C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640"/>
            <a:ext cx="10515600" cy="1325563"/>
          </a:xfrm>
        </p:spPr>
        <p:txBody>
          <a:bodyPr/>
          <a:lstStyle/>
          <a:p>
            <a:r>
              <a:rPr lang="en" b="1" dirty="0">
                <a:solidFill>
                  <a:schemeClr val="tx1"/>
                </a:solidFill>
                <a:latin typeface="Poppins" pitchFamily="2" charset="77"/>
                <a:cs typeface="Poppins" pitchFamily="2" charset="77"/>
              </a:rPr>
              <a:t>Pop </a:t>
            </a:r>
            <a:r>
              <a:rPr lang="en" b="1" dirty="0">
                <a:solidFill>
                  <a:srgbClr val="0070C0"/>
                </a:solidFill>
                <a:latin typeface="Poppins" pitchFamily="2" charset="77"/>
                <a:cs typeface="Poppins" pitchFamily="2" charset="77"/>
              </a:rPr>
              <a:t>Quiz</a:t>
            </a:r>
            <a:endParaRPr lang="en-US" b="1" dirty="0">
              <a:solidFill>
                <a:srgbClr val="0070C0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BAC55-8A1F-944B-026F-DBD820A551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194898"/>
            <a:ext cx="11060575" cy="32915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6) In a Hidden Markov Model we………..</a:t>
            </a:r>
          </a:p>
          <a:p>
            <a:pPr marL="0" indent="0">
              <a:buNone/>
            </a:pPr>
            <a:r>
              <a:rPr lang="en-US" dirty="0"/>
              <a:t>a) Observe a sequence of states and question the corresponding observations</a:t>
            </a:r>
          </a:p>
          <a:p>
            <a:pPr marL="0" indent="0">
              <a:buNone/>
            </a:pPr>
            <a:r>
              <a:rPr lang="en-US" dirty="0"/>
              <a:t>b) Observe a sequence of observations and question the underlying sequence of states</a:t>
            </a:r>
          </a:p>
          <a:p>
            <a:pPr marL="0" indent="0">
              <a:buNone/>
            </a:pPr>
            <a:r>
              <a:rPr lang="en-US" dirty="0"/>
              <a:t>c) Assume that in any sequence of states, any state may only depend on the previous one</a:t>
            </a:r>
          </a:p>
          <a:p>
            <a:pPr marL="0" indent="0">
              <a:buNone/>
            </a:pPr>
            <a:r>
              <a:rPr lang="en-US" dirty="0"/>
              <a:t>d) Assume that an observation only depends on the corresponding tag, and no other tag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700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Who Wants to be a Millionaire Suspense - Sound Effect (HD)">
            <a:hlinkClick r:id="" action="ppaction://media"/>
            <a:extLst>
              <a:ext uri="{FF2B5EF4-FFF2-40B4-BE49-F238E27FC236}">
                <a16:creationId xmlns:a16="http://schemas.microsoft.com/office/drawing/2014/main" id="{B019B001-9414-694A-466E-C80115B543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0935" y="1142818"/>
            <a:ext cx="325899" cy="3258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9CF-C888-D5EA-D719-656311CF7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A70E1-0AAC-7046-B7E8-37E752E913EF}" type="slidenum">
              <a:rPr lang="en-US" smtClean="0"/>
              <a:t>8</a:t>
            </a:fld>
            <a:endParaRPr lang="en-US"/>
          </a:p>
        </p:txBody>
      </p:sp>
      <p:pic>
        <p:nvPicPr>
          <p:cNvPr id="7" name="Picture 14" descr="Machine Learning PNG Background - PNG All | PNG All">
            <a:extLst>
              <a:ext uri="{FF2B5EF4-FFF2-40B4-BE49-F238E27FC236}">
                <a16:creationId xmlns:a16="http://schemas.microsoft.com/office/drawing/2014/main" id="{8DB4EB0E-2221-9F3C-EDB5-5D5E1669B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77590" y="95252"/>
            <a:ext cx="1366388" cy="1366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89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62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</TotalTime>
  <Words>751</Words>
  <Application>Microsoft Macintosh PowerPoint</Application>
  <PresentationFormat>Widescreen</PresentationFormat>
  <Paragraphs>104</Paragraphs>
  <Slides>14</Slides>
  <Notes>13</Notes>
  <HiddenSlides>0</HiddenSlides>
  <MMClips>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Avenir Book</vt:lpstr>
      <vt:lpstr>Calibri</vt:lpstr>
      <vt:lpstr>Calibri Light</vt:lpstr>
      <vt:lpstr>Cambria Math</vt:lpstr>
      <vt:lpstr>Poppins</vt:lpstr>
      <vt:lpstr>Office Theme</vt:lpstr>
      <vt:lpstr>Natural Language Processing Tutorials</vt:lpstr>
      <vt:lpstr>Pop Quiz</vt:lpstr>
      <vt:lpstr>Pop Quiz</vt:lpstr>
      <vt:lpstr>Pop Quiz</vt:lpstr>
      <vt:lpstr>Pop Quiz</vt:lpstr>
      <vt:lpstr>Pop Quiz</vt:lpstr>
      <vt:lpstr>Pop Quiz</vt:lpstr>
      <vt:lpstr>Pop Quiz</vt:lpstr>
      <vt:lpstr>Pop Quiz</vt:lpstr>
      <vt:lpstr>Lecture Quiz</vt:lpstr>
      <vt:lpstr>Lecture Quiz</vt:lpstr>
      <vt:lpstr>Lecture Quiz</vt:lpstr>
      <vt:lpstr>Lecture Quiz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Basics &amp; Evolution</dc:title>
  <dc:creator>Essam Abdelghany</dc:creator>
  <cp:lastModifiedBy>Essam Wisam</cp:lastModifiedBy>
  <cp:revision>116</cp:revision>
  <dcterms:created xsi:type="dcterms:W3CDTF">2023-04-27T21:19:03Z</dcterms:created>
  <dcterms:modified xsi:type="dcterms:W3CDTF">2025-03-19T17:57:43Z</dcterms:modified>
</cp:coreProperties>
</file>