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84" r:id="rId3"/>
    <p:sldId id="296" r:id="rId4"/>
    <p:sldId id="297" r:id="rId5"/>
    <p:sldId id="305" r:id="rId6"/>
    <p:sldId id="307" r:id="rId7"/>
    <p:sldId id="316" r:id="rId8"/>
    <p:sldId id="317" r:id="rId9"/>
    <p:sldId id="301" r:id="rId10"/>
    <p:sldId id="318" r:id="rId11"/>
    <p:sldId id="319" r:id="rId12"/>
    <p:sldId id="320" r:id="rId13"/>
    <p:sldId id="321" r:id="rId14"/>
    <p:sldId id="29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6"/>
    <a:srgbClr val="9259A3"/>
    <a:srgbClr val="FF7E8C"/>
    <a:srgbClr val="00FFF0"/>
    <a:srgbClr val="F36F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8"/>
    <p:restoredTop sz="96327"/>
  </p:normalViewPr>
  <p:slideViewPr>
    <p:cSldViewPr snapToGrid="0">
      <p:cViewPr varScale="1">
        <p:scale>
          <a:sx n="123" d="100"/>
          <a:sy n="123" d="100"/>
        </p:scale>
        <p:origin x="4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63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EC2B7-6072-924B-AE51-DA281600F23F}" type="datetimeFigureOut">
              <a:rPr lang="en-US" smtClean="0"/>
              <a:t>2/19/25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0036C-B239-7F49-800F-BE8CBE07A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635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8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4958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39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549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21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19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9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08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892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77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28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A69D3-7087-F2D4-B3B3-A1985C9F2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91582A-0E2D-F804-5077-CB018D3751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9292B6-EE3C-4C16-D556-040D2E3321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73E3A5-E633-C31D-E540-9559027453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812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184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05650-7DD4-7F7A-C2FC-9A48676AF3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D65B7A-75E4-445D-6C89-352C2BF656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1728CA-7A15-DDA1-2B5A-19023A4AA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AF3B1-F3DA-4441-B1EE-A851EB4245DB}" type="datetime1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E9572-16CC-C507-3FE8-5D81F41C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98FE9A-D75D-41FD-14F2-54447E6CF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549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A65A0-B957-4643-E75C-2923CBBAC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05F087-9007-D801-8855-4E4534E3D1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94488-760D-5249-BCB4-53B99D251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792E3-9FDF-E54D-B4EB-6783B208EA12}" type="datetime1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B480E4-8A40-1DEF-1267-079558BEB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8B082-1910-6782-A5D8-D7CE38827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15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12FB98-F5A3-EAD4-C58B-5C4479BB7D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C6A3FA-B8B8-8700-AE67-75C83B0CB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DB346-5207-EC3C-EC5C-CAAF79C55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B909F-0DAD-EF43-BD61-D49A3729F966}" type="datetime1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540F8-2DC9-B4CE-476C-B19BC354E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005A6-FC58-4864-2134-524043FC1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71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6BD0C-F047-BB8D-334E-26DB6BB14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77D15C-E712-D640-924E-1CE94175A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CAC72-B759-F098-9066-040D04CB4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99CD0-1312-E046-A25A-EF67E8F26F22}" type="datetime1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9D4A3A-2D59-9F87-DE64-5E4BC79A0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B2F00-2684-2A1E-63A1-0A47D2CF2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50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CBD8C-862C-9797-1C76-AE3042487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DA477E-F414-17E9-34AC-22E90C721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02E1C-4861-1084-B022-B5C8CBDFE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9FF94-728B-E64A-8809-790A4B1ED3D4}" type="datetime1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25946-3920-3127-C8E5-CCE8103D5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8431EF-888C-E178-1E17-4C0288763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156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CC622-B67A-307F-DA63-314F1335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8FDEFC-FE71-165C-2EFD-94616DD42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629E3-0250-FCC3-38D5-FE9B3921BF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5C4CD0-41EB-F888-86F6-6B13E3C5C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F34A-1CEF-A047-A231-02CE8861FB9D}" type="datetime1">
              <a:rPr lang="en-US" smtClean="0"/>
              <a:t>2/19/25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6CA8F0-8F13-F417-700F-D6B998079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7972BD-0D01-94A9-6C69-061398F0A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995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F132B-535E-C6FF-7744-59072AC83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2419B6-CC99-9422-DDE9-9545CB5E2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68A7-2F54-8F34-741D-8F3598276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4759E6-5564-DDCF-5B73-F07536E974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98044A-F3B0-A998-C9B6-A57F5868CD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F0AB77-8CA1-B9CF-F7B2-C6C4F20BF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89715-70F5-924C-B3F8-AD1883EF0647}" type="datetime1">
              <a:rPr lang="en-US" smtClean="0"/>
              <a:t>2/19/25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207F81-42D1-F665-6C36-A19D22D71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FF3D2A-7D66-155A-A86F-ACA412F09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179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F1A73-84D3-E333-052E-8277676E1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1639D7-DE91-8EEE-CB03-49027581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2980-813B-CE49-B375-E252E333A381}" type="datetime1">
              <a:rPr lang="en-US" smtClean="0"/>
              <a:t>2/19/25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F8C9F4-1DB9-A4B6-BDFA-57CCE7201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1468F7-1C54-33EB-435E-DF0A574EB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9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0629FA-128B-64AF-5D24-B79521615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90C0A-6F6A-0D4B-8E91-ACA8A5BF8E76}" type="datetime1">
              <a:rPr lang="en-US" smtClean="0"/>
              <a:t>2/19/25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81E20C-A3DF-98CD-5589-83AFEF21B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D47EAF-48C8-B2A3-5706-6DEC51282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37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4B540-96EF-2FB2-8666-C75FD3943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20AB0-532E-9427-52BD-F3E58F4B4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75005D-119E-CC93-C7B9-585CA2D064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5526C4-9C8B-37D7-6909-DCA4ABC58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99F8-5E62-5A4D-97BB-29105228C9E6}" type="datetime1">
              <a:rPr lang="en-US" smtClean="0"/>
              <a:t>2/19/25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00B20C-A21E-6F83-1B0C-35184FB15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F62779-E10B-29FD-3ED3-15120301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085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3B992-81C7-74DF-B320-5BA94F162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BE8874-F766-6140-79A4-BCA315327E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4C51DE-1FA1-DFC5-EB48-ADDF4A7FC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AA0579-C751-856B-BD91-C23B2AA9E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528A-E76A-414B-946C-79A173F175C6}" type="datetime1">
              <a:rPr lang="en-US" smtClean="0"/>
              <a:t>2/19/25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CC2-82B4-DE20-B5AA-48BE190DC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E8B101-BE24-1983-9065-6BA520753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1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7D933C-DF95-5365-F5C1-F1498E776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936ED-01E8-71DF-FB7A-FD7802D5A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D2555-F48E-0CD5-7833-F271C6199C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5CE49-D2F1-D84A-9B2E-0E5EACFB1C70}" type="datetime1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89A4D-5030-4CF5-CCA8-0D8D8B6B23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B47716-553C-E069-D179-B09B234AF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87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1379E-25AB-5771-3F10-00F8059C3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68362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Poppins" pitchFamily="2" charset="77"/>
                <a:cs typeface="Poppins" pitchFamily="2" charset="77"/>
              </a:rPr>
              <a:t>Natural Language Processing </a:t>
            </a:r>
            <a:r>
              <a:rPr lang="en-US" sz="6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Tutorials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E79E56-D071-8596-A083-46AA9F3F78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598901"/>
          </a:xfrm>
        </p:spPr>
        <p:txBody>
          <a:bodyPr/>
          <a:lstStyle/>
          <a:p>
            <a:r>
              <a:rPr lang="en-US" sz="2000" i="1" dirty="0">
                <a:latin typeface="Avenir Book" panose="02000503020000020003" pitchFamily="2" charset="0"/>
              </a:rPr>
              <a:t>Become a natural language processing expert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8EA932-9ED4-8A19-5408-425870D34EB7}"/>
              </a:ext>
            </a:extLst>
          </p:cNvPr>
          <p:cNvSpPr txBox="1"/>
          <p:nvPr/>
        </p:nvSpPr>
        <p:spPr>
          <a:xfrm>
            <a:off x="4324796" y="4604559"/>
            <a:ext cx="34099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Supervised by </a:t>
            </a:r>
            <a:r>
              <a:rPr lang="en-US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Dr. Kenny Zhu</a:t>
            </a:r>
          </a:p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97CE70-3030-1D1D-BBAD-2E5D46F4850A}"/>
              </a:ext>
            </a:extLst>
          </p:cNvPr>
          <p:cNvSpPr txBox="1"/>
          <p:nvPr/>
        </p:nvSpPr>
        <p:spPr>
          <a:xfrm>
            <a:off x="4505619" y="5094034"/>
            <a:ext cx="2909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TAs: </a:t>
            </a:r>
            <a:r>
              <a:rPr lang="en-US" dirty="0">
                <a:solidFill>
                  <a:srgbClr val="FF0000"/>
                </a:solidFill>
                <a:latin typeface="Poppins" pitchFamily="2" charset="77"/>
                <a:cs typeface="Poppins" pitchFamily="2" charset="77"/>
              </a:rPr>
              <a:t>Essam Abdelghany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6FEAEC-9D59-703D-A89A-0294FB18F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0</a:t>
            </a:fld>
            <a:endParaRPr lang="en-US"/>
          </a:p>
        </p:txBody>
      </p:sp>
      <p:pic>
        <p:nvPicPr>
          <p:cNvPr id="4" name="Picture 14" descr="Machine Learning PNG Background - PNG All | PNG All">
            <a:extLst>
              <a:ext uri="{FF2B5EF4-FFF2-40B4-BE49-F238E27FC236}">
                <a16:creationId xmlns:a16="http://schemas.microsoft.com/office/drawing/2014/main" id="{372B06F8-11FF-10A9-5D94-7ED7A52EE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24" y="3775652"/>
            <a:ext cx="2304143" cy="230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ire Chatbot Developers | Hire Remote Chatbot Developers -Prismetric">
            <a:extLst>
              <a:ext uri="{FF2B5EF4-FFF2-40B4-BE49-F238E27FC236}">
                <a16:creationId xmlns:a16="http://schemas.microsoft.com/office/drawing/2014/main" id="{BDCD2D21-A4F5-6FB6-E994-317D5FAB2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5733" y="3429000"/>
            <a:ext cx="3229303" cy="322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70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Quiz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Notes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3755570"/>
                <a:ext cx="9644744" cy="2230451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𝐿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𝐶𝐸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  <a:cs typeface="Poppins" pitchFamily="2" charset="77"/>
                        </a:rPr>
                        <m:t>=−</m:t>
                      </m:r>
                      <m:nary>
                        <m:naryPr>
                          <m:chr m:val="∑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𝑖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=1</m:t>
                          </m:r>
                        </m:sub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𝑁</m:t>
                          </m:r>
                        </m:sup>
                        <m:e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𝜎</m:t>
                                  </m:r>
                                  <m:d>
                                    <m:d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𝑤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.</m:t>
                                      </m:r>
                                      <m:sSup>
                                        <m:sSupPr>
                                          <m:ctrlPr>
                                            <a:rPr lang="en-US" sz="20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0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sz="20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𝑖</m:t>
                                          </m:r>
                                        </m:sup>
                                      </m:sSup>
                                      <m:r>
                                        <a:rPr lang="en-US" sz="20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+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𝑏</m:t>
                                      </m:r>
                                    </m:e>
                                  </m:d>
                                </m:e>
                              </m:d>
                            </m:e>
                          </m:func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+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1−</m:t>
                              </m:r>
                              <m:sSup>
                                <m:sSup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</m:e>
                          </m:d>
                          <m:func>
                            <m:funcPr>
                              <m:ctrlPr>
                                <a:rPr lang="en-US" sz="20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1−</m:t>
                                  </m:r>
                                  <m:r>
                                    <a:rPr lang="en-US" sz="2000" b="0" i="1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𝜎</m:t>
                                  </m:r>
                                  <m:d>
                                    <m:dPr>
                                      <m:ctrlPr>
                                        <a:rPr lang="en-US" sz="2000" b="0" i="1" smtClean="0">
                                          <a:solidFill>
                                            <a:schemeClr val="accent6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𝑤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.</m:t>
                                      </m:r>
                                      <m:sSup>
                                        <m:sSupPr>
                                          <m:ctrlPr>
                                            <a:rPr lang="en-US" sz="20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0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sz="20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𝑖</m:t>
                                          </m:r>
                                        </m:sup>
                                      </m:sSup>
                                      <m:r>
                                        <a:rPr lang="en-US" sz="20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+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𝑏</m:t>
                                      </m:r>
                                    </m:e>
                                  </m:d>
                                </m:e>
                              </m:d>
                            </m:e>
                          </m:func>
                        </m:e>
                      </m:nary>
                    </m:oMath>
                  </m:oMathPara>
                </a14:m>
                <a:endParaRPr lang="en-US" sz="2000" dirty="0">
                  <a:latin typeface="Poppins" pitchFamily="2" charset="77"/>
                  <a:cs typeface="Poppins" pitchFamily="2" charset="77"/>
                </a:endParaRPr>
              </a:p>
              <a:p>
                <a:pPr marL="0" indent="0">
                  <a:buNone/>
                </a:pPr>
                <a:endParaRPr lang="en-US" sz="2000" b="0" i="1" dirty="0">
                  <a:latin typeface="Cambria Math" panose="02040503050406030204" pitchFamily="18" charset="0"/>
                  <a:cs typeface="Poppins" pitchFamily="2" charset="77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𝐶𝐸</m:t>
                              </m:r>
                            </m:sub>
                          </m:sSub>
                        </m:num>
                        <m:den>
                          <m:r>
                            <a:rPr lang="en-US" sz="2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𝜕</m:t>
                          </m:r>
                          <m:r>
                            <a:rPr lang="en-US" sz="2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𝑤</m:t>
                          </m:r>
                        </m:den>
                      </m:f>
                      <m:r>
                        <a:rPr lang="en-US" sz="2000" i="1">
                          <a:latin typeface="Cambria Math" panose="02040503050406030204" pitchFamily="18" charset="0"/>
                          <a:cs typeface="Poppins" pitchFamily="2" charset="77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naryPr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𝑖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=1</m:t>
                          </m:r>
                        </m:sub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𝑁</m:t>
                          </m:r>
                        </m:sup>
                        <m:e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uncPr>
                            <m:fName>
                              <m:f>
                                <m:f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𝜕</m:t>
                                  </m:r>
                                </m:num>
                                <m:den>
                                  <m:r>
                                    <a:rPr lang="en-US" sz="200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𝜕</m:t>
                                  </m:r>
                                  <m:r>
                                    <a:rPr lang="en-US" sz="200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𝑤</m:t>
                                  </m:r>
                                </m:den>
                              </m:f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𝜎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𝑤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.</m:t>
                                      </m:r>
                                      <m:sSup>
                                        <m:sSupPr>
                                          <m:ctrlP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𝑖</m:t>
                                          </m:r>
                                        </m:sup>
                                      </m:sSup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+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𝑏</m:t>
                                      </m:r>
                                    </m:e>
                                  </m:d>
                                </m:e>
                              </m:d>
                            </m:e>
                          </m:func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+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1−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</m:e>
                          </m:d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Pr>
                            <m:num>
                              <m:r>
                                <a:rPr lang="en-US" sz="20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</m:num>
                            <m:den>
                              <m:r>
                                <a:rPr lang="en-US" sz="20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  <m:r>
                                <a:rPr lang="en-US" sz="20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</m:den>
                          </m:f>
                          <m:func>
                            <m:funcPr>
                              <m:ctrlPr>
                                <a:rPr lang="en-US" sz="2000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1−</m:t>
                                  </m:r>
                                  <m:r>
                                    <a:rPr lang="en-US" sz="2000" i="1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𝜎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chemeClr val="accent6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𝑤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.</m:t>
                                      </m:r>
                                      <m:sSup>
                                        <m:sSupPr>
                                          <m:ctrlP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𝑖</m:t>
                                          </m:r>
                                        </m:sup>
                                      </m:sSup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+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𝑏</m:t>
                                      </m:r>
                                    </m:e>
                                  </m:d>
                                </m:e>
                              </m:d>
                            </m:e>
                          </m:func>
                        </m:e>
                      </m:nary>
                    </m:oMath>
                  </m:oMathPara>
                </a14:m>
                <a:endParaRPr lang="en-US" sz="2000" dirty="0">
                  <a:latin typeface="Poppins" pitchFamily="2" charset="77"/>
                  <a:cs typeface="Poppins" pitchFamily="2" charset="77"/>
                </a:endParaRPr>
              </a:p>
              <a:p>
                <a:pPr marL="0" indent="0">
                  <a:buNone/>
                </a:pPr>
                <a:endParaRPr lang="en-US" sz="2000" dirty="0">
                  <a:latin typeface="Poppins" pitchFamily="2" charset="77"/>
                  <a:cs typeface="Poppins" pitchFamily="2" charset="77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3755570"/>
                <a:ext cx="9644744" cy="2230451"/>
              </a:xfrm>
              <a:blipFill>
                <a:blip r:embed="rId3"/>
                <a:stretch>
                  <a:fillRect l="-263" t="-44633" b="-581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9F0B50-3C76-B571-81A9-4479AE90A3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934" y="1576524"/>
            <a:ext cx="8624951" cy="1979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71870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Quiz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Notes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3755570"/>
                <a:ext cx="11501388" cy="2230451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endParaRPr lang="en-US" sz="2000" b="0" i="1" dirty="0">
                  <a:latin typeface="Cambria Math" panose="02040503050406030204" pitchFamily="18" charset="0"/>
                  <a:cs typeface="Poppins" pitchFamily="2" charset="77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𝐶𝐸</m:t>
                              </m:r>
                            </m:sub>
                          </m:sSub>
                        </m:num>
                        <m:den>
                          <m:r>
                            <a:rPr lang="en-US" sz="2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𝜕</m:t>
                          </m:r>
                          <m:r>
                            <a:rPr lang="en-US" sz="2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𝑤</m:t>
                          </m:r>
                        </m:den>
                      </m:f>
                      <m:r>
                        <a:rPr lang="en-US" sz="2000" i="1">
                          <a:latin typeface="Cambria Math" panose="02040503050406030204" pitchFamily="18" charset="0"/>
                          <a:cs typeface="Poppins" pitchFamily="2" charset="77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naryPr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𝑖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=1</m:t>
                          </m:r>
                        </m:sub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𝑁</m:t>
                          </m:r>
                        </m:sup>
                        <m:e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uncPr>
                            <m:fName>
                              <m:f>
                                <m:f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𝜕</m:t>
                                  </m:r>
                                </m:num>
                                <m:den>
                                  <m:r>
                                    <a:rPr lang="en-US" sz="200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𝜕</m:t>
                                  </m:r>
                                  <m:r>
                                    <a:rPr lang="en-US" sz="200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𝑤</m:t>
                                  </m:r>
                                </m:den>
                              </m:f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𝜎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𝑤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.</m:t>
                                      </m:r>
                                      <m:sSup>
                                        <m:sSupPr>
                                          <m:ctrlP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𝑖</m:t>
                                          </m:r>
                                        </m:sup>
                                      </m:sSup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+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𝑏</m:t>
                                      </m:r>
                                    </m:e>
                                  </m:d>
                                </m:e>
                              </m:d>
                            </m:e>
                          </m:func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+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1−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</m:e>
                          </m:d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Pr>
                            <m:num>
                              <m:r>
                                <a:rPr lang="en-US" sz="20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</m:num>
                            <m:den>
                              <m:r>
                                <a:rPr lang="en-US" sz="20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  <m:r>
                                <a:rPr lang="en-US" sz="20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</m:den>
                          </m:f>
                          <m:func>
                            <m:funcPr>
                              <m:ctrlPr>
                                <a:rPr lang="en-US" sz="2000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1−</m:t>
                                  </m:r>
                                  <m:r>
                                    <a:rPr lang="en-US" sz="2000" i="1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𝜎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chemeClr val="accent6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𝑤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.</m:t>
                                      </m:r>
                                      <m:sSup>
                                        <m:sSupPr>
                                          <m:ctrlP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𝑖</m:t>
                                          </m:r>
                                        </m:sup>
                                      </m:sSup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+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𝑏</m:t>
                                      </m:r>
                                    </m:e>
                                  </m:d>
                                </m:e>
                              </m:d>
                            </m:e>
                          </m:func>
                        </m:e>
                      </m:nary>
                    </m:oMath>
                  </m:oMathPara>
                </a14:m>
                <a:endParaRPr lang="en-US" sz="2000" dirty="0">
                  <a:latin typeface="Poppins" pitchFamily="2" charset="77"/>
                  <a:cs typeface="Poppins" pitchFamily="2" charset="77"/>
                </a:endParaRPr>
              </a:p>
              <a:p>
                <a:pPr marL="0" indent="0">
                  <a:buNone/>
                </a:pPr>
                <a:endParaRPr lang="en-US" sz="2000" dirty="0">
                  <a:latin typeface="Poppins" pitchFamily="2" charset="77"/>
                  <a:cs typeface="Poppins" pitchFamily="2" charset="77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18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uncPr>
                        <m:fName>
                          <m:f>
                            <m:fPr>
                              <m:ctrlPr>
                                <a:rPr lang="en-US" sz="18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</m:num>
                            <m:den>
                              <m:r>
                                <a:rPr lang="en-US" sz="18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  <m:r>
                                <a:rPr lang="en-US" sz="18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</m:den>
                          </m:f>
                          <m:r>
                            <m:rPr>
                              <m:sty m:val="p"/>
                            </m:rPr>
                            <a:rPr lang="en-US" sz="18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𝜎</m:t>
                              </m:r>
                              <m:d>
                                <m:d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𝑤</m:t>
                                  </m:r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.</m:t>
                                  </m:r>
                                  <m:sSup>
                                    <m:sSupPr>
                                      <m:ctrlPr>
                                        <a:rPr lang="en-US" sz="1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18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𝑖</m:t>
                                      </m:r>
                                    </m:sup>
                                  </m:sSup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+</m:t>
                                  </m:r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𝑏</m:t>
                                  </m:r>
                                </m:e>
                              </m:d>
                            </m:e>
                          </m:d>
                        </m:e>
                      </m:func>
                      <m:r>
                        <a:rPr lang="en-U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Poppins" pitchFamily="2" charset="77"/>
                        </a:rPr>
                        <m:t>=</m:t>
                      </m:r>
                      <m:f>
                        <m:fPr>
                          <m:ctrlPr>
                            <a:rPr lang="en-U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1</m:t>
                          </m:r>
                        </m:num>
                        <m:den>
                          <m:r>
                            <a:rPr lang="en-US" sz="18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𝜎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+</m:t>
                              </m:r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𝑏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Pr>
                        <m:num>
                          <m:r>
                            <a:rPr lang="en-US" sz="18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𝜕</m:t>
                          </m:r>
                        </m:num>
                        <m:den>
                          <m:r>
                            <a:rPr lang="en-US" sz="18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𝜕</m:t>
                          </m:r>
                          <m:r>
                            <a:rPr lang="en-US" sz="18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𝑤</m:t>
                          </m:r>
                        </m:den>
                      </m:f>
                      <m:d>
                        <m:dPr>
                          <m:ctrlPr>
                            <a:rPr lang="en-U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𝜎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+</m:t>
                              </m:r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𝑏</m:t>
                              </m:r>
                            </m:e>
                          </m:d>
                        </m:e>
                      </m:d>
                      <m:r>
                        <a:rPr lang="en-U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Poppins" pitchFamily="2" charset="77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1</m:t>
                          </m:r>
                        </m:num>
                        <m:den>
                          <m:r>
                            <a:rPr lang="en-US" sz="18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𝜎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+</m:t>
                              </m:r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𝑏</m:t>
                              </m:r>
                            </m:e>
                          </m:d>
                        </m:den>
                      </m:f>
                      <m:r>
                        <a:rPr lang="en-US" sz="1800" i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cs typeface="Poppins" pitchFamily="2" charset="77"/>
                        </a:rPr>
                        <m:t>𝜎</m:t>
                      </m:r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𝑤</m:t>
                          </m:r>
                          <m:r>
                            <a:rPr lang="en-US" sz="1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.</m:t>
                          </m:r>
                          <m:sSup>
                            <m:sSupPr>
                              <m:ctrlP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  <m:r>
                            <a:rPr lang="en-US" sz="1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+</m:t>
                          </m:r>
                          <m:r>
                            <a:rPr lang="en-US" sz="1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𝑏</m:t>
                          </m:r>
                        </m:e>
                      </m:d>
                      <m:d>
                        <m:dPr>
                          <m:ctrlPr>
                            <a:rPr lang="en-U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1−</m:t>
                          </m:r>
                          <m:r>
                            <a:rPr lang="en-US" sz="18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𝜎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+</m:t>
                              </m:r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𝑏</m:t>
                              </m:r>
                            </m:e>
                          </m:d>
                        </m:e>
                      </m:d>
                      <m:sSup>
                        <m:sSupPr>
                          <m:ctrlPr>
                            <a:rPr lang="en-U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𝑥</m:t>
                          </m:r>
                        </m:e>
                        <m:sup>
                          <m:r>
                            <a:rPr lang="en-U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𝑖</m:t>
                          </m:r>
                        </m:sup>
                      </m:sSup>
                      <m:r>
                        <a:rPr lang="en-U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Poppins" pitchFamily="2" charset="77"/>
                        </a:rPr>
                        <m:t>=</m:t>
                      </m:r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1−</m:t>
                          </m:r>
                          <m:r>
                            <a:rPr lang="en-US" sz="18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𝜎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+</m:t>
                              </m:r>
                              <m:r>
                                <a:rPr lang="en-US" sz="18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𝑏</m:t>
                              </m:r>
                            </m:e>
                          </m:d>
                        </m:e>
                      </m:d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𝑥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𝑖</m:t>
                          </m:r>
                        </m:sup>
                      </m:sSup>
                    </m:oMath>
                  </m:oMathPara>
                </a14:m>
                <a:endParaRPr lang="en-US" sz="2000" dirty="0">
                  <a:latin typeface="Poppins" pitchFamily="2" charset="77"/>
                  <a:cs typeface="Poppins" pitchFamily="2" charset="77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3755570"/>
                <a:ext cx="11501388" cy="2230451"/>
              </a:xfrm>
              <a:blipFill>
                <a:blip r:embed="rId3"/>
                <a:stretch>
                  <a:fillRect l="-110" t="-32768" b="-180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10</a:t>
            </a:fld>
            <a:endParaRPr lang="en-US" dirty="0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9F0B50-3C76-B571-81A9-4479AE90A3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934" y="1576524"/>
            <a:ext cx="8624951" cy="1979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0646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Quiz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Notes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8" y="3755570"/>
                <a:ext cx="12333791" cy="2230451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endParaRPr lang="en-US" sz="2000" b="0" i="1" dirty="0">
                  <a:latin typeface="Cambria Math" panose="02040503050406030204" pitchFamily="18" charset="0"/>
                  <a:cs typeface="Poppins" pitchFamily="2" charset="77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𝐶𝐸</m:t>
                              </m:r>
                            </m:sub>
                          </m:sSub>
                        </m:num>
                        <m:den>
                          <m:r>
                            <a:rPr lang="en-US" sz="2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𝜕</m:t>
                          </m:r>
                          <m:r>
                            <a:rPr lang="en-US" sz="2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𝑤</m:t>
                          </m:r>
                        </m:den>
                      </m:f>
                      <m:r>
                        <a:rPr lang="en-US" sz="2000" i="1">
                          <a:latin typeface="Cambria Math" panose="02040503050406030204" pitchFamily="18" charset="0"/>
                          <a:cs typeface="Poppins" pitchFamily="2" charset="77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naryPr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𝑖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=1</m:t>
                          </m:r>
                        </m:sub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𝑁</m:t>
                          </m:r>
                        </m:sup>
                        <m:e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1−</m:t>
                              </m:r>
                              <m:r>
                                <a:rPr lang="en-US" sz="2000" i="1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𝜎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𝑤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.</m:t>
                                  </m:r>
                                  <m:sSup>
                                    <m:sSupPr>
                                      <m:ctrlP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𝑖</m:t>
                                      </m:r>
                                    </m:sup>
                                  </m:sSup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+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𝑏</m:t>
                                  </m:r>
                                </m:e>
                              </m:d>
                            </m:e>
                          </m:d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+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1−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</m:e>
                          </m:d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Pr>
                            <m:num>
                              <m:r>
                                <a:rPr lang="en-US" sz="20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</m:num>
                            <m:den>
                              <m:r>
                                <a:rPr lang="en-US" sz="20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  <m:r>
                                <a:rPr lang="en-US" sz="20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</m:den>
                          </m:f>
                          <m:func>
                            <m:funcPr>
                              <m:ctrlPr>
                                <a:rPr lang="en-US" sz="2000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1−</m:t>
                                  </m:r>
                                  <m:r>
                                    <a:rPr lang="en-US" sz="2000" i="1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𝜎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chemeClr val="accent6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𝑤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.</m:t>
                                      </m:r>
                                      <m:sSup>
                                        <m:sSupPr>
                                          <m:ctrlP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cs typeface="Poppins" pitchFamily="2" charset="77"/>
                                            </a:rPr>
                                            <m:t>𝑖</m:t>
                                          </m:r>
                                        </m:sup>
                                      </m:sSup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+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𝑏</m:t>
                                      </m:r>
                                    </m:e>
                                  </m:d>
                                </m:e>
                              </m:d>
                            </m:e>
                          </m:func>
                        </m:e>
                      </m:nary>
                    </m:oMath>
                  </m:oMathPara>
                </a14:m>
                <a:endParaRPr lang="en-US" sz="2000" dirty="0">
                  <a:latin typeface="Poppins" pitchFamily="2" charset="77"/>
                  <a:cs typeface="Poppins" pitchFamily="2" charset="77"/>
                </a:endParaRPr>
              </a:p>
              <a:p>
                <a:pPr marL="0" indent="0">
                  <a:buNone/>
                </a:pPr>
                <a:endParaRPr lang="en-US" sz="2000" dirty="0">
                  <a:latin typeface="Poppins" pitchFamily="2" charset="77"/>
                  <a:cs typeface="Poppins" pitchFamily="2" charset="77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17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uncPr>
                        <m:fName>
                          <m:f>
                            <m:fPr>
                              <m:ctrlPr>
                                <a:rPr lang="en-US" sz="17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fPr>
                            <m:num>
                              <m:r>
                                <a:rPr lang="en-US" sz="17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</m:num>
                            <m:den>
                              <m:r>
                                <a:rPr lang="en-US" sz="17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  <m:r>
                                <a:rPr lang="en-US" sz="17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</m:den>
                          </m:f>
                          <m:r>
                            <m:rPr>
                              <m:sty m:val="p"/>
                            </m:rPr>
                            <a:rPr lang="en-US" sz="17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US" sz="17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1−</m:t>
                              </m:r>
                              <m:r>
                                <a:rPr lang="en-US" sz="1700" i="1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𝜎</m:t>
                              </m:r>
                              <m:d>
                                <m:dPr>
                                  <m:ctrlPr>
                                    <a:rPr lang="en-US" sz="17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𝑤</m:t>
                                  </m:r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.</m:t>
                                  </m:r>
                                  <m:sSup>
                                    <m:sSupPr>
                                      <m:ctrlPr>
                                        <a:rPr lang="en-US" sz="17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7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17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𝑖</m:t>
                                      </m:r>
                                    </m:sup>
                                  </m:sSup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+</m:t>
                                  </m:r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𝑏</m:t>
                                  </m:r>
                                </m:e>
                              </m:d>
                            </m:e>
                          </m:d>
                        </m:e>
                      </m:func>
                      <m:r>
                        <a:rPr lang="en-US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Poppins" pitchFamily="2" charset="77"/>
                        </a:rPr>
                        <m:t>=</m:t>
                      </m:r>
                      <m:f>
                        <m:fPr>
                          <m:ctrlPr>
                            <a:rPr lang="en-US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Pr>
                        <m:num>
                          <m:r>
                            <a:rPr lang="en-US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1</m:t>
                          </m:r>
                        </m:num>
                        <m:den>
                          <m:r>
                            <a:rPr lang="en-US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1−</m:t>
                          </m:r>
                          <m:r>
                            <a:rPr lang="en-US" sz="17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𝜎</m:t>
                          </m:r>
                          <m:d>
                            <m:dPr>
                              <m:ctrlPr>
                                <a:rPr lang="en-US" sz="17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+</m:t>
                              </m:r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𝑏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sz="17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Pr>
                        <m:num>
                          <m:r>
                            <a:rPr lang="en-US" sz="17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𝜕</m:t>
                          </m:r>
                        </m:num>
                        <m:den>
                          <m:r>
                            <a:rPr lang="en-US" sz="17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𝜕</m:t>
                          </m:r>
                          <m:r>
                            <a:rPr lang="en-US" sz="17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𝑤</m:t>
                          </m:r>
                        </m:den>
                      </m:f>
                      <m:d>
                        <m:dPr>
                          <m:ctrlPr>
                            <a:rPr lang="en-US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dPr>
                        <m:e>
                          <m:r>
                            <a:rPr lang="en-US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1−</m:t>
                          </m:r>
                          <m:r>
                            <a:rPr lang="en-US" sz="17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𝜎</m:t>
                          </m:r>
                          <m:d>
                            <m:dPr>
                              <m:ctrlPr>
                                <a:rPr lang="en-US" sz="17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+</m:t>
                              </m:r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𝑏</m:t>
                              </m:r>
                            </m:e>
                          </m:d>
                        </m:e>
                      </m:d>
                      <m:r>
                        <a:rPr lang="en-US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Poppins" pitchFamily="2" charset="77"/>
                        </a:rPr>
                        <m:t>=</m:t>
                      </m:r>
                      <m:f>
                        <m:fPr>
                          <m:ctrlPr>
                            <a:rPr lang="en-US" sz="17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Pr>
                        <m:num>
                          <m:r>
                            <a:rPr lang="en-US" sz="17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−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1</m:t>
                          </m:r>
                        </m:num>
                        <m:den>
                          <m:r>
                            <a:rPr lang="en-US" sz="17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1−</m:t>
                          </m:r>
                          <m:r>
                            <a:rPr lang="en-US" sz="17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𝜎</m:t>
                          </m:r>
                          <m:d>
                            <m:dPr>
                              <m:ctrlPr>
                                <a:rPr lang="en-US" sz="17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+</m:t>
                              </m:r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𝑏</m:t>
                              </m:r>
                            </m:e>
                          </m:d>
                        </m:den>
                      </m:f>
                      <m:r>
                        <a:rPr lang="en-US" sz="1700" i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cs typeface="Poppins" pitchFamily="2" charset="77"/>
                        </a:rPr>
                        <m:t>𝜎</m:t>
                      </m:r>
                      <m:d>
                        <m:dPr>
                          <m:ctrlPr>
                            <a:rPr lang="en-US" sz="17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dPr>
                        <m:e>
                          <m:r>
                            <a:rPr lang="en-US" sz="17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𝑤</m:t>
                          </m:r>
                          <m:r>
                            <a:rPr lang="en-US" sz="17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.</m:t>
                          </m:r>
                          <m:sSup>
                            <m:sSupPr>
                              <m:ctrlP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  <m:r>
                            <a:rPr lang="en-US" sz="17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+</m:t>
                          </m:r>
                          <m:r>
                            <a:rPr lang="en-US" sz="17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𝑏</m:t>
                          </m:r>
                        </m:e>
                      </m:d>
                      <m:d>
                        <m:dPr>
                          <m:ctrlPr>
                            <a:rPr lang="en-US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dPr>
                        <m:e>
                          <m:r>
                            <a:rPr lang="en-US" sz="17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1−</m:t>
                          </m:r>
                          <m:r>
                            <a:rPr lang="en-US" sz="17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𝜎</m:t>
                          </m:r>
                          <m:d>
                            <m:dPr>
                              <m:ctrlPr>
                                <a:rPr lang="en-US" sz="17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7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+</m:t>
                              </m:r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𝑏</m:t>
                              </m:r>
                            </m:e>
                          </m:d>
                        </m:e>
                      </m:d>
                      <m:sSup>
                        <m:sSupPr>
                          <m:ctrlPr>
                            <a:rPr lang="en-US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sSupPr>
                        <m:e>
                          <m:r>
                            <a:rPr lang="en-US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𝑥</m:t>
                          </m:r>
                        </m:e>
                        <m:sup>
                          <m:r>
                            <a:rPr lang="en-US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𝑖</m:t>
                          </m:r>
                        </m:sup>
                      </m:sSup>
                    </m:oMath>
                  </m:oMathPara>
                </a14:m>
                <a:endParaRPr lang="en-US" sz="1700" b="0" i="1" dirty="0">
                  <a:solidFill>
                    <a:schemeClr val="tx1"/>
                  </a:solidFill>
                  <a:latin typeface="Cambria Math" panose="02040503050406030204" pitchFamily="18" charset="0"/>
                  <a:cs typeface="Poppins" pitchFamily="2" charset="77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Poppins" pitchFamily="2" charset="77"/>
                        </a:rPr>
                        <m:t>=−</m:t>
                      </m:r>
                      <m:r>
                        <a:rPr lang="en-US" sz="1700" i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cs typeface="Poppins" pitchFamily="2" charset="77"/>
                        </a:rPr>
                        <m:t>𝜎</m:t>
                      </m:r>
                      <m:d>
                        <m:dPr>
                          <m:ctrlPr>
                            <a:rPr lang="en-US" sz="17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dPr>
                        <m:e>
                          <m:r>
                            <a:rPr lang="en-US" sz="17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𝑤</m:t>
                          </m:r>
                          <m:r>
                            <a:rPr lang="en-US" sz="17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.</m:t>
                          </m:r>
                          <m:sSup>
                            <m:sSupPr>
                              <m:ctrlP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7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  <m:r>
                            <a:rPr lang="en-US" sz="17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+</m:t>
                          </m:r>
                          <m:r>
                            <a:rPr lang="en-US" sz="17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𝑏</m:t>
                          </m:r>
                        </m:e>
                      </m:d>
                      <m:sSup>
                        <m:sSupPr>
                          <m:ctrlPr>
                            <a:rPr lang="en-US" sz="17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sSupPr>
                        <m:e>
                          <m:r>
                            <a:rPr lang="en-US" sz="17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𝑥</m:t>
                          </m:r>
                        </m:e>
                        <m:sup>
                          <m:r>
                            <a:rPr lang="en-US" sz="17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𝑖</m:t>
                          </m:r>
                        </m:sup>
                      </m:sSup>
                    </m:oMath>
                  </m:oMathPara>
                </a14:m>
                <a:endParaRPr lang="en-US" sz="1700" dirty="0">
                  <a:latin typeface="Poppins" pitchFamily="2" charset="77"/>
                  <a:cs typeface="Poppins" pitchFamily="2" charset="77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8" y="3755570"/>
                <a:ext cx="12333791" cy="2230451"/>
              </a:xfrm>
              <a:blipFill>
                <a:blip r:embed="rId3"/>
                <a:stretch>
                  <a:fillRect l="-103" t="-32768" b="-209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11</a:t>
            </a:fld>
            <a:endParaRPr lang="en-US" dirty="0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9F0B50-3C76-B571-81A9-4479AE90A3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198" y="1586684"/>
            <a:ext cx="8624951" cy="1979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11793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Quiz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Notes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3755570"/>
                <a:ext cx="10896602" cy="2638294"/>
              </a:xfrm>
            </p:spPr>
            <p:txBody>
              <a:bodyPr>
                <a:noAutofit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𝐶𝐸</m:t>
                              </m:r>
                            </m:sub>
                          </m:sSub>
                        </m:num>
                        <m:den>
                          <m:r>
                            <a:rPr lang="en-US" sz="2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𝜕</m:t>
                          </m:r>
                          <m:r>
                            <a:rPr lang="en-US" sz="2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𝑤</m:t>
                          </m:r>
                        </m:den>
                      </m:f>
                      <m:r>
                        <a:rPr lang="en-US" sz="2000" i="1">
                          <a:latin typeface="Cambria Math" panose="02040503050406030204" pitchFamily="18" charset="0"/>
                          <a:cs typeface="Poppins" pitchFamily="2" charset="77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𝐼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=1</m:t>
                          </m:r>
                        </m:sub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𝑁</m:t>
                          </m:r>
                        </m:sup>
                        <m:e>
                          <m:sSup>
                            <m:sSup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200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1</m:t>
                              </m:r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𝜎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𝑤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.</m:t>
                                  </m:r>
                                  <m:sSup>
                                    <m:sSupPr>
                                      <m:ctrlP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𝑖</m:t>
                                      </m:r>
                                    </m:sup>
                                  </m:sSup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+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𝑏</m:t>
                                  </m:r>
                                </m:e>
                              </m:d>
                            </m:e>
                          </m:d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1−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</m:e>
                          </m:d>
                          <m:r>
                            <a:rPr lang="en-US" sz="20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𝜎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𝑤</m:t>
                              </m:r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.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+</m:t>
                              </m:r>
                              <m:r>
                                <a:rPr lang="en-US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𝑏</m:t>
                              </m:r>
                            </m:e>
                          </m:d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=</m:t>
                          </m:r>
                          <m:nary>
                            <m:naryPr>
                              <m:chr m:val="∑"/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𝐼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𝑁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𝜎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𝑤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.</m:t>
                                  </m:r>
                                  <m:sSup>
                                    <m:sSupPr>
                                      <m:ctrlP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𝑖</m:t>
                                      </m:r>
                                    </m:sup>
                                  </m:sSup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+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𝑏</m:t>
                                  </m:r>
                                </m:e>
                              </m:d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</m:e>
                          </m:nary>
                        </m:e>
                      </m:nary>
                    </m:oMath>
                  </m:oMathPara>
                </a14:m>
                <a:endParaRPr lang="en-US" sz="2000" i="1" dirty="0">
                  <a:solidFill>
                    <a:srgbClr val="C00000"/>
                  </a:solidFill>
                  <a:latin typeface="Cambria Math" panose="02040503050406030204" pitchFamily="18" charset="0"/>
                  <a:cs typeface="Poppins" pitchFamily="2" charset="77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𝜕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𝐶𝐸</m:t>
                              </m:r>
                            </m:sub>
                          </m:sSub>
                        </m:num>
                        <m:den>
                          <m:r>
                            <a:rPr lang="en-US" sz="2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𝜕</m:t>
                          </m:r>
                          <m:r>
                            <a:rPr lang="en-US" sz="2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𝑤</m:t>
                          </m:r>
                        </m:den>
                      </m:f>
                      <m:r>
                        <a:rPr lang="en-US" sz="2000" i="1">
                          <a:latin typeface="Cambria Math" panose="02040503050406030204" pitchFamily="18" charset="0"/>
                          <a:cs typeface="Poppins" pitchFamily="2" charset="77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𝐼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=1</m:t>
                          </m:r>
                        </m:sub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cs typeface="Poppins" pitchFamily="2" charset="77"/>
                            </a:rPr>
                            <m:t>𝑁</m:t>
                          </m:r>
                        </m:sup>
                        <m:e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𝜎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𝑤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.</m:t>
                                  </m:r>
                                  <m:sSup>
                                    <m:sSupPr>
                                      <m:ctrlP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cs typeface="Poppins" pitchFamily="2" charset="77"/>
                                        </a:rPr>
                                        <m:t>𝑖</m:t>
                                      </m:r>
                                    </m:sup>
                                  </m:sSup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+</m:t>
                                  </m:r>
                                  <m:r>
                                    <a:rPr lang="en-US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cs typeface="Poppins" pitchFamily="2" charset="77"/>
                                    </a:rPr>
                                    <m:t>𝑏</m:t>
                                  </m:r>
                                </m:e>
                              </m:d>
                            </m:e>
                          </m:d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  <a:cs typeface="Poppins" pitchFamily="2" charset="77"/>
                                </a:rPr>
                                <m:t>𝑖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000" dirty="0">
                  <a:solidFill>
                    <a:srgbClr val="C00000"/>
                  </a:solidFill>
                  <a:latin typeface="Poppins" pitchFamily="2" charset="77"/>
                  <a:cs typeface="Poppins" pitchFamily="2" charset="77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2000" dirty="0">
                  <a:latin typeface="Poppins" pitchFamily="2" charset="77"/>
                  <a:cs typeface="Poppins" pitchFamily="2" charset="77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3755570"/>
                <a:ext cx="10896602" cy="2638294"/>
              </a:xfrm>
              <a:blipFill>
                <a:blip r:embed="rId3"/>
                <a:stretch>
                  <a:fillRect l="-116" t="-19617" b="-56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12</a:t>
            </a:fld>
            <a:endParaRPr lang="en-US" dirty="0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9F0B50-3C76-B571-81A9-4479AE90A3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198" y="1586684"/>
            <a:ext cx="8624951" cy="1979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D4150E4-6A72-997F-511E-5FA81D5C8B48}"/>
              </a:ext>
            </a:extLst>
          </p:cNvPr>
          <p:cNvCxnSpPr/>
          <p:nvPr/>
        </p:nvCxnSpPr>
        <p:spPr>
          <a:xfrm flipV="1">
            <a:off x="2753360" y="4360616"/>
            <a:ext cx="1671758" cy="5974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BE071A1-B35B-440B-8A8E-84AB03D5D7B5}"/>
              </a:ext>
            </a:extLst>
          </p:cNvPr>
          <p:cNvCxnSpPr/>
          <p:nvPr/>
        </p:nvCxnSpPr>
        <p:spPr>
          <a:xfrm flipV="1">
            <a:off x="4947920" y="4360616"/>
            <a:ext cx="1671758" cy="5974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925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9820" y="384696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" sz="6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Thank You</a:t>
            </a:r>
            <a:endParaRPr lang="en-US" sz="60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D2862C-A77B-8DC2-29B4-805301F86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13</a:t>
            </a:fld>
            <a:endParaRPr lang="en-US"/>
          </a:p>
        </p:txBody>
      </p:sp>
      <p:pic>
        <p:nvPicPr>
          <p:cNvPr id="6" name="Picture 14" descr="Machine Learning PNG Background - PNG All | PNG All">
            <a:extLst>
              <a:ext uri="{FF2B5EF4-FFF2-40B4-BE49-F238E27FC236}">
                <a16:creationId xmlns:a16="http://schemas.microsoft.com/office/drawing/2014/main" id="{66AB08A5-3187-4322-7326-A57437B38C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9B027045-7614-2657-8E15-44A113A50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23" y="5172524"/>
            <a:ext cx="1450795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Machine Learning PNG Background - PNG All | PNG All">
            <a:extLst>
              <a:ext uri="{FF2B5EF4-FFF2-40B4-BE49-F238E27FC236}">
                <a16:creationId xmlns:a16="http://schemas.microsoft.com/office/drawing/2014/main" id="{73416BF7-31AB-D6ED-C993-1686F98DA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157" y="873448"/>
            <a:ext cx="5106975" cy="480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987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600">
        <p159:morph option="byObject"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5415" y="2718649"/>
            <a:ext cx="3120342" cy="1325563"/>
          </a:xfrm>
        </p:spPr>
        <p:txBody>
          <a:bodyPr>
            <a:noAutofit/>
          </a:bodyPr>
          <a:lstStyle/>
          <a:p>
            <a:r>
              <a:rPr lang="en" sz="9900" b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sz="9900" b="1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sz="99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9AE43-A1C7-DF8B-049A-2B83203D8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6B3F07-2D9C-0DA3-20FC-E22C7E49002C}"/>
              </a:ext>
            </a:extLst>
          </p:cNvPr>
          <p:cNvSpPr txBox="1"/>
          <p:nvPr/>
        </p:nvSpPr>
        <p:spPr>
          <a:xfrm>
            <a:off x="1835407" y="5361710"/>
            <a:ext cx="8873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venir Book" panose="02000503020000020003" pitchFamily="2" charset="0"/>
              </a:rPr>
              <a:t>Reminder in tutorials we recap on lecture via pop quiz, learn technologies discuss hard problems in assignments, demonstrate practical aspects of content learnt in lecture</a:t>
            </a:r>
          </a:p>
        </p:txBody>
      </p:sp>
      <p:pic>
        <p:nvPicPr>
          <p:cNvPr id="6" name="Picture 14" descr="Machine Learning PNG Background - PNG All | PNG All">
            <a:extLst>
              <a:ext uri="{FF2B5EF4-FFF2-40B4-BE49-F238E27FC236}">
                <a16:creationId xmlns:a16="http://schemas.microsoft.com/office/drawing/2014/main" id="{A40A7DBF-D0DA-2E02-860D-F6F6816E3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5999" y="1804782"/>
            <a:ext cx="2650435" cy="26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37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1) By word embeddings its possible to………..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a) Check for the similarity or irrelevance of two words</a:t>
            </a:r>
          </a:p>
          <a:p>
            <a:pPr marL="0" indent="0">
              <a:buNone/>
            </a:pPr>
            <a:r>
              <a:rPr lang="en-US" dirty="0"/>
              <a:t>b) Represent any word by a numerical vector</a:t>
            </a:r>
          </a:p>
          <a:p>
            <a:pPr marL="0" indent="0">
              <a:buNone/>
            </a:pPr>
            <a:r>
              <a:rPr lang="en-US" dirty="0"/>
              <a:t>c) Represent any paragraph or document by a numerical vector</a:t>
            </a:r>
          </a:p>
          <a:p>
            <a:pPr marL="0" indent="0">
              <a:buNone/>
            </a:pPr>
            <a:r>
              <a:rPr lang="en-US" dirty="0"/>
              <a:t>d) b and c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BF7F01-F6C5-A269-5F0A-2E0434CC2D12}"/>
              </a:ext>
            </a:extLst>
          </p:cNvPr>
          <p:cNvSpPr txBox="1"/>
          <p:nvPr/>
        </p:nvSpPr>
        <p:spPr>
          <a:xfrm>
            <a:off x="838199" y="6212581"/>
            <a:ext cx="36717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Take notes as quizzes may not be posted in solved form.</a:t>
            </a:r>
          </a:p>
        </p:txBody>
      </p:sp>
    </p:spTree>
    <p:extLst>
      <p:ext uri="{BB962C8B-B14F-4D97-AF65-F5344CB8AC3E}">
        <p14:creationId xmlns:p14="http://schemas.microsoft.com/office/powerpoint/2010/main" val="298302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496" y="2194898"/>
            <a:ext cx="1125109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2) The distributional hypothesis in NLP states…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a) If words A and B are similar, they will tend to occur in natural sentences around similar words</a:t>
            </a:r>
          </a:p>
          <a:p>
            <a:pPr marL="0" indent="0">
              <a:buNone/>
            </a:pPr>
            <a:r>
              <a:rPr lang="en-US" dirty="0"/>
              <a:t>b) If words A and B are similar, they will have similar vectors</a:t>
            </a:r>
          </a:p>
          <a:p>
            <a:pPr marL="0" indent="0">
              <a:buNone/>
            </a:pPr>
            <a:r>
              <a:rPr lang="en-US" dirty="0"/>
              <a:t>c) If words A and B are similar, their probability distributions will be similar</a:t>
            </a:r>
          </a:p>
          <a:p>
            <a:pPr marL="0" indent="0">
              <a:buNone/>
            </a:pPr>
            <a:r>
              <a:rPr lang="en-US" dirty="0"/>
              <a:t>e) A hypothesis imposed by a word A must be distributed by another word B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ABBDB-B25E-1052-25C3-A4D02C3B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3</a:t>
            </a:fld>
            <a:endParaRPr lang="en-US"/>
          </a:p>
        </p:txBody>
      </p:sp>
      <p:pic>
        <p:nvPicPr>
          <p:cNvPr id="6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FB5D981A-9714-41BD-6AB3-483A1F61CD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7B32200-3921-3FCC-FBC4-F3A702B50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11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3) Among the ways to make a word vector………..</a:t>
            </a:r>
          </a:p>
          <a:p>
            <a:pPr marL="0" indent="0">
              <a:buNone/>
            </a:pPr>
            <a:r>
              <a:rPr lang="en-US" dirty="0"/>
              <a:t>a) Construct a vector that counts the number of times each word in V appeared in its context</a:t>
            </a:r>
          </a:p>
          <a:p>
            <a:pPr marL="0" indent="0">
              <a:buNone/>
            </a:pPr>
            <a:r>
              <a:rPr lang="en-US" dirty="0"/>
              <a:t>b) Do (a) followed by principal component analysis to get a dense vector</a:t>
            </a:r>
          </a:p>
          <a:p>
            <a:pPr marL="0" indent="0">
              <a:buNone/>
            </a:pPr>
            <a:r>
              <a:rPr lang="en-US" dirty="0"/>
              <a:t>c) Use a Word2Vec or </a:t>
            </a:r>
            <a:r>
              <a:rPr lang="en-US" dirty="0" err="1"/>
              <a:t>GloVe</a:t>
            </a:r>
            <a:r>
              <a:rPr lang="en-US" dirty="0"/>
              <a:t> model to get a dense model</a:t>
            </a:r>
          </a:p>
          <a:p>
            <a:pPr marL="0" indent="0">
              <a:buNone/>
            </a:pPr>
            <a:r>
              <a:rPr lang="en-US" dirty="0"/>
              <a:t>d) All of the above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89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4) The intuition behind the Positive Pointwise Mutual Information ………..</a:t>
            </a:r>
          </a:p>
          <a:p>
            <a:pPr marL="0" indent="0">
              <a:buNone/>
            </a:pPr>
            <a:r>
              <a:rPr lang="en-US" dirty="0"/>
              <a:t>a) Weighting the counts so they are raw frequencies</a:t>
            </a:r>
          </a:p>
          <a:p>
            <a:pPr marL="0" indent="0">
              <a:buNone/>
            </a:pPr>
            <a:r>
              <a:rPr lang="en-US" dirty="0"/>
              <a:t>b) The higher is P(w,c) compared to P(w)P(c) then it means they are dependent to each other</a:t>
            </a:r>
          </a:p>
          <a:p>
            <a:pPr marL="0" indent="0">
              <a:buNone/>
            </a:pPr>
            <a:r>
              <a:rPr lang="en-US" dirty="0"/>
              <a:t>c) Whenever P(w,c)=P(w)P(c) it means they are independent so irrelevant to each other</a:t>
            </a:r>
          </a:p>
          <a:p>
            <a:pPr marL="0" indent="0">
              <a:buNone/>
            </a:pPr>
            <a:r>
              <a:rPr lang="en-US" dirty="0"/>
              <a:t>d) b &amp; c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57B0FF-0548-108A-0651-A063B4130E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2674" y="4838700"/>
            <a:ext cx="7683500" cy="1295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51061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2194898"/>
                <a:ext cx="11060575" cy="329150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b="1" dirty="0"/>
                  <a:t>5) For the default SkipGram model………..</a:t>
                </a:r>
              </a:p>
              <a:p>
                <a:pPr marL="0" indent="0">
                  <a:buNone/>
                </a:pPr>
                <a:r>
                  <a:rPr lang="en-US" dirty="0"/>
                  <a:t>a)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err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err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in our dataset are the target word and context words respectively</a:t>
                </a:r>
              </a:p>
              <a:p>
                <a:pPr marL="0" indent="0">
                  <a:buNone/>
                </a:pPr>
                <a:r>
                  <a:rPr lang="en-US" dirty="0"/>
                  <a:t>b) We want to simultaneously maximize the probability of all context words given the target word</a:t>
                </a:r>
              </a:p>
              <a:p>
                <a:pPr marL="0" indent="0">
                  <a:buNone/>
                </a:pPr>
                <a:r>
                  <a:rPr lang="en-US" dirty="0"/>
                  <a:t>c) We directly maximize the simultaneous probability that the target word and the context word</a:t>
                </a:r>
              </a:p>
              <a:p>
                <a:pPr marL="0" indent="0">
                  <a:buNone/>
                </a:pPr>
                <a:r>
                  <a:rPr lang="en-US" dirty="0"/>
                  <a:t>d) a &amp; b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700" dirty="0">
                  <a:latin typeface="Poppins" pitchFamily="2" charset="77"/>
                  <a:cs typeface="Poppins" pitchFamily="2" charset="77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2194898"/>
                <a:ext cx="11060575" cy="3291502"/>
              </a:xfrm>
              <a:blipFill>
                <a:blip r:embed="rId5"/>
                <a:stretch>
                  <a:fillRect l="-1032" t="-3065" r="-1720" b="-45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17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2194898"/>
                <a:ext cx="6716487" cy="329150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b="1" dirty="0"/>
                  <a:t>6) Explain the following derivative………..</a:t>
                </a:r>
              </a:p>
              <a:p>
                <a:pPr marL="0" indent="0">
                  <a:buNone/>
                </a:pPr>
                <a:r>
                  <a:rPr lang="en-US" dirty="0"/>
                  <a:t>a)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𝜕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.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b)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𝜕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.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𝑖𝑓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𝑒𝑙𝑠𝑒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0</m:t>
                    </m:r>
                  </m:oMath>
                </a14:m>
                <a:endParaRPr lang="en-US" i="1" dirty="0"/>
              </a:p>
              <a:p>
                <a:pPr marL="0" indent="0">
                  <a:buNone/>
                </a:pPr>
                <a:r>
                  <a:rPr lang="en-US" dirty="0"/>
                  <a:t>c)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𝜕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.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d) b and c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700" dirty="0">
                  <a:latin typeface="Poppins" pitchFamily="2" charset="77"/>
                  <a:cs typeface="Poppins" pitchFamily="2" charset="77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2194898"/>
                <a:ext cx="6716487" cy="3291502"/>
              </a:xfrm>
              <a:blipFill>
                <a:blip r:embed="rId5"/>
                <a:stretch>
                  <a:fillRect l="-1698" t="-3065" b="-30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CD5FACB-59C5-4F8D-DD2C-A9B132A063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91675" y="2786676"/>
            <a:ext cx="4236132" cy="9312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8C44DB-BB13-D37D-B2B5-3A52A1699C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91673" y="4116847"/>
            <a:ext cx="4236133" cy="9312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3511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6B957-735F-7607-1F6F-EF3B4FAC1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B8B2D-72E7-053E-1EF4-EBAE4AE72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4543" y="2023112"/>
            <a:ext cx="8218613" cy="2499043"/>
          </a:xfrm>
        </p:spPr>
        <p:txBody>
          <a:bodyPr>
            <a:noAutofit/>
          </a:bodyPr>
          <a:lstStyle/>
          <a:p>
            <a:r>
              <a:rPr lang="en" sz="8000" b="1" dirty="0">
                <a:latin typeface="Poppins" pitchFamily="2" charset="77"/>
                <a:cs typeface="Poppins" pitchFamily="2" charset="77"/>
              </a:rPr>
              <a:t>Quiz</a:t>
            </a:r>
            <a:br>
              <a:rPr lang="en" sz="8000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</a:br>
            <a:r>
              <a:rPr lang="en" sz="8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Notes</a:t>
            </a:r>
            <a:endParaRPr lang="en-US" sz="80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D04EA5-638A-2A92-2307-1047E44F4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14" descr="Machine Learning PNG Background - PNG All | PNG All">
            <a:extLst>
              <a:ext uri="{FF2B5EF4-FFF2-40B4-BE49-F238E27FC236}">
                <a16:creationId xmlns:a16="http://schemas.microsoft.com/office/drawing/2014/main" id="{9646E716-6A00-0FB5-0442-15569736B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7435" y="1871720"/>
            <a:ext cx="2650435" cy="26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83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3383</TotalTime>
  <Words>530</Words>
  <Application>Microsoft Macintosh PowerPoint</Application>
  <PresentationFormat>Widescreen</PresentationFormat>
  <Paragraphs>90</Paragraphs>
  <Slides>14</Slides>
  <Notes>13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Avenir Book</vt:lpstr>
      <vt:lpstr>Calibri</vt:lpstr>
      <vt:lpstr>Calibri Light</vt:lpstr>
      <vt:lpstr>Cambria Math</vt:lpstr>
      <vt:lpstr>Poppins</vt:lpstr>
      <vt:lpstr>Office Theme</vt:lpstr>
      <vt:lpstr>Natural Language Processing Tutorials</vt:lpstr>
      <vt:lpstr>Pop Quiz</vt:lpstr>
      <vt:lpstr>Pop Quiz</vt:lpstr>
      <vt:lpstr>Pop Quiz</vt:lpstr>
      <vt:lpstr>Pop Quiz</vt:lpstr>
      <vt:lpstr>Pop Quiz</vt:lpstr>
      <vt:lpstr>Pop Quiz</vt:lpstr>
      <vt:lpstr>Pop Quiz</vt:lpstr>
      <vt:lpstr>Quiz Notes</vt:lpstr>
      <vt:lpstr>Quiz Notes</vt:lpstr>
      <vt:lpstr>Quiz Notes</vt:lpstr>
      <vt:lpstr>Quiz Notes</vt:lpstr>
      <vt:lpstr>Quiz Notes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Cellular Basics &amp; Evolution</dc:title>
  <dc:creator>Essam Abdelghany</dc:creator>
  <cp:lastModifiedBy>Essam Wisam</cp:lastModifiedBy>
  <cp:revision>114</cp:revision>
  <dcterms:created xsi:type="dcterms:W3CDTF">2023-04-27T21:19:03Z</dcterms:created>
  <dcterms:modified xsi:type="dcterms:W3CDTF">2025-02-19T22:01:34Z</dcterms:modified>
</cp:coreProperties>
</file>