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43" r:id="rId5"/>
    <p:sldId id="372" r:id="rId6"/>
    <p:sldId id="375" r:id="rId7"/>
    <p:sldId id="376" r:id="rId8"/>
    <p:sldId id="377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B570E1-CFFA-F280-BAED-DB325FDF417B}" name="Bridges, Jessica L" initials="BL" userId="S::bridges@uta.edu::7543e851-fc57-4885-b57d-2df771cc28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184"/>
    <a:srgbClr val="00599B"/>
    <a:srgbClr val="80F571"/>
    <a:srgbClr val="13409F"/>
    <a:srgbClr val="CAB447"/>
    <a:srgbClr val="FFE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/>
    <p:restoredTop sz="78087" autoAdjust="0"/>
  </p:normalViewPr>
  <p:slideViewPr>
    <p:cSldViewPr snapToGrid="0" snapToObjects="1">
      <p:cViewPr varScale="1">
        <p:scale>
          <a:sx n="99" d="100"/>
          <a:sy n="99" d="100"/>
        </p:scale>
        <p:origin x="1692" y="60"/>
      </p:cViewPr>
      <p:guideLst/>
    </p:cSldViewPr>
  </p:slideViewPr>
  <p:outlineViewPr>
    <p:cViewPr>
      <p:scale>
        <a:sx n="33" d="100"/>
        <a:sy n="33" d="100"/>
      </p:scale>
      <p:origin x="0" y="-18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0ABC6-AE81-214D-B04B-F13CE2227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23795-EAAB-8C4B-B865-8464BECAB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E638-083F-2742-8710-EF25AB6A16C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ECA2D-985E-8D44-A4FB-51751C64F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40B2F-FCD1-B940-AFB1-3C0582F35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0D12-813D-3D40-A841-271861A2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A097-495F-854B-A9AD-402D045A329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C5E2-78CD-F746-9BAF-2B89BCAF7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C5E2-78CD-F746-9BAF-2B89BCAF7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4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27256-8A04-AC9D-308C-886AB2B99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E9E33-6F24-22CC-C6CC-263AEFEF1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E560D-F659-62B8-58B9-B944C7043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85302-0AD3-1526-6DD1-8C3760799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65BAF-7124-CCD5-40D0-ECFB3D03F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9E915-726B-1EE5-ECB6-A261A9C39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78A14-F274-FD81-F793-0B0BBDAA9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63A38-06C9-396E-E669-4DAE089C7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5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5D90D-730C-586A-1FF4-E7A07E29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21B722-0F98-3E9C-F46A-666A0C6EC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237C9E-D972-F045-2E97-A01815142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8E4C8-DD33-4F90-0BA1-8571D7C78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1BB3E-1798-5071-4D45-9EEC852C4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5407BF-36F7-080E-298C-0407FD063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57E7C-61C7-A1ED-F6D8-F40D16225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988DD-9093-3AFA-5DF2-D19013E44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8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1E7C7E-200A-F626-0A3D-92CC978B8D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8871" y="3562708"/>
            <a:ext cx="5226218" cy="1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Wide Chart">
            <a:extLst>
              <a:ext uri="{FF2B5EF4-FFF2-40B4-BE49-F238E27FC236}">
                <a16:creationId xmlns:a16="http://schemas.microsoft.com/office/drawing/2014/main" id="{21B7D27F-640B-514B-9B11-9D1645F3F49A}"/>
              </a:ext>
            </a:extLst>
          </p:cNvPr>
          <p:cNvSpPr>
            <a:spLocks noGrp="1" noChangeAspect="1"/>
          </p:cNvSpPr>
          <p:nvPr>
            <p:ph type="chart" sz="quarter" idx="11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332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ull Bleed Photo">
            <a:extLst>
              <a:ext uri="{FF2B5EF4-FFF2-40B4-BE49-F238E27FC236}">
                <a16:creationId xmlns:a16="http://schemas.microsoft.com/office/drawing/2014/main" id="{3D0D2707-18C2-FA48-9C1E-B114D1A386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0953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ull Bleed Video">
            <a:extLst>
              <a:ext uri="{FF2B5EF4-FFF2-40B4-BE49-F238E27FC236}">
                <a16:creationId xmlns:a16="http://schemas.microsoft.com/office/drawing/2014/main" id="{E64AE5ED-FB71-2940-A0AA-8B776317FA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2385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</p:spTree>
    <p:extLst>
      <p:ext uri="{BB962C8B-B14F-4D97-AF65-F5344CB8AC3E}">
        <p14:creationId xmlns:p14="http://schemas.microsoft.com/office/powerpoint/2010/main" val="175024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255C03-226B-5FC2-208E-578716830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1600" y="2741663"/>
            <a:ext cx="3659188" cy="89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23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1785462"/>
            <a:ext cx="8229600" cy="85725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DB257BD6-4D9A-CD45-BCE2-728C5AB620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2529642"/>
            <a:ext cx="8229600" cy="679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287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88B4A6B9-381D-5D40-84AC-41D60C0A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99"/>
            <a:ext cx="82296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H2 Subtitle">
            <a:extLst>
              <a:ext uri="{FF2B5EF4-FFF2-40B4-BE49-F238E27FC236}">
                <a16:creationId xmlns:a16="http://schemas.microsoft.com/office/drawing/2014/main" id="{5B196C90-74A6-5E42-A204-A1E0DBCB67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8375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Content">
            <a:extLst>
              <a:ext uri="{FF2B5EF4-FFF2-40B4-BE49-F238E27FC236}">
                <a16:creationId xmlns:a16="http://schemas.microsoft.com/office/drawing/2014/main" id="{4F275BD8-ECF8-F54B-B4E2-A66F7AB27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8229600" cy="30988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600"/>
            </a:lvl1pPr>
            <a:lvl2pPr marL="742950" indent="-285750">
              <a:buFont typeface="Wingdings" pitchFamily="2" charset="2"/>
              <a:buChar char="§"/>
              <a:defRPr sz="1600"/>
            </a:lvl2pPr>
            <a:lvl3pPr marL="1143000" indent="-228600">
              <a:buFont typeface="Wingdings" pitchFamily="2" charset="2"/>
              <a:buChar char="§"/>
              <a:defRPr sz="16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69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H2 Subtitle">
            <a:extLst>
              <a:ext uri="{FF2B5EF4-FFF2-40B4-BE49-F238E27FC236}">
                <a16:creationId xmlns:a16="http://schemas.microsoft.com/office/drawing/2014/main" id="{7E449A25-5BA8-A049-892B-A920427B81B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7994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Body Content 1"/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648200" y="1310641"/>
            <a:ext cx="4038600" cy="309880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6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7501" y="1111158"/>
            <a:ext cx="2721430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Body Content 2">
            <a:extLst>
              <a:ext uri="{FF2B5EF4-FFF2-40B4-BE49-F238E27FC236}">
                <a16:creationId xmlns:a16="http://schemas.microsoft.com/office/drawing/2014/main" id="{AF760239-E1E4-98A8-BC2A-AD64F71B7E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499" y="2856015"/>
            <a:ext cx="2721431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Body Content 2">
            <a:extLst>
              <a:ext uri="{FF2B5EF4-FFF2-40B4-BE49-F238E27FC236}">
                <a16:creationId xmlns:a16="http://schemas.microsoft.com/office/drawing/2014/main" id="{52458702-0A0A-743A-4663-E0EA4FBC4EB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919350" y="1111158"/>
            <a:ext cx="2644240" cy="1744857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Body Content 2">
            <a:extLst>
              <a:ext uri="{FF2B5EF4-FFF2-40B4-BE49-F238E27FC236}">
                <a16:creationId xmlns:a16="http://schemas.microsoft.com/office/drawing/2014/main" id="{E7DCE5C4-5A12-8BD9-2E79-6B094F4C1F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9453" y="2985224"/>
            <a:ext cx="2721431" cy="1971304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Body Content 2">
            <a:extLst>
              <a:ext uri="{FF2B5EF4-FFF2-40B4-BE49-F238E27FC236}">
                <a16:creationId xmlns:a16="http://schemas.microsoft.com/office/drawing/2014/main" id="{3180402C-B205-3B02-80EC-1389CEFE02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08916" y="1117911"/>
            <a:ext cx="2933203" cy="166173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Body Content 2">
            <a:extLst>
              <a:ext uri="{FF2B5EF4-FFF2-40B4-BE49-F238E27FC236}">
                <a16:creationId xmlns:a16="http://schemas.microsoft.com/office/drawing/2014/main" id="{1D0698A4-F993-1339-EDDC-E122275B26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75267" y="2985224"/>
            <a:ext cx="2952999" cy="1959926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062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Wide Table">
            <a:extLst>
              <a:ext uri="{FF2B5EF4-FFF2-40B4-BE49-F238E27FC236}">
                <a16:creationId xmlns:a16="http://schemas.microsoft.com/office/drawing/2014/main" id="{A31F2DD0-A818-C246-A801-671F4BC299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814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 Content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41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6" r:id="rId4"/>
    <p:sldLayoutId id="2147483654" r:id="rId5"/>
    <p:sldLayoutId id="2147483650" r:id="rId6"/>
    <p:sldLayoutId id="2147483652" r:id="rId7"/>
    <p:sldLayoutId id="2147483664" r:id="rId8"/>
    <p:sldLayoutId id="2147483659" r:id="rId9"/>
    <p:sldLayoutId id="2147483662" r:id="rId10"/>
    <p:sldLayoutId id="2147483660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77" y="422304"/>
            <a:ext cx="8229600" cy="1758197"/>
          </a:xfrm>
        </p:spPr>
        <p:txBody>
          <a:bodyPr>
            <a:noAutofit/>
          </a:bodyPr>
          <a:lstStyle/>
          <a:p>
            <a:r>
              <a:rPr lang="en-US" sz="3600" dirty="0"/>
              <a:t>Tutorial 5</a:t>
            </a:r>
            <a:endParaRPr lang="en-US" altLang="zh-CN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6EDE5-6FC5-824E-9F44-F022997BFE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3679700"/>
            <a:ext cx="8229600" cy="933225"/>
          </a:xfrm>
        </p:spPr>
        <p:txBody>
          <a:bodyPr>
            <a:normAutofit/>
          </a:bodyPr>
          <a:lstStyle/>
          <a:p>
            <a:pPr fontAlgn="base"/>
            <a:r>
              <a:rPr lang="en-US" altLang="zh-CN" dirty="0"/>
              <a:t>Presenter: Peter​ Zhang</a:t>
            </a:r>
          </a:p>
          <a:p>
            <a:pPr fontAlgn="base"/>
            <a:r>
              <a:rPr lang="en-US" altLang="zh-CN" dirty="0"/>
              <a:t>2/18/2026</a:t>
            </a:r>
          </a:p>
          <a:p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C796814-B4C7-06C2-94D6-3F9ED29CF958}"/>
              </a:ext>
            </a:extLst>
          </p:cNvPr>
          <p:cNvSpPr txBox="1">
            <a:spLocks/>
          </p:cNvSpPr>
          <p:nvPr/>
        </p:nvSpPr>
        <p:spPr>
          <a:xfrm>
            <a:off x="361577" y="2463488"/>
            <a:ext cx="8229600" cy="93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 fontAlgn="base"/>
            <a:r>
              <a:rPr lang="fr-FR" altLang="zh-CN" sz="2800" b="1" i="1" dirty="0">
                <a:solidFill>
                  <a:prstClr val="white"/>
                </a:solidFill>
                <a:ea typeface="黑体" panose="02010609060101010101" pitchFamily="49" charset="-122"/>
              </a:rPr>
              <a:t>Quiz 7 &amp; HW 4</a:t>
            </a:r>
            <a:endParaRPr lang="en-US" altLang="zh-CN" sz="2800" b="1" i="1" dirty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20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55361-0282-E0C0-2C49-331372358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79AF7A-3965-B7E2-AE96-E9B8F0B358E3}"/>
              </a:ext>
            </a:extLst>
          </p:cNvPr>
          <p:cNvSpPr txBox="1"/>
          <p:nvPr/>
        </p:nvSpPr>
        <p:spPr>
          <a:xfrm>
            <a:off x="75715" y="75921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Quiz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6019C-4216-1027-1AC7-DBC17FD8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586"/>
            <a:ext cx="7818207" cy="46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6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9ADE1-B6A8-E003-F943-8EE91453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326C0B-6AAD-4762-0965-871B63A02ABF}"/>
              </a:ext>
            </a:extLst>
          </p:cNvPr>
          <p:cNvSpPr txBox="1">
            <a:spLocks/>
          </p:cNvSpPr>
          <p:nvPr/>
        </p:nvSpPr>
        <p:spPr>
          <a:xfrm>
            <a:off x="328411" y="539094"/>
            <a:ext cx="8364828" cy="406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Why do we use Sigmoid/Logistic function as our classification function? (Select all that apply)</a:t>
            </a:r>
          </a:p>
          <a:p>
            <a:pPr marL="457200" indent="-457200">
              <a:buFont typeface="Wingdings" pitchFamily="2" charset="2"/>
              <a:buAutoNum type="alphaLcParenR"/>
            </a:pPr>
            <a:r>
              <a:rPr lang="en-US" sz="2000" dirty="0"/>
              <a:t>Produces a value between 0 and 1</a:t>
            </a:r>
          </a:p>
          <a:p>
            <a:pPr marL="457200" indent="-457200">
              <a:buFont typeface="Wingdings" pitchFamily="2" charset="2"/>
              <a:buAutoNum type="alphaLcParenR"/>
            </a:pPr>
            <a:r>
              <a:rPr lang="en-US" sz="2000" dirty="0"/>
              <a:t>A partial function with domain [0, +inf)</a:t>
            </a:r>
          </a:p>
          <a:p>
            <a:pPr marL="457200" indent="-457200">
              <a:buFont typeface="Wingdings" pitchFamily="2" charset="2"/>
              <a:buAutoNum type="alphaLcParenR"/>
            </a:pPr>
            <a:r>
              <a:rPr lang="en-US" sz="2000" dirty="0"/>
              <a:t>Produces a value between -1 to 1</a:t>
            </a:r>
          </a:p>
          <a:p>
            <a:pPr marL="457200" indent="-457200">
              <a:buFont typeface="Wingdings" pitchFamily="2" charset="2"/>
              <a:buAutoNum type="alphaLcParenR"/>
            </a:pPr>
            <a:r>
              <a:rPr lang="en-US" sz="2000" dirty="0"/>
              <a:t>A total function with domain (-inf, inf)</a:t>
            </a:r>
          </a:p>
          <a:p>
            <a:pPr marL="457200" indent="-457200">
              <a:buFont typeface="Wingdings" pitchFamily="2" charset="2"/>
              <a:buAutoNum type="alphaLcParenR"/>
            </a:pPr>
            <a:r>
              <a:rPr lang="en-US" sz="2000" dirty="0"/>
              <a:t>Integrates to 1 from –inf to inf</a:t>
            </a:r>
          </a:p>
          <a:p>
            <a:pPr marL="457200" indent="-457200">
              <a:buFont typeface="Wingdings" pitchFamily="2" charset="2"/>
              <a:buAutoNum type="alphaLcParenR"/>
            </a:pPr>
            <a:r>
              <a:rPr lang="en-US" sz="2000" dirty="0"/>
              <a:t>Differentiable</a:t>
            </a:r>
          </a:p>
        </p:txBody>
      </p:sp>
    </p:spTree>
    <p:extLst>
      <p:ext uri="{BB962C8B-B14F-4D97-AF65-F5344CB8AC3E}">
        <p14:creationId xmlns:p14="http://schemas.microsoft.com/office/powerpoint/2010/main" val="156561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6DA52-E9C8-8AE6-F20D-A1EFABDAD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E55EF0-4384-BF25-459F-B69C0A0DC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60" y="169245"/>
            <a:ext cx="7023461" cy="40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0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E330A-F2AE-329C-4657-EE2093D34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32119-C7A2-ABBC-506C-8B771931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2" y="0"/>
            <a:ext cx="7730546" cy="2208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1CEE4B-683D-B7FD-06B1-C2E57EAFBF16}"/>
              </a:ext>
            </a:extLst>
          </p:cNvPr>
          <p:cNvSpPr txBox="1"/>
          <p:nvPr/>
        </p:nvSpPr>
        <p:spPr>
          <a:xfrm>
            <a:off x="830687" y="2571750"/>
            <a:ext cx="41729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 Data Exploration</a:t>
            </a:r>
          </a:p>
          <a:p>
            <a:r>
              <a:rPr lang="en-US" dirty="0"/>
              <a:t>Step 2 Feature Extraction</a:t>
            </a:r>
          </a:p>
          <a:p>
            <a:r>
              <a:rPr lang="en-US" dirty="0"/>
              <a:t>Step 3 Model Training</a:t>
            </a:r>
          </a:p>
          <a:p>
            <a:r>
              <a:rPr lang="en-US" dirty="0"/>
              <a:t>Step 4 Model Evaluation</a:t>
            </a:r>
          </a:p>
          <a:p>
            <a:r>
              <a:rPr lang="en-US" dirty="0"/>
              <a:t>Step 5 Documentation and Submission</a:t>
            </a:r>
          </a:p>
        </p:txBody>
      </p:sp>
    </p:spTree>
    <p:extLst>
      <p:ext uri="{BB962C8B-B14F-4D97-AF65-F5344CB8AC3E}">
        <p14:creationId xmlns:p14="http://schemas.microsoft.com/office/powerpoint/2010/main" val="297912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11854878"/>
      </p:ext>
    </p:extLst>
  </p:cSld>
  <p:clrMapOvr>
    <a:masterClrMapping/>
  </p:clrMapOvr>
</p:sld>
</file>

<file path=ppt/theme/theme1.xml><?xml version="1.0" encoding="utf-8"?>
<a:theme xmlns:a="http://schemas.openxmlformats.org/drawingml/2006/main" name="UTA Accessib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ible-PPT.pptx" id="{DC14534C-1046-F040-970C-D4B656BEDF73}" vid="{22719C90-FD2E-C343-B61D-D3EE9148F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8C2F9B7856C4FB1B45376C9CA1279" ma:contentTypeVersion="12" ma:contentTypeDescription="Create a new document." ma:contentTypeScope="" ma:versionID="47b510a268ab94799d39988294a018bf">
  <xsd:schema xmlns:xsd="http://www.w3.org/2001/XMLSchema" xmlns:xs="http://www.w3.org/2001/XMLSchema" xmlns:p="http://schemas.microsoft.com/office/2006/metadata/properties" xmlns:ns2="56169281-d10e-4687-8d86-e0ae9795bb4c" xmlns:ns3="d98033a5-711e-4d41-9a92-34dc22feb152" targetNamespace="http://schemas.microsoft.com/office/2006/metadata/properties" ma:root="true" ma:fieldsID="430f78a0ddeb4ad93cb2cb32c7d65c5c" ns2:_="" ns3:_="">
    <xsd:import namespace="56169281-d10e-4687-8d86-e0ae9795bb4c"/>
    <xsd:import namespace="d98033a5-711e-4d41-9a92-34dc22feb1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69281-d10e-4687-8d86-e0ae9795b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033a5-711e-4d41-9a92-34dc22feb1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F4F739-B76C-4907-A1E7-133652B3E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69281-d10e-4687-8d86-e0ae9795bb4c"/>
    <ds:schemaRef ds:uri="d98033a5-711e-4d41-9a92-34dc22feb1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99CAED-701D-44BF-B45E-0631AD0D07E6}">
  <ds:schemaRefs>
    <ds:schemaRef ds:uri="56169281-d10e-4687-8d86-e0ae9795bb4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d98033a5-711e-4d41-9a92-34dc22feb15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987676A-099B-4B53-B66D-C60F83A714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UTA Accessible Template</Template>
  <TotalTime>5334</TotalTime>
  <Words>108</Words>
  <Application>Microsoft Office PowerPoint</Application>
  <PresentationFormat>On-screen Show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黑体</vt:lpstr>
      <vt:lpstr>Arial</vt:lpstr>
      <vt:lpstr>Calibri</vt:lpstr>
      <vt:lpstr>Helvetica</vt:lpstr>
      <vt:lpstr>Wingdings</vt:lpstr>
      <vt:lpstr>UTA Accessible Template</vt:lpstr>
      <vt:lpstr>Tutorial 5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Melissa J</dc:creator>
  <cp:lastModifiedBy>Zhang, Weiran</cp:lastModifiedBy>
  <cp:revision>114</cp:revision>
  <dcterms:created xsi:type="dcterms:W3CDTF">2021-08-31T19:16:02Z</dcterms:created>
  <dcterms:modified xsi:type="dcterms:W3CDTF">2026-02-16T21:42:36Z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0x0101006AE8C2F9B7856C4FB1B45376C9CA1279</vt:lpwstr>
  </property>
</Properties>
</file>