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84" r:id="rId3"/>
    <p:sldId id="296" r:id="rId4"/>
    <p:sldId id="297" r:id="rId5"/>
    <p:sldId id="305" r:id="rId6"/>
    <p:sldId id="307" r:id="rId7"/>
    <p:sldId id="308" r:id="rId8"/>
    <p:sldId id="301" r:id="rId9"/>
    <p:sldId id="309" r:id="rId10"/>
    <p:sldId id="310" r:id="rId11"/>
    <p:sldId id="311" r:id="rId12"/>
    <p:sldId id="313" r:id="rId13"/>
    <p:sldId id="314" r:id="rId14"/>
    <p:sldId id="290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6"/>
    <a:srgbClr val="9259A3"/>
    <a:srgbClr val="FF7E8C"/>
    <a:srgbClr val="00FFF0"/>
    <a:srgbClr val="F36F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38"/>
    <p:restoredTop sz="96327"/>
  </p:normalViewPr>
  <p:slideViewPr>
    <p:cSldViewPr snapToGrid="0">
      <p:cViewPr varScale="1">
        <p:scale>
          <a:sx n="123" d="100"/>
          <a:sy n="123" d="100"/>
        </p:scale>
        <p:origin x="40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9" d="100"/>
          <a:sy n="99" d="100"/>
        </p:scale>
        <p:origin x="3632" y="1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4EC2B7-6072-924B-AE51-DA281600F23F}" type="datetimeFigureOut">
              <a:rPr lang="en-US" smtClean="0"/>
              <a:t>2/5/25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10036C-B239-7F49-800F-BE8CBE07A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6355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10036C-B239-7F49-800F-BE8CBE07A66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7892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88AEDD-191D-1B40-C999-C9470F9DDE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0EF968D-A44E-A7D4-65D0-8158292F02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88E3C34-30C4-7B35-781E-7A243241BC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6FD2D3-BFA4-4B15-D1FC-DC90A533CB6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10036C-B239-7F49-800F-BE8CBE07A66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9944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80A2E0-AD73-01B4-36B4-1E346B1EAF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AEF6A34-B9E2-F354-8BD3-5DD6B11144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B3AEE7-EB28-97B4-9EC7-7D914C2D9B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3C55F7-FA06-BC93-92E5-49F96DC0FC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10036C-B239-7F49-800F-BE8CBE07A66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9545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30A5EF-BF7C-7473-8E3F-A2B9204B01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C13B2F1-5DDD-A17A-AD24-44C5552E51D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48A697-075F-1F9D-E394-87AA2537C2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476D36-5339-FC13-23AE-A4E62233CA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10036C-B239-7F49-800F-BE8CBE07A66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85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10036C-B239-7F49-800F-BE8CBE07A66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5213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10036C-B239-7F49-800F-BE8CBE07A66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4196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10036C-B239-7F49-800F-BE8CBE07A66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996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10036C-B239-7F49-800F-BE8CBE07A66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4087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10036C-B239-7F49-800F-BE8CBE07A66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8927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10036C-B239-7F49-800F-BE8CBE07A66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0947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4A69D3-7087-F2D4-B3B3-A1985C9F27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391582A-0E2D-F804-5077-CB018D37516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D9292B6-EE3C-4C16-D556-040D2E3321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73E3A5-E633-C31D-E540-9559027453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10036C-B239-7F49-800F-BE8CBE07A66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8123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6BFDCD-32A2-73A4-B82D-3F372A73FA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241B792-6773-F910-C49C-331781C2D9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CCA442D-974B-B5C1-60A4-2004CAF7E5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08306C-E28B-4A34-B8C8-C4D280AAC8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10036C-B239-7F49-800F-BE8CBE07A66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6165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1D393F-B0F4-EABB-142C-047B164B77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4B32B6-4952-70E0-ABC2-FD4AB20511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C074D72-871E-5A46-F01A-5E04175A99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3D65C9-6AA8-E3D3-ACE8-9D736692DF6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10036C-B239-7F49-800F-BE8CBE07A66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789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605650-7DD4-7F7A-C2FC-9A48676AF3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9D65B7A-75E4-445D-6C89-352C2BF656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1728CA-7A15-DDA1-2B5A-19023A4AA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AF3B1-F3DA-4441-B1EE-A851EB4245DB}" type="datetime1">
              <a:rPr lang="en-US" smtClean="0"/>
              <a:t>2/5/25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6E9572-16CC-C507-3FE8-5D81F41CC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Brought you by Essam Abdelghany Under Supervision of Dr. Kenny Zhu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98FE9A-D75D-41FD-14F2-54447E6CF5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549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EA65A0-B957-4643-E75C-2923CBBACD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05F087-9007-D801-8855-4E4534E3D1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994488-760D-5249-BCB4-53B99D251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792E3-9FDF-E54D-B4EB-6783B208EA12}" type="datetime1">
              <a:rPr lang="en-US" smtClean="0"/>
              <a:t>2/5/25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B480E4-8A40-1DEF-1267-079558BEB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Brought you by Essam Abdelghany Under Supervision of Dr. Kenny Zhu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A8B082-1910-6782-A5D8-D7CE38827C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215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A12FB98-F5A3-EAD4-C58B-5C4479BB7D0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2C6A3FA-B8B8-8700-AE67-75C83B0CB7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1DB346-5207-EC3C-EC5C-CAAF79C556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B909F-0DAD-EF43-BD61-D49A3729F966}" type="datetime1">
              <a:rPr lang="en-US" smtClean="0"/>
              <a:t>2/5/25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6540F8-2DC9-B4CE-476C-B19BC354E0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Brought you by Essam Abdelghany Under Supervision of Dr. Kenny Zhu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E005A6-FC58-4864-2134-524043FC1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719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16BD0C-F047-BB8D-334E-26DB6BB14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77D15C-E712-D640-924E-1CE94175A6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CCAC72-B759-F098-9066-040D04CB43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99CD0-1312-E046-A25A-EF67E8F26F22}" type="datetime1">
              <a:rPr lang="en-US" smtClean="0"/>
              <a:t>2/5/25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9D4A3A-2D59-9F87-DE64-5E4BC79A0A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Brought you by Essam Abdelghany Under Supervision of Dr. Kenny Zhu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6B2F00-2684-2A1E-63A1-0A47D2CF2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502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1CBD8C-862C-9797-1C76-AE30424874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DA477E-F414-17E9-34AC-22E90C721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C02E1C-4861-1084-B022-B5C8CBDFE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9FF94-728B-E64A-8809-790A4B1ED3D4}" type="datetime1">
              <a:rPr lang="en-US" smtClean="0"/>
              <a:t>2/5/25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425946-3920-3127-C8E5-CCE8103D5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Brought you by Essam Abdelghany Under Supervision of Dr. Kenny Zhu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8431EF-888C-E178-1E17-4C0288763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156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3CC622-B67A-307F-DA63-314F1335EA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8FDEFC-FE71-165C-2EFD-94616DD428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9629E3-0250-FCC3-38D5-FE9B3921BF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5C4CD0-41EB-F888-86F6-6B13E3C5C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5F34A-1CEF-A047-A231-02CE8861FB9D}" type="datetime1">
              <a:rPr lang="en-US" smtClean="0"/>
              <a:t>2/5/25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6CA8F0-8F13-F417-700F-D6B998079B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Brought you by Essam Abdelghany Under Supervision of Dr. Kenny Zhu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7972BD-0D01-94A9-6C69-061398F0A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995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8F132B-535E-C6FF-7744-59072AC83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2419B6-CC99-9422-DDE9-9545CB5E22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0968A7-2F54-8F34-741D-8F3598276B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4759E6-5564-DDCF-5B73-F07536E974E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898044A-F3B0-A998-C9B6-A57F5868CD7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F0AB77-8CA1-B9CF-F7B2-C6C4F20BFB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89715-70F5-924C-B3F8-AD1883EF0647}" type="datetime1">
              <a:rPr lang="en-US" smtClean="0"/>
              <a:t>2/5/25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F207F81-42D1-F665-6C36-A19D22D71C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Brought you by Essam Abdelghany Under Supervision of Dr. Kenny Zhu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FF3D2A-7D66-155A-A86F-ACA412F09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179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F1A73-84D3-E333-052E-8277676E1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F1639D7-DE91-8EEE-CB03-490275813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C2980-813B-CE49-B375-E252E333A381}" type="datetime1">
              <a:rPr lang="en-US" smtClean="0"/>
              <a:t>2/5/25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F8C9F4-1DB9-A4B6-BDFA-57CCE7201D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Brought you by Essam Abdelghany Under Supervision of Dr. Kenny Zhu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51468F7-1C54-33EB-435E-DF0A574EB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998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10629FA-128B-64AF-5D24-B795216155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90C0A-6F6A-0D4B-8E91-ACA8A5BF8E76}" type="datetime1">
              <a:rPr lang="en-US" smtClean="0"/>
              <a:t>2/5/25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481E20C-A3DF-98CD-5589-83AFEF21B4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Brought you by Essam Abdelghany Under Supervision of Dr. Kenny Zhu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D47EAF-48C8-B2A3-5706-6DEC51282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379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4B540-96EF-2FB2-8666-C75FD3943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820AB0-532E-9427-52BD-F3E58F4B4D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75005D-119E-CC93-C7B9-585CA2D064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5526C4-9C8B-37D7-6909-DCA4ABC58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399F8-5E62-5A4D-97BB-29105228C9E6}" type="datetime1">
              <a:rPr lang="en-US" smtClean="0"/>
              <a:t>2/5/25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00B20C-A21E-6F83-1B0C-35184FB15E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Brought you by Essam Abdelghany Under Supervision of Dr. Kenny Zhu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F62779-E10B-29FD-3ED3-151203012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0856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03B992-81C7-74DF-B320-5BA94F162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BE8874-F766-6140-79A4-BCA315327E5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4C51DE-1FA1-DFC5-EB48-ADDF4A7FCB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AA0579-C751-856B-BD91-C23B2AA9E5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C528A-E76A-414B-946C-79A173F175C6}" type="datetime1">
              <a:rPr lang="en-US" smtClean="0"/>
              <a:t>2/5/25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628CC2-82B4-DE20-B5AA-48BE190DC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Brought you by Essam Abdelghany Under Supervision of Dr. Kenny Zhu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E8B101-BE24-1983-9065-6BA520753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61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7D933C-DF95-5365-F5C1-F1498E7763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B936ED-01E8-71DF-FB7A-FD7802D5A9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2D2555-F48E-0CD5-7833-F271C6199C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25CE49-D2F1-D84A-9B2E-0E5EACFB1C70}" type="datetime1">
              <a:rPr lang="en-US" smtClean="0"/>
              <a:t>2/5/25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789A4D-5030-4CF5-CCA8-0D8D8B6B23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Brought you by Essam Abdelghany Under Supervision of Dr. Kenny Zhu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B47716-553C-E069-D179-B09B234AF4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7A70E1-0AAC-7046-B7E8-37E752E91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878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A1379E-25AB-5771-3F10-00F8059C36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68362"/>
            <a:ext cx="9144000" cy="238760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002060"/>
                </a:solidFill>
                <a:latin typeface="Poppins" pitchFamily="2" charset="77"/>
                <a:cs typeface="Poppins" pitchFamily="2" charset="77"/>
              </a:rPr>
              <a:t>Natural Language Processing </a:t>
            </a:r>
            <a:r>
              <a:rPr lang="en-US" sz="6000" b="1" dirty="0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Tutorials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AE79E56-D071-8596-A083-46AA9F3F78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598901"/>
          </a:xfrm>
        </p:spPr>
        <p:txBody>
          <a:bodyPr/>
          <a:lstStyle/>
          <a:p>
            <a:r>
              <a:rPr lang="en-US" sz="2000" i="1" dirty="0">
                <a:latin typeface="Avenir Book" panose="02000503020000020003" pitchFamily="2" charset="0"/>
              </a:rPr>
              <a:t>Become a natural language processing expert</a:t>
            </a: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8EA932-9ED4-8A19-5408-425870D34EB7}"/>
              </a:ext>
            </a:extLst>
          </p:cNvPr>
          <p:cNvSpPr txBox="1"/>
          <p:nvPr/>
        </p:nvSpPr>
        <p:spPr>
          <a:xfrm>
            <a:off x="4324796" y="4604559"/>
            <a:ext cx="34099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Poppins" pitchFamily="2" charset="77"/>
                <a:cs typeface="Poppins" pitchFamily="2" charset="77"/>
              </a:rPr>
              <a:t>Supervised by </a:t>
            </a:r>
            <a:r>
              <a:rPr lang="en-US" dirty="0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Dr. Kenny Zhu</a:t>
            </a:r>
          </a:p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997CE70-3030-1D1D-BBAD-2E5D46F4850A}"/>
              </a:ext>
            </a:extLst>
          </p:cNvPr>
          <p:cNvSpPr txBox="1"/>
          <p:nvPr/>
        </p:nvSpPr>
        <p:spPr>
          <a:xfrm>
            <a:off x="4505619" y="5094034"/>
            <a:ext cx="29097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Poppins" pitchFamily="2" charset="77"/>
                <a:cs typeface="Poppins" pitchFamily="2" charset="77"/>
              </a:rPr>
              <a:t>TAs: </a:t>
            </a:r>
            <a:r>
              <a:rPr lang="en-US" dirty="0">
                <a:solidFill>
                  <a:srgbClr val="FF0000"/>
                </a:solidFill>
                <a:latin typeface="Poppins" pitchFamily="2" charset="77"/>
                <a:cs typeface="Poppins" pitchFamily="2" charset="77"/>
              </a:rPr>
              <a:t>Essam Abdelghany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6FEAEC-9D59-703D-A89A-0294FB18F9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0</a:t>
            </a:fld>
            <a:endParaRPr lang="en-US"/>
          </a:p>
        </p:txBody>
      </p:sp>
      <p:pic>
        <p:nvPicPr>
          <p:cNvPr id="4" name="Picture 14" descr="Machine Learning PNG Background - PNG All | PNG All">
            <a:extLst>
              <a:ext uri="{FF2B5EF4-FFF2-40B4-BE49-F238E27FC236}">
                <a16:creationId xmlns:a16="http://schemas.microsoft.com/office/drawing/2014/main" id="{372B06F8-11FF-10A9-5D94-7ED7A52EEB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624" y="3775652"/>
            <a:ext cx="2304143" cy="2304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ire Chatbot Developers | Hire Remote Chatbot Developers -Prismetric">
            <a:extLst>
              <a:ext uri="{FF2B5EF4-FFF2-40B4-BE49-F238E27FC236}">
                <a16:creationId xmlns:a16="http://schemas.microsoft.com/office/drawing/2014/main" id="{BDCD2D21-A4F5-6FB6-E994-317D5FAB28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5733" y="3429000"/>
            <a:ext cx="3229303" cy="3229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7703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06E7D4-06D8-845E-F084-A270578F0C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07A922-334E-A5B7-22DC-85A8BC184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640"/>
            <a:ext cx="10515600" cy="1325563"/>
          </a:xfrm>
        </p:spPr>
        <p:txBody>
          <a:bodyPr/>
          <a:lstStyle/>
          <a:p>
            <a:r>
              <a:rPr lang="en" b="1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HW1 </a:t>
            </a:r>
            <a:r>
              <a:rPr lang="en" b="1" dirty="0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Notes</a:t>
            </a:r>
            <a:endParaRPr lang="en-US" b="1" dirty="0">
              <a:solidFill>
                <a:srgbClr val="0070C0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2912D8-0732-0745-CCB1-0246FAC10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9</a:t>
            </a:fld>
            <a:endParaRPr lang="en-US"/>
          </a:p>
        </p:txBody>
      </p:sp>
      <p:pic>
        <p:nvPicPr>
          <p:cNvPr id="7" name="Picture 14" descr="Machine Learning PNG Background - PNG All | PNG All">
            <a:extLst>
              <a:ext uri="{FF2B5EF4-FFF2-40B4-BE49-F238E27FC236}">
                <a16:creationId xmlns:a16="http://schemas.microsoft.com/office/drawing/2014/main" id="{940A7996-5350-E236-211A-7DD14DA3A9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77590" y="95252"/>
            <a:ext cx="1366388" cy="136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What is justification? What does it mean to be justified? | GotQuestions.org">
            <a:extLst>
              <a:ext uri="{FF2B5EF4-FFF2-40B4-BE49-F238E27FC236}">
                <a16:creationId xmlns:a16="http://schemas.microsoft.com/office/drawing/2014/main" id="{82D880D1-9779-9ED1-FA3F-0CF2BA28BB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8895" y="1191190"/>
            <a:ext cx="68580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845094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9556E7-7101-4C56-0599-CF8B13F221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6CA182-0853-7BAA-7AD5-06082FD555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4543" y="2023112"/>
            <a:ext cx="8218613" cy="2499043"/>
          </a:xfrm>
        </p:spPr>
        <p:txBody>
          <a:bodyPr>
            <a:noAutofit/>
          </a:bodyPr>
          <a:lstStyle/>
          <a:p>
            <a:r>
              <a:rPr lang="en" sz="8000" b="1" dirty="0">
                <a:latin typeface="Poppins" pitchFamily="2" charset="77"/>
                <a:cs typeface="Poppins" pitchFamily="2" charset="77"/>
              </a:rPr>
              <a:t>HW2</a:t>
            </a:r>
            <a:br>
              <a:rPr lang="en" sz="8000" b="1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</a:br>
            <a:r>
              <a:rPr lang="en" sz="8000" b="1" dirty="0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Notes</a:t>
            </a:r>
            <a:endParaRPr lang="en-US" sz="8000" b="1" dirty="0">
              <a:solidFill>
                <a:srgbClr val="0070C0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8AB4FA-EA81-7502-0319-B93217786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10</a:t>
            </a:fld>
            <a:endParaRPr lang="en-US"/>
          </a:p>
        </p:txBody>
      </p:sp>
      <p:pic>
        <p:nvPicPr>
          <p:cNvPr id="5" name="Picture 14" descr="Machine Learning PNG Background - PNG All | PNG All">
            <a:extLst>
              <a:ext uri="{FF2B5EF4-FFF2-40B4-BE49-F238E27FC236}">
                <a16:creationId xmlns:a16="http://schemas.microsoft.com/office/drawing/2014/main" id="{BAE85FF5-803B-79D6-BCAB-72DAFED16B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7435" y="1871720"/>
            <a:ext cx="2650435" cy="2650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61423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071FA0-B409-3CA3-DB43-228E5B6DB8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FF6B53-8E82-CB3C-145E-08A85C1A3C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640"/>
            <a:ext cx="10515600" cy="1325563"/>
          </a:xfrm>
        </p:spPr>
        <p:txBody>
          <a:bodyPr/>
          <a:lstStyle/>
          <a:p>
            <a:r>
              <a:rPr lang="en" b="1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HW2 </a:t>
            </a:r>
            <a:r>
              <a:rPr lang="en" b="1" dirty="0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Notes</a:t>
            </a:r>
            <a:endParaRPr lang="en-US" b="1" dirty="0">
              <a:solidFill>
                <a:srgbClr val="0070C0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28092C-0CF5-AE87-A082-C0AEF037B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11</a:t>
            </a:fld>
            <a:endParaRPr lang="en-US"/>
          </a:p>
        </p:txBody>
      </p:sp>
      <p:pic>
        <p:nvPicPr>
          <p:cNvPr id="7" name="Picture 14" descr="Machine Learning PNG Background - PNG All | PNG All">
            <a:extLst>
              <a:ext uri="{FF2B5EF4-FFF2-40B4-BE49-F238E27FC236}">
                <a16:creationId xmlns:a16="http://schemas.microsoft.com/office/drawing/2014/main" id="{EC3D6AA5-0DB6-8502-63C4-D80A1976D1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77590" y="95252"/>
            <a:ext cx="1366388" cy="136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67A10E0-2ED7-A55C-FC69-F3B3612964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4062" y="1313733"/>
            <a:ext cx="9183607" cy="28378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6BF78350-D48C-4101-2632-3BE5B83A5F8A}"/>
                  </a:ext>
                </a:extLst>
              </p:cNvPr>
              <p:cNvSpPr txBox="1"/>
              <p:nvPr/>
            </p:nvSpPr>
            <p:spPr>
              <a:xfrm>
                <a:off x="1080655" y="4395354"/>
                <a:ext cx="8226098" cy="23083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/>
                  <a:t>The vocabulary: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dirty="0" smtClean="0">
                          <a:effectLst/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n-US" sz="1800" i="1" dirty="0" smtClean="0">
                          <a:effectLst/>
                          <a:latin typeface="Cambria Math" panose="02040503050406030204" pitchFamily="18" charset="0"/>
                        </a:rPr>
                        <m:t> = { </m:t>
                      </m:r>
                      <m:r>
                        <a:rPr lang="en-US" sz="1800" i="1" dirty="0" smtClean="0">
                          <a:effectLst/>
                          <a:latin typeface="Cambria Math" panose="02040503050406030204" pitchFamily="18" charset="0"/>
                        </a:rPr>
                        <m:t>𝐶𝑎𝑡𝑠</m:t>
                      </m:r>
                      <m:r>
                        <a:rPr lang="en-US" sz="1800" i="1" dirty="0" smtClean="0">
                          <a:effectLst/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1800" i="1" dirty="0" smtClean="0">
                          <a:effectLst/>
                          <a:latin typeface="Cambria Math" panose="02040503050406030204" pitchFamily="18" charset="0"/>
                        </a:rPr>
                        <m:t>𝑐h𝑎𝑠𝑒</m:t>
                      </m:r>
                      <m:r>
                        <a:rPr lang="en-US" sz="1800" i="1" dirty="0" smtClean="0">
                          <a:effectLst/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1800" i="1" dirty="0" smtClean="0">
                          <a:effectLst/>
                          <a:latin typeface="Cambria Math" panose="02040503050406030204" pitchFamily="18" charset="0"/>
                        </a:rPr>
                        <m:t>𝑎𝑓𝑡𝑒𝑟</m:t>
                      </m:r>
                      <m:r>
                        <a:rPr lang="en-US" sz="1800" i="1" dirty="0" smtClean="0">
                          <a:effectLst/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1800" i="1" dirty="0" smtClean="0">
                          <a:effectLst/>
                          <a:latin typeface="Cambria Math" panose="02040503050406030204" pitchFamily="18" charset="0"/>
                        </a:rPr>
                        <m:t>𝑝𝑙𝑎𝑦𝑓𝑢𝑙</m:t>
                      </m:r>
                      <m:r>
                        <a:rPr lang="en-US" sz="1800" i="1" dirty="0" smtClean="0">
                          <a:effectLst/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1800" i="1" dirty="0" smtClean="0">
                          <a:effectLst/>
                          <a:latin typeface="Cambria Math" panose="02040503050406030204" pitchFamily="18" charset="0"/>
                        </a:rPr>
                        <m:t>𝑚𝑖𝑐𝑒</m:t>
                      </m:r>
                      <m:r>
                        <a:rPr lang="en-US" sz="1800" i="1" dirty="0" smtClean="0">
                          <a:effectLst/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1800" i="1" dirty="0" smtClean="0">
                          <a:effectLst/>
                          <a:latin typeface="Cambria Math" panose="02040503050406030204" pitchFamily="18" charset="0"/>
                        </a:rPr>
                        <m:t>𝐵𝑖𝑟𝑑𝑠</m:t>
                      </m:r>
                      <m:r>
                        <a:rPr lang="en-US" sz="1800" i="1" dirty="0" smtClean="0">
                          <a:effectLst/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1800" i="1" dirty="0" smtClean="0">
                          <a:effectLst/>
                          <a:latin typeface="Cambria Math" panose="02040503050406030204" pitchFamily="18" charset="0"/>
                        </a:rPr>
                        <m:t>𝑠𝑖𝑛𝑔</m:t>
                      </m:r>
                      <m:r>
                        <a:rPr lang="en-US" sz="1800" i="1" dirty="0" smtClean="0">
                          <a:effectLst/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1800" i="1" dirty="0" smtClean="0">
                          <a:effectLst/>
                          <a:latin typeface="Cambria Math" panose="02040503050406030204" pitchFamily="18" charset="0"/>
                        </a:rPr>
                        <m:t>𝑎𝑡</m:t>
                      </m:r>
                      <m:r>
                        <a:rPr lang="en-US" sz="1800" i="1" dirty="0" smtClean="0">
                          <a:effectLst/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1800" i="1" dirty="0" smtClean="0">
                          <a:effectLst/>
                          <a:latin typeface="Cambria Math" panose="02040503050406030204" pitchFamily="18" charset="0"/>
                        </a:rPr>
                        <m:t>𝑚𝑜𝑟𝑛𝑖𝑛𝑔</m:t>
                      </m:r>
                      <m:r>
                        <a:rPr lang="en-US" sz="1800" i="1" dirty="0" smtClean="0">
                          <a:effectLst/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1800" i="1" dirty="0" smtClean="0">
                          <a:effectLst/>
                          <a:latin typeface="Cambria Math" panose="02040503050406030204" pitchFamily="18" charset="0"/>
                        </a:rPr>
                        <m:t>𝑑𝑎𝑤𝑛</m:t>
                      </m:r>
                      <m:r>
                        <a:rPr lang="en-US" sz="1800" i="1" dirty="0" smtClean="0">
                          <a:effectLst/>
                          <a:latin typeface="Cambria Math" panose="02040503050406030204" pitchFamily="18" charset="0"/>
                        </a:rPr>
                        <m:t>, </m:t>
                      </m:r>
                    </m:oMath>
                  </m:oMathPara>
                </a14:m>
                <a:endParaRPr lang="en-US" sz="1800" dirty="0">
                  <a:effectLst/>
                  <a:latin typeface="CMR1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	</m:t>
                      </m:r>
                      <m:r>
                        <a:rPr lang="en-US" sz="1800" i="1" dirty="0" smtClean="0">
                          <a:effectLst/>
                          <a:latin typeface="Cambria Math" panose="02040503050406030204" pitchFamily="18" charset="0"/>
                        </a:rPr>
                        <m:t>𝐹𝑖𝑠h</m:t>
                      </m:r>
                      <m:r>
                        <a:rPr lang="en-US" sz="1800" i="1" dirty="0" smtClean="0">
                          <a:effectLst/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1800" i="1" dirty="0" smtClean="0">
                          <a:effectLst/>
                          <a:latin typeface="Cambria Math" panose="02040503050406030204" pitchFamily="18" charset="0"/>
                        </a:rPr>
                        <m:t>𝑠𝑤𝑖𝑚</m:t>
                      </m:r>
                      <m:r>
                        <a:rPr lang="en-US" sz="1800" i="1" dirty="0" smtClean="0">
                          <a:effectLst/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1800" i="1" dirty="0" smtClean="0">
                          <a:effectLst/>
                          <a:latin typeface="Cambria Math" panose="02040503050406030204" pitchFamily="18" charset="0"/>
                        </a:rPr>
                        <m:t>𝑖𝑛</m:t>
                      </m:r>
                      <m:r>
                        <a:rPr lang="en-US" sz="1800" i="1" dirty="0" smtClean="0">
                          <a:effectLst/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1800" i="1" dirty="0" smtClean="0">
                          <a:effectLst/>
                          <a:latin typeface="Cambria Math" panose="02040503050406030204" pitchFamily="18" charset="0"/>
                        </a:rPr>
                        <m:t>𝑡h𝑒</m:t>
                      </m:r>
                      <m:r>
                        <a:rPr lang="en-US" sz="1800" i="1" dirty="0" smtClean="0">
                          <a:effectLst/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1800" i="1" dirty="0" smtClean="0">
                          <a:effectLst/>
                          <a:latin typeface="Cambria Math" panose="02040503050406030204" pitchFamily="18" charset="0"/>
                        </a:rPr>
                        <m:t>𝑝𝑜𝑛𝑑</m:t>
                      </m:r>
                      <m:r>
                        <a:rPr lang="en-US" sz="1800" i="1" dirty="0" smtClean="0">
                          <a:effectLst/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1800" i="1" dirty="0" smtClean="0">
                          <a:effectLst/>
                          <a:latin typeface="Cambria Math" panose="02040503050406030204" pitchFamily="18" charset="0"/>
                        </a:rPr>
                        <m:t>𝐷𝑜𝑔𝑠</m:t>
                      </m:r>
                      <m:r>
                        <a:rPr lang="en-US" sz="1800" i="1" dirty="0" smtClean="0">
                          <a:effectLst/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1800" i="1" dirty="0" smtClean="0">
                          <a:effectLst/>
                          <a:latin typeface="Cambria Math" panose="02040503050406030204" pitchFamily="18" charset="0"/>
                        </a:rPr>
                        <m:t>𝑏𝑎𝑟𝑘</m:t>
                      </m:r>
                      <m:r>
                        <a:rPr lang="en-US" sz="1800" i="1" dirty="0" smtClean="0">
                          <a:effectLst/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1800" i="1" dirty="0" smtClean="0">
                          <a:effectLst/>
                          <a:latin typeface="Cambria Math" panose="02040503050406030204" pitchFamily="18" charset="0"/>
                        </a:rPr>
                        <m:t>𝑝𝑎𝑠𝑠𝑖𝑛𝑔</m:t>
                      </m:r>
                      <m:r>
                        <a:rPr lang="en-US" sz="1800" i="1" dirty="0" smtClean="0">
                          <a:effectLst/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1800" i="1" dirty="0" smtClean="0">
                          <a:effectLst/>
                          <a:latin typeface="Cambria Math" panose="02040503050406030204" pitchFamily="18" charset="0"/>
                        </a:rPr>
                        <m:t>𝑐𝑎𝑟𝑠</m:t>
                      </m:r>
                      <m:r>
                        <a:rPr lang="en-US" sz="1800" i="1" dirty="0" smtClean="0">
                          <a:effectLst/>
                          <a:latin typeface="Cambria Math" panose="02040503050406030204" pitchFamily="18" charset="0"/>
                        </a:rPr>
                        <m:t> } 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dirty="0"/>
                  <a:t>Implies a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19×19</m:t>
                    </m:r>
                  </m:oMath>
                </a14:m>
                <a:r>
                  <a:rPr lang="en-US" dirty="0"/>
                  <a:t> bigram matrix. Just like the problem we solved in the last tutorial.</a:t>
                </a: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dirty="0"/>
                  <a:t>We also have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</m:e>
                        </m:d>
                      </m:e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e>
                        </m:d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𝐵</m:t>
                    </m:r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𝑢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[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6BF78350-D48C-4101-2632-3BE5B83A5F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0655" y="4395354"/>
                <a:ext cx="8226098" cy="2308324"/>
              </a:xfrm>
              <a:prstGeom prst="rect">
                <a:avLst/>
              </a:prstGeom>
              <a:blipFill>
                <a:blip r:embed="rId5"/>
                <a:stretch>
                  <a:fillRect l="-462" t="-10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28631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8A980D-07F7-4244-BA9D-F873B08900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BD0C8F-1F97-258E-FC76-9C1B6DCA0A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640"/>
            <a:ext cx="10515600" cy="1325563"/>
          </a:xfrm>
        </p:spPr>
        <p:txBody>
          <a:bodyPr/>
          <a:lstStyle/>
          <a:p>
            <a:r>
              <a:rPr lang="en" b="1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HW2 </a:t>
            </a:r>
            <a:r>
              <a:rPr lang="en" b="1" dirty="0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Notes</a:t>
            </a:r>
            <a:endParaRPr lang="en-US" b="1" dirty="0">
              <a:solidFill>
                <a:srgbClr val="0070C0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587D85-AA07-26A9-FDE7-D2256101C3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12</a:t>
            </a:fld>
            <a:endParaRPr lang="en-US"/>
          </a:p>
        </p:txBody>
      </p:sp>
      <p:pic>
        <p:nvPicPr>
          <p:cNvPr id="7" name="Picture 14" descr="Machine Learning PNG Background - PNG All | PNG All">
            <a:extLst>
              <a:ext uri="{FF2B5EF4-FFF2-40B4-BE49-F238E27FC236}">
                <a16:creationId xmlns:a16="http://schemas.microsoft.com/office/drawing/2014/main" id="{B3FFAD1B-2B06-A96E-B7ED-5DDF657ED0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77590" y="95252"/>
            <a:ext cx="1366388" cy="136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F594959-FE80-2CD1-C52A-4242DD11ABE0}"/>
              </a:ext>
            </a:extLst>
          </p:cNvPr>
          <p:cNvSpPr txBox="1"/>
          <p:nvPr/>
        </p:nvSpPr>
        <p:spPr>
          <a:xfrm>
            <a:off x="838200" y="1277506"/>
            <a:ext cx="22456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A note on Perplexity: 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8AF2FD0-CB65-4D63-2830-07CE31716A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0937" y="1948980"/>
            <a:ext cx="8385216" cy="15393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5529A83-BB61-3DAC-5F44-11E21BB9B3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0937" y="3797015"/>
            <a:ext cx="10671152" cy="17834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C1A4A09-33FA-E7ED-D17B-DD70235F3E6C}"/>
              </a:ext>
            </a:extLst>
          </p:cNvPr>
          <p:cNvSpPr txBox="1"/>
          <p:nvPr/>
        </p:nvSpPr>
        <p:spPr>
          <a:xfrm>
            <a:off x="910937" y="5854153"/>
            <a:ext cx="95847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These two are the same but the first is more numerically stable and the second is more interpretable.</a:t>
            </a:r>
          </a:p>
        </p:txBody>
      </p:sp>
    </p:spTree>
    <p:extLst>
      <p:ext uri="{BB962C8B-B14F-4D97-AF65-F5344CB8AC3E}">
        <p14:creationId xmlns:p14="http://schemas.microsoft.com/office/powerpoint/2010/main" val="2456747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F4791-6F12-004E-C6AB-71CB072CD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39820" y="384696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" sz="6000" b="1" dirty="0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Thank You</a:t>
            </a:r>
            <a:endParaRPr lang="en-US" sz="6000" b="1" dirty="0">
              <a:solidFill>
                <a:srgbClr val="0070C0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0D2862C-A77B-8DC2-29B4-805301F86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13</a:t>
            </a:fld>
            <a:endParaRPr lang="en-US"/>
          </a:p>
        </p:txBody>
      </p:sp>
      <p:pic>
        <p:nvPicPr>
          <p:cNvPr id="6" name="Picture 14" descr="Machine Learning PNG Background - PNG All | PNG All">
            <a:extLst>
              <a:ext uri="{FF2B5EF4-FFF2-40B4-BE49-F238E27FC236}">
                <a16:creationId xmlns:a16="http://schemas.microsoft.com/office/drawing/2014/main" id="{66AB08A5-3187-4322-7326-A57437B38C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77590" y="95252"/>
            <a:ext cx="1366388" cy="136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4" descr="Machine Learning PNG Background - PNG All | PNG All">
            <a:extLst>
              <a:ext uri="{FF2B5EF4-FFF2-40B4-BE49-F238E27FC236}">
                <a16:creationId xmlns:a16="http://schemas.microsoft.com/office/drawing/2014/main" id="{9B027045-7614-2657-8E15-44A113A500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923" y="5172524"/>
            <a:ext cx="1450795" cy="136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Machine Learning PNG Background - PNG All | PNG All">
            <a:extLst>
              <a:ext uri="{FF2B5EF4-FFF2-40B4-BE49-F238E27FC236}">
                <a16:creationId xmlns:a16="http://schemas.microsoft.com/office/drawing/2014/main" id="{73416BF7-31AB-D6ED-C993-1686F98DA3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2157" y="873448"/>
            <a:ext cx="5106975" cy="4809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99878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600">
        <p159:morph option="byObject"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F4791-6F12-004E-C6AB-71CB072CD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5415" y="2718649"/>
            <a:ext cx="3120342" cy="1325563"/>
          </a:xfrm>
        </p:spPr>
        <p:txBody>
          <a:bodyPr>
            <a:noAutofit/>
          </a:bodyPr>
          <a:lstStyle/>
          <a:p>
            <a:r>
              <a:rPr lang="en" sz="9900" b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Pop </a:t>
            </a:r>
            <a:r>
              <a:rPr lang="en" sz="9900" b="1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Quiz</a:t>
            </a:r>
            <a:endParaRPr lang="en-US" sz="9900" b="1" dirty="0">
              <a:solidFill>
                <a:srgbClr val="0070C0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19AE43-A1C7-DF8B-049A-2B83203D8B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1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6B3F07-2D9C-0DA3-20FC-E22C7E49002C}"/>
              </a:ext>
            </a:extLst>
          </p:cNvPr>
          <p:cNvSpPr txBox="1"/>
          <p:nvPr/>
        </p:nvSpPr>
        <p:spPr>
          <a:xfrm>
            <a:off x="1835407" y="5361710"/>
            <a:ext cx="8873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Avenir Book" panose="02000503020000020003" pitchFamily="2" charset="0"/>
              </a:rPr>
              <a:t>Reminder in tutorials we recap on lecture via pop quiz, learn technologies discuss hard problems in assignments, demonstrate practical aspects of content learnt in lecture</a:t>
            </a:r>
          </a:p>
        </p:txBody>
      </p:sp>
      <p:pic>
        <p:nvPicPr>
          <p:cNvPr id="6" name="Picture 14" descr="Machine Learning PNG Background - PNG All | PNG All">
            <a:extLst>
              <a:ext uri="{FF2B5EF4-FFF2-40B4-BE49-F238E27FC236}">
                <a16:creationId xmlns:a16="http://schemas.microsoft.com/office/drawing/2014/main" id="{A40A7DBF-D0DA-2E02-860D-F6F6816E3F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095999" y="1804782"/>
            <a:ext cx="2650435" cy="2650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1377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F4791-6F12-004E-C6AB-71CB072CD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640"/>
            <a:ext cx="10515600" cy="1325563"/>
          </a:xfrm>
        </p:spPr>
        <p:txBody>
          <a:bodyPr/>
          <a:lstStyle/>
          <a:p>
            <a:r>
              <a:rPr lang="en" b="1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Pop </a:t>
            </a:r>
            <a:r>
              <a:rPr lang="en" b="1" dirty="0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Quiz</a:t>
            </a:r>
            <a:endParaRPr lang="en-US" b="1" dirty="0">
              <a:solidFill>
                <a:srgbClr val="0070C0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1BAC55-8A1F-944B-026F-DBD820A551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194898"/>
            <a:ext cx="11060575" cy="329150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/>
              <a:t>1) Differences between language modeling and text classification………..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a) For language modelling, training only requires sentences/documents</a:t>
            </a:r>
          </a:p>
          <a:p>
            <a:pPr marL="0" indent="0">
              <a:buNone/>
            </a:pPr>
            <a:r>
              <a:rPr lang="en-US" dirty="0"/>
              <a:t>b) For text classification, training must also include classes (labels)</a:t>
            </a:r>
          </a:p>
          <a:p>
            <a:pPr marL="0" indent="0">
              <a:buNone/>
            </a:pPr>
            <a:r>
              <a:rPr lang="en-US" dirty="0"/>
              <a:t>c) a and b </a:t>
            </a:r>
          </a:p>
          <a:p>
            <a:pPr marL="0" indent="0">
              <a:buNone/>
            </a:pPr>
            <a:r>
              <a:rPr lang="en-US" dirty="0"/>
              <a:t>d) None of the above</a:t>
            </a:r>
          </a:p>
          <a:p>
            <a:pPr marL="457200" lvl="1" indent="0">
              <a:lnSpc>
                <a:spcPct val="150000"/>
              </a:lnSpc>
              <a:buNone/>
            </a:pPr>
            <a:endParaRPr lang="en-US" sz="1700" dirty="0"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5" name="Who Wants to be a Millionaire Suspense - Sound Effect (HD)">
            <a:hlinkClick r:id="" action="ppaction://media"/>
            <a:extLst>
              <a:ext uri="{FF2B5EF4-FFF2-40B4-BE49-F238E27FC236}">
                <a16:creationId xmlns:a16="http://schemas.microsoft.com/office/drawing/2014/main" id="{B019B001-9414-694A-466E-C80115B5437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0935" y="1142818"/>
            <a:ext cx="325899" cy="3258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CED9CF-C888-D5EA-D719-656311CF7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2</a:t>
            </a:fld>
            <a:endParaRPr lang="en-US"/>
          </a:p>
        </p:txBody>
      </p:sp>
      <p:pic>
        <p:nvPicPr>
          <p:cNvPr id="7" name="Picture 14" descr="Machine Learning PNG Background - PNG All | PNG All">
            <a:extLst>
              <a:ext uri="{FF2B5EF4-FFF2-40B4-BE49-F238E27FC236}">
                <a16:creationId xmlns:a16="http://schemas.microsoft.com/office/drawing/2014/main" id="{8DB4EB0E-2221-9F3C-EDB5-5D5E1669B5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77590" y="95252"/>
            <a:ext cx="1366388" cy="136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EBF7F01-F6C5-A269-5F0A-2E0434CC2D12}"/>
              </a:ext>
            </a:extLst>
          </p:cNvPr>
          <p:cNvSpPr txBox="1"/>
          <p:nvPr/>
        </p:nvSpPr>
        <p:spPr>
          <a:xfrm>
            <a:off x="838199" y="6212581"/>
            <a:ext cx="36717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Take notes as quizzes may not be posted in solved form.</a:t>
            </a:r>
          </a:p>
        </p:txBody>
      </p:sp>
    </p:spTree>
    <p:extLst>
      <p:ext uri="{BB962C8B-B14F-4D97-AF65-F5344CB8AC3E}">
        <p14:creationId xmlns:p14="http://schemas.microsoft.com/office/powerpoint/2010/main" val="2983026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622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F4791-6F12-004E-C6AB-71CB072CD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640"/>
            <a:ext cx="10515600" cy="1325563"/>
          </a:xfrm>
        </p:spPr>
        <p:txBody>
          <a:bodyPr/>
          <a:lstStyle/>
          <a:p>
            <a:r>
              <a:rPr lang="en" b="1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Pop </a:t>
            </a:r>
            <a:r>
              <a:rPr lang="en" b="1" dirty="0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Quiz</a:t>
            </a:r>
            <a:endParaRPr lang="en-US" b="1" dirty="0">
              <a:solidFill>
                <a:srgbClr val="0070C0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1BAC55-8A1F-944B-026F-DBD820A551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194898"/>
            <a:ext cx="11060575" cy="329150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/>
              <a:t>2) In Bayes rule computation of P(</a:t>
            </a:r>
            <a:r>
              <a:rPr lang="en-US" b="1" dirty="0" err="1"/>
              <a:t>c|d</a:t>
            </a:r>
            <a:r>
              <a:rPr lang="en-US" b="1" dirty="0"/>
              <a:t>), we do not compute P(d) because…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a) It doesn’t affect the probability value</a:t>
            </a:r>
          </a:p>
          <a:p>
            <a:pPr marL="0" indent="0">
              <a:buNone/>
            </a:pPr>
            <a:r>
              <a:rPr lang="en-US" dirty="0"/>
              <a:t>b) It’s the same across different points</a:t>
            </a:r>
          </a:p>
          <a:p>
            <a:pPr marL="0" indent="0">
              <a:buNone/>
            </a:pPr>
            <a:r>
              <a:rPr lang="en-US" dirty="0"/>
              <a:t>c) It’s the same across different classes</a:t>
            </a:r>
          </a:p>
          <a:p>
            <a:pPr marL="0" indent="0">
              <a:buNone/>
            </a:pPr>
            <a:r>
              <a:rPr lang="en-US" dirty="0"/>
              <a:t>e) As an approximation</a:t>
            </a:r>
          </a:p>
          <a:p>
            <a:pPr marL="0" indent="0">
              <a:buNone/>
            </a:pPr>
            <a:endParaRPr lang="en-US" dirty="0"/>
          </a:p>
          <a:p>
            <a:pPr marL="457200" lvl="1" indent="0">
              <a:lnSpc>
                <a:spcPct val="150000"/>
              </a:lnSpc>
              <a:buNone/>
            </a:pPr>
            <a:endParaRPr lang="en-US" sz="1700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2ABBDB-B25E-1052-25C3-A4D02C3BF3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3</a:t>
            </a:fld>
            <a:endParaRPr lang="en-US"/>
          </a:p>
        </p:txBody>
      </p:sp>
      <p:pic>
        <p:nvPicPr>
          <p:cNvPr id="6" name="Who Wants to be a Millionaire Suspense - Sound Effect (HD)">
            <a:hlinkClick r:id="" action="ppaction://media"/>
            <a:extLst>
              <a:ext uri="{FF2B5EF4-FFF2-40B4-BE49-F238E27FC236}">
                <a16:creationId xmlns:a16="http://schemas.microsoft.com/office/drawing/2014/main" id="{FB5D981A-9714-41BD-6AB3-483A1F61CD0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0935" y="1142818"/>
            <a:ext cx="325899" cy="325899"/>
          </a:xfrm>
          <a:prstGeom prst="rect">
            <a:avLst/>
          </a:prstGeom>
        </p:spPr>
      </p:pic>
      <p:pic>
        <p:nvPicPr>
          <p:cNvPr id="7" name="Picture 14" descr="Machine Learning PNG Background - PNG All | PNG All">
            <a:extLst>
              <a:ext uri="{FF2B5EF4-FFF2-40B4-BE49-F238E27FC236}">
                <a16:creationId xmlns:a16="http://schemas.microsoft.com/office/drawing/2014/main" id="{87B32200-3921-3FCC-FBC4-F3A702B50A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77590" y="95252"/>
            <a:ext cx="1366388" cy="136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6119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6220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F4791-6F12-004E-C6AB-71CB072CD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640"/>
            <a:ext cx="10515600" cy="1325563"/>
          </a:xfrm>
        </p:spPr>
        <p:txBody>
          <a:bodyPr/>
          <a:lstStyle/>
          <a:p>
            <a:r>
              <a:rPr lang="en" b="1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Pop </a:t>
            </a:r>
            <a:r>
              <a:rPr lang="en" b="1" dirty="0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Quiz</a:t>
            </a:r>
            <a:endParaRPr lang="en-US" b="1" dirty="0">
              <a:solidFill>
                <a:srgbClr val="0070C0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1BAC55-8A1F-944B-026F-DBD820A551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194898"/>
            <a:ext cx="11060575" cy="329150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/>
              <a:t>3) Among the assumptions of Naïve Bayes in text classification………..</a:t>
            </a:r>
          </a:p>
          <a:p>
            <a:pPr marL="0" indent="0">
              <a:buNone/>
            </a:pPr>
            <a:r>
              <a:rPr lang="en-US" dirty="0"/>
              <a:t>a) Word only depends on the word before it</a:t>
            </a:r>
          </a:p>
          <a:p>
            <a:pPr marL="0" indent="0">
              <a:buNone/>
            </a:pPr>
            <a:r>
              <a:rPr lang="en-US" dirty="0"/>
              <a:t>b) All words are conditionally independent given the class</a:t>
            </a:r>
          </a:p>
          <a:p>
            <a:pPr marL="0" indent="0">
              <a:buNone/>
            </a:pPr>
            <a:r>
              <a:rPr lang="en-US" dirty="0"/>
              <a:t>c) Word order does not matter</a:t>
            </a:r>
          </a:p>
          <a:p>
            <a:pPr marL="0" indent="0">
              <a:buNone/>
            </a:pPr>
            <a:r>
              <a:rPr lang="en-US" dirty="0"/>
              <a:t>d) All words/features are </a:t>
            </a:r>
            <a:r>
              <a:rPr lang="en-US" dirty="0" err="1"/>
              <a:t>independeny</a:t>
            </a:r>
            <a:endParaRPr lang="en-US" dirty="0"/>
          </a:p>
          <a:p>
            <a:pPr marL="457200" lvl="1" indent="0">
              <a:lnSpc>
                <a:spcPct val="150000"/>
              </a:lnSpc>
              <a:buNone/>
            </a:pPr>
            <a:endParaRPr lang="en-US" sz="1700" dirty="0"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5" name="Who Wants to be a Millionaire Suspense - Sound Effect (HD)">
            <a:hlinkClick r:id="" action="ppaction://media"/>
            <a:extLst>
              <a:ext uri="{FF2B5EF4-FFF2-40B4-BE49-F238E27FC236}">
                <a16:creationId xmlns:a16="http://schemas.microsoft.com/office/drawing/2014/main" id="{B019B001-9414-694A-466E-C80115B5437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0935" y="1142818"/>
            <a:ext cx="325899" cy="3258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CED9CF-C888-D5EA-D719-656311CF7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4</a:t>
            </a:fld>
            <a:endParaRPr lang="en-US"/>
          </a:p>
        </p:txBody>
      </p:sp>
      <p:pic>
        <p:nvPicPr>
          <p:cNvPr id="7" name="Picture 14" descr="Machine Learning PNG Background - PNG All | PNG All">
            <a:extLst>
              <a:ext uri="{FF2B5EF4-FFF2-40B4-BE49-F238E27FC236}">
                <a16:creationId xmlns:a16="http://schemas.microsoft.com/office/drawing/2014/main" id="{8DB4EB0E-2221-9F3C-EDB5-5D5E1669B5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77590" y="95252"/>
            <a:ext cx="1366388" cy="136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9898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622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F4791-6F12-004E-C6AB-71CB072CD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640"/>
            <a:ext cx="10515600" cy="1325563"/>
          </a:xfrm>
        </p:spPr>
        <p:txBody>
          <a:bodyPr/>
          <a:lstStyle/>
          <a:p>
            <a:r>
              <a:rPr lang="en" b="1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Pop </a:t>
            </a:r>
            <a:r>
              <a:rPr lang="en" b="1" dirty="0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Quiz</a:t>
            </a:r>
            <a:endParaRPr lang="en-US" b="1" dirty="0">
              <a:solidFill>
                <a:srgbClr val="0070C0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1BAC55-8A1F-944B-026F-DBD820A551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194898"/>
            <a:ext cx="11060575" cy="329150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/>
              <a:t>4) Given a vocabulary of |V| tokens and |C| classes, a Naïve Bayes model………..</a:t>
            </a:r>
          </a:p>
          <a:p>
            <a:pPr marL="0" indent="0">
              <a:buNone/>
            </a:pPr>
            <a:r>
              <a:rPr lang="en-US" dirty="0"/>
              <a:t>a) Has |V|*|C| parameters</a:t>
            </a:r>
          </a:p>
          <a:p>
            <a:pPr marL="0" indent="0">
              <a:buNone/>
            </a:pPr>
            <a:r>
              <a:rPr lang="en-US" dirty="0"/>
              <a:t>b) Has |V|*(|C|+1) parameters</a:t>
            </a:r>
          </a:p>
          <a:p>
            <a:pPr marL="0" indent="0">
              <a:buNone/>
            </a:pPr>
            <a:r>
              <a:rPr lang="en-US" dirty="0"/>
              <a:t>c) Has |C|*(|V|+1) parameters</a:t>
            </a:r>
          </a:p>
          <a:p>
            <a:pPr marL="0" indent="0">
              <a:buNone/>
            </a:pPr>
            <a:r>
              <a:rPr lang="en-US" dirty="0"/>
              <a:t>d) Has 175B parameters like the original ChatGPT</a:t>
            </a:r>
          </a:p>
          <a:p>
            <a:pPr marL="457200" lvl="1" indent="0">
              <a:lnSpc>
                <a:spcPct val="150000"/>
              </a:lnSpc>
              <a:buNone/>
            </a:pPr>
            <a:endParaRPr lang="en-US" sz="1700" dirty="0"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5" name="Who Wants to be a Millionaire Suspense - Sound Effect (HD)">
            <a:hlinkClick r:id="" action="ppaction://media"/>
            <a:extLst>
              <a:ext uri="{FF2B5EF4-FFF2-40B4-BE49-F238E27FC236}">
                <a16:creationId xmlns:a16="http://schemas.microsoft.com/office/drawing/2014/main" id="{B019B001-9414-694A-466E-C80115B5437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0935" y="1142818"/>
            <a:ext cx="325899" cy="3258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CED9CF-C888-D5EA-D719-656311CF7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5</a:t>
            </a:fld>
            <a:endParaRPr lang="en-US"/>
          </a:p>
        </p:txBody>
      </p:sp>
      <p:pic>
        <p:nvPicPr>
          <p:cNvPr id="7" name="Picture 14" descr="Machine Learning PNG Background - PNG All | PNG All">
            <a:extLst>
              <a:ext uri="{FF2B5EF4-FFF2-40B4-BE49-F238E27FC236}">
                <a16:creationId xmlns:a16="http://schemas.microsoft.com/office/drawing/2014/main" id="{8DB4EB0E-2221-9F3C-EDB5-5D5E1669B5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77590" y="95252"/>
            <a:ext cx="1366388" cy="136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0611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622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F4791-6F12-004E-C6AB-71CB072CD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640"/>
            <a:ext cx="10515600" cy="1325563"/>
          </a:xfrm>
        </p:spPr>
        <p:txBody>
          <a:bodyPr/>
          <a:lstStyle/>
          <a:p>
            <a:r>
              <a:rPr lang="en" b="1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Pop </a:t>
            </a:r>
            <a:r>
              <a:rPr lang="en" b="1" dirty="0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Quiz</a:t>
            </a:r>
            <a:endParaRPr lang="en-US" b="1" dirty="0">
              <a:solidFill>
                <a:srgbClr val="0070C0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1BAC55-8A1F-944B-026F-DBD820A551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194898"/>
            <a:ext cx="11060575" cy="329150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/>
              <a:t>5) A false negative means………..</a:t>
            </a:r>
          </a:p>
          <a:p>
            <a:pPr marL="0" indent="0">
              <a:buNone/>
            </a:pPr>
            <a:r>
              <a:rPr lang="en-US" dirty="0"/>
              <a:t>a) The model predicted it as positive but it was negative</a:t>
            </a:r>
          </a:p>
          <a:p>
            <a:pPr marL="0" indent="0">
              <a:buNone/>
            </a:pPr>
            <a:r>
              <a:rPr lang="en-US" dirty="0"/>
              <a:t>b) The model predicted it as negative but it was positive</a:t>
            </a:r>
          </a:p>
          <a:p>
            <a:pPr marL="0" indent="0">
              <a:buNone/>
            </a:pPr>
            <a:r>
              <a:rPr lang="en-US" dirty="0"/>
              <a:t>c) The real label is negative but it is wrong</a:t>
            </a:r>
          </a:p>
          <a:p>
            <a:pPr marL="0" indent="0">
              <a:buNone/>
            </a:pPr>
            <a:r>
              <a:rPr lang="en-US" dirty="0"/>
              <a:t>d) The model predicted it as false but it was wrong (negative)</a:t>
            </a:r>
          </a:p>
          <a:p>
            <a:pPr marL="457200" lvl="1" indent="0">
              <a:lnSpc>
                <a:spcPct val="150000"/>
              </a:lnSpc>
              <a:buNone/>
            </a:pPr>
            <a:endParaRPr lang="en-US" sz="1700" dirty="0"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5" name="Who Wants to be a Millionaire Suspense - Sound Effect (HD)">
            <a:hlinkClick r:id="" action="ppaction://media"/>
            <a:extLst>
              <a:ext uri="{FF2B5EF4-FFF2-40B4-BE49-F238E27FC236}">
                <a16:creationId xmlns:a16="http://schemas.microsoft.com/office/drawing/2014/main" id="{B019B001-9414-694A-466E-C80115B5437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0935" y="1142818"/>
            <a:ext cx="325899" cy="3258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CED9CF-C888-D5EA-D719-656311CF7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6</a:t>
            </a:fld>
            <a:endParaRPr lang="en-US"/>
          </a:p>
        </p:txBody>
      </p:sp>
      <p:pic>
        <p:nvPicPr>
          <p:cNvPr id="7" name="Picture 14" descr="Machine Learning PNG Background - PNG All | PNG All">
            <a:extLst>
              <a:ext uri="{FF2B5EF4-FFF2-40B4-BE49-F238E27FC236}">
                <a16:creationId xmlns:a16="http://schemas.microsoft.com/office/drawing/2014/main" id="{8DB4EB0E-2221-9F3C-EDB5-5D5E1669B5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77590" y="95252"/>
            <a:ext cx="1366388" cy="136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6175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622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E6B957-735F-7607-1F6F-EF3B4FAC1C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9B8B2D-72E7-053E-1EF4-EBAE4AE72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4543" y="2023112"/>
            <a:ext cx="8218613" cy="2499043"/>
          </a:xfrm>
        </p:spPr>
        <p:txBody>
          <a:bodyPr>
            <a:noAutofit/>
          </a:bodyPr>
          <a:lstStyle/>
          <a:p>
            <a:r>
              <a:rPr lang="en" sz="8000" b="1" dirty="0">
                <a:latin typeface="Poppins" pitchFamily="2" charset="77"/>
                <a:cs typeface="Poppins" pitchFamily="2" charset="77"/>
              </a:rPr>
              <a:t>HW1</a:t>
            </a:r>
            <a:br>
              <a:rPr lang="en" sz="8000" b="1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</a:br>
            <a:r>
              <a:rPr lang="en" sz="8000" b="1" dirty="0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Notes</a:t>
            </a:r>
            <a:endParaRPr lang="en-US" sz="8000" b="1" dirty="0">
              <a:solidFill>
                <a:srgbClr val="0070C0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D04EA5-638A-2A92-2307-1047E44F4C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7</a:t>
            </a:fld>
            <a:endParaRPr lang="en-US"/>
          </a:p>
        </p:txBody>
      </p:sp>
      <p:pic>
        <p:nvPicPr>
          <p:cNvPr id="5" name="Picture 14" descr="Machine Learning PNG Background - PNG All | PNG All">
            <a:extLst>
              <a:ext uri="{FF2B5EF4-FFF2-40B4-BE49-F238E27FC236}">
                <a16:creationId xmlns:a16="http://schemas.microsoft.com/office/drawing/2014/main" id="{9646E716-6A00-0FB5-0442-15569736B4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7435" y="1871720"/>
            <a:ext cx="2650435" cy="2650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1837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7D5F79-FCAD-CFD9-E639-3B1FCABCAC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92F8F-259C-3A2E-DE46-B39724BB2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640"/>
            <a:ext cx="10515600" cy="1325563"/>
          </a:xfrm>
        </p:spPr>
        <p:txBody>
          <a:bodyPr/>
          <a:lstStyle/>
          <a:p>
            <a:r>
              <a:rPr lang="en" b="1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HW1 </a:t>
            </a:r>
            <a:r>
              <a:rPr lang="en" b="1" dirty="0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Notes</a:t>
            </a:r>
            <a:endParaRPr lang="en-US" b="1" dirty="0">
              <a:solidFill>
                <a:srgbClr val="0070C0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1E3EE2-8CDF-8466-10BD-56D66D83A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8</a:t>
            </a:fld>
            <a:endParaRPr lang="en-US"/>
          </a:p>
        </p:txBody>
      </p:sp>
      <p:pic>
        <p:nvPicPr>
          <p:cNvPr id="7" name="Picture 14" descr="Machine Learning PNG Background - PNG All | PNG All">
            <a:extLst>
              <a:ext uri="{FF2B5EF4-FFF2-40B4-BE49-F238E27FC236}">
                <a16:creationId xmlns:a16="http://schemas.microsoft.com/office/drawing/2014/main" id="{F0A06DF7-97B7-94DC-BD6F-C1EE1E1359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77590" y="95252"/>
            <a:ext cx="1366388" cy="136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0F7FED1-5ECC-B1C0-E2E1-17C547CF47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199" y="1416508"/>
            <a:ext cx="9323707" cy="14112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CB06E8B-9229-8525-F830-5A376CDC17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199" y="4224253"/>
            <a:ext cx="9323707" cy="21349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472187E-EE79-8C5E-ADBD-97330B4C48BA}"/>
              </a:ext>
            </a:extLst>
          </p:cNvPr>
          <p:cNvSpPr txBox="1"/>
          <p:nvPr/>
        </p:nvSpPr>
        <p:spPr>
          <a:xfrm>
            <a:off x="879764" y="2977505"/>
            <a:ext cx="910243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effectLst/>
                <a:latin typeface="Avenir Book" panose="02000503020000020003" pitchFamily="2" charset="0"/>
              </a:rPr>
              <a:t>Text Classification, Token Classification, Table Question Answering, Question Answering, Zero-Shot Classification, Translation, Summarization, Feature Extraction, Text Generation, Text2Text Generation, Fill-Mask, Sentence Similarity.  </a:t>
            </a:r>
          </a:p>
          <a:p>
            <a:endParaRPr lang="en-US" sz="1400" dirty="0">
              <a:latin typeface="Avenir Book" panose="02000503020000020003" pitchFamily="2" charset="0"/>
            </a:endParaRPr>
          </a:p>
          <a:p>
            <a:r>
              <a:rPr lang="en-US" sz="1400" dirty="0">
                <a:effectLst/>
                <a:latin typeface="Avenir Book" panose="02000503020000020003" pitchFamily="2" charset="0"/>
              </a:rPr>
              <a:t>Text-to-Speech (TTS), Text-to-Audio, ASR, Audio-to-Audio, Audio Classification, Voice Activity Detection</a:t>
            </a:r>
          </a:p>
        </p:txBody>
      </p:sp>
    </p:spTree>
    <p:extLst>
      <p:ext uri="{BB962C8B-B14F-4D97-AF65-F5344CB8AC3E}">
        <p14:creationId xmlns:p14="http://schemas.microsoft.com/office/powerpoint/2010/main" val="1244173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2758</TotalTime>
  <Words>532</Words>
  <Application>Microsoft Macintosh PowerPoint</Application>
  <PresentationFormat>Widescreen</PresentationFormat>
  <Paragraphs>82</Paragraphs>
  <Slides>14</Slides>
  <Notes>13</Notes>
  <HiddenSlides>0</HiddenSlides>
  <MMClips>5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Arial</vt:lpstr>
      <vt:lpstr>Avenir Book</vt:lpstr>
      <vt:lpstr>Calibri</vt:lpstr>
      <vt:lpstr>Calibri Light</vt:lpstr>
      <vt:lpstr>Cambria Math</vt:lpstr>
      <vt:lpstr>CMR10</vt:lpstr>
      <vt:lpstr>Poppins</vt:lpstr>
      <vt:lpstr>Office Theme</vt:lpstr>
      <vt:lpstr>Natural Language Processing Tutorials</vt:lpstr>
      <vt:lpstr>Pop Quiz</vt:lpstr>
      <vt:lpstr>Pop Quiz</vt:lpstr>
      <vt:lpstr>Pop Quiz</vt:lpstr>
      <vt:lpstr>Pop Quiz</vt:lpstr>
      <vt:lpstr>Pop Quiz</vt:lpstr>
      <vt:lpstr>Pop Quiz</vt:lpstr>
      <vt:lpstr>HW1 Notes</vt:lpstr>
      <vt:lpstr>HW1 Notes</vt:lpstr>
      <vt:lpstr>HW1 Notes</vt:lpstr>
      <vt:lpstr>HW2 Notes</vt:lpstr>
      <vt:lpstr>HW2 Notes</vt:lpstr>
      <vt:lpstr>HW2 Notes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Cellular Basics &amp; Evolution</dc:title>
  <dc:creator>Essam Abdelghany</dc:creator>
  <cp:lastModifiedBy>Essam Wisam</cp:lastModifiedBy>
  <cp:revision>98</cp:revision>
  <dcterms:created xsi:type="dcterms:W3CDTF">2023-04-27T21:19:03Z</dcterms:created>
  <dcterms:modified xsi:type="dcterms:W3CDTF">2025-02-05T20:54:03Z</dcterms:modified>
</cp:coreProperties>
</file>