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43" r:id="rId5"/>
    <p:sldId id="296" r:id="rId6"/>
    <p:sldId id="297" r:id="rId7"/>
    <p:sldId id="305" r:id="rId8"/>
    <p:sldId id="307" r:id="rId9"/>
    <p:sldId id="308" r:id="rId10"/>
    <p:sldId id="336" r:id="rId11"/>
    <p:sldId id="361" r:id="rId12"/>
    <p:sldId id="364" r:id="rId13"/>
    <p:sldId id="365" r:id="rId14"/>
    <p:sldId id="367" r:id="rId15"/>
    <p:sldId id="366" r:id="rId16"/>
    <p:sldId id="368" r:id="rId17"/>
    <p:sldId id="369" r:id="rId18"/>
    <p:sldId id="370" r:id="rId19"/>
    <p:sldId id="371" r:id="rId20"/>
    <p:sldId id="287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B570E1-CFFA-F280-BAED-DB325FDF417B}" name="Bridges, Jessica L" initials="BL" userId="S::bridges@uta.edu::7543e851-fc57-4885-b57d-2df771cc28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184"/>
    <a:srgbClr val="00599B"/>
    <a:srgbClr val="80F571"/>
    <a:srgbClr val="13409F"/>
    <a:srgbClr val="CAB447"/>
    <a:srgbClr val="FFE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0"/>
    <p:restoredTop sz="78087" autoAdjust="0"/>
  </p:normalViewPr>
  <p:slideViewPr>
    <p:cSldViewPr snapToGrid="0" snapToObjects="1">
      <p:cViewPr varScale="1">
        <p:scale>
          <a:sx n="164" d="100"/>
          <a:sy n="164" d="100"/>
        </p:scale>
        <p:origin x="4488" y="132"/>
      </p:cViewPr>
      <p:guideLst/>
    </p:cSldViewPr>
  </p:slideViewPr>
  <p:outlineViewPr>
    <p:cViewPr>
      <p:scale>
        <a:sx n="33" d="100"/>
        <a:sy n="33" d="100"/>
      </p:scale>
      <p:origin x="0" y="-18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F0ABC6-AE81-214D-B04B-F13CE22270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823795-EAAB-8C4B-B865-8464BECAB52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FE638-083F-2742-8710-EF25AB6A16C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BECA2D-985E-8D44-A4FB-51751C64F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640B2F-FCD1-B940-AFB1-3C0582F356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0D12-813D-3D40-A841-271861A2D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57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5A097-495F-854B-A9AD-402D045A3296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0C5E2-78CD-F746-9BAF-2B89BCAF7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6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80C5E2-78CD-F746-9BAF-2B89BCAF7E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744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9D12E-2349-7563-B1E4-0DA99A0BE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8FD778-CC91-0958-6ECF-AF63F2295F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114AF-18C6-242D-6845-B10019789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09FEB-49BB-576A-27EA-93C6BAD44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4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D8B2A-DE3E-7F73-0551-CCBD076C7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89E4B-3DF7-7E75-24BF-AA98EB528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7AD6DE-626C-2570-75CF-5C87350F5C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94A4B6-848C-B6F7-CAEA-FF95D88FC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8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A1A12-A738-C176-1FE1-B2FFF58DD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BBD2FB-6774-2E75-F677-2DBD0A706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C40BC1-ABCA-5D96-6C5D-2909DC061E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21B3F-4557-002F-8A0E-00E265785B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6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EC0AD-8114-D11F-5BA0-A503A2503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B52CC4-0972-DCF4-B6BE-DDBDF2087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2F0BBA-A8CC-D249-4220-5E1E73A67A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DA683-A18E-B0B4-F69F-3B13DE8A42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4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A4A54-263D-6C0E-81D4-0EC655DCF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E5AA0-7C6A-2253-BA53-9C5931341A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24EDFA-6D96-1A4E-B645-1C07032EDD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4E2F5-903F-7C75-ACC3-D6C1BB85D8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82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337B4-C6E0-D07E-5E3A-61A0458F8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018EC8-3195-D529-7FF2-27E1EE70A8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0F3876-BA08-FCC1-F9C0-105CF4CF8E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DEA2B-C425-F4B0-D017-3A8451F0E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33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30112-CA6D-CA77-9603-9E728205D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5AA163-BB65-695E-C838-C836F8B782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888A6D-E731-F1A6-7540-E2985229D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B0733-BF1D-5119-0E42-8B160459D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662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5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19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9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08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92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0036C-B239-7F49-800F-BE8CBE07A6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94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5A386-54E6-27BF-F37B-93ABC366B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0D5B54-DA0D-79D3-CC9A-C70B0178C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938A66-7D7F-328A-2D99-66856D398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F504F-AB30-6CA1-0B50-D0982376F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322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D91B0-58D6-E355-8A33-A11975B0E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D7903E-4892-07C8-1151-BBE28D963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0233BF-2093-D834-4A6B-29F8F17A99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C90790-79DA-FF2D-5741-479F6654D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C31E7-7767-8E0C-F0A2-4C586B4FB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52553A-CB44-B542-41A3-108BCF14C3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29ADFE-5C11-CD18-D85A-4386283270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1CAC9-F354-D4D3-11F4-B1D02DAAC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80C5E2-78CD-F746-9BAF-2B89BCAF7E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2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A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31E7C7E-200A-F626-0A3D-92CC978B8D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78871" y="3562708"/>
            <a:ext cx="5226218" cy="14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5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Wide Chart">
            <a:extLst>
              <a:ext uri="{FF2B5EF4-FFF2-40B4-BE49-F238E27FC236}">
                <a16:creationId xmlns:a16="http://schemas.microsoft.com/office/drawing/2014/main" id="{21B7D27F-640B-514B-9B11-9D1645F3F49A}"/>
              </a:ext>
            </a:extLst>
          </p:cNvPr>
          <p:cNvSpPr>
            <a:spLocks noGrp="1" noChangeAspect="1"/>
          </p:cNvSpPr>
          <p:nvPr>
            <p:ph type="chart" sz="quarter" idx="11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93325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ull Bleed Photo">
            <a:extLst>
              <a:ext uri="{FF2B5EF4-FFF2-40B4-BE49-F238E27FC236}">
                <a16:creationId xmlns:a16="http://schemas.microsoft.com/office/drawing/2014/main" id="{3D0D2707-18C2-FA48-9C1E-B114D1A3869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0953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Vide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ull Bleed Video">
            <a:extLst>
              <a:ext uri="{FF2B5EF4-FFF2-40B4-BE49-F238E27FC236}">
                <a16:creationId xmlns:a16="http://schemas.microsoft.com/office/drawing/2014/main" id="{E64AE5ED-FB71-2940-A0AA-8B776317FAB2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-45720" y="-34290"/>
            <a:ext cx="9235440" cy="521208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238597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6BD0C-F047-BB8D-334E-26DB6BB1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7D15C-E712-D640-924E-1CE9417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CAC72-B759-F098-9066-040D04CB4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99CD0-1312-E046-A25A-EF67E8F26F22}" type="datetime1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D4A3A-2D59-9F87-DE64-5E4BC79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Brought you by Essam Abdelghany Under Supervision of Dr. Kenny Zhu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B2F00-2684-2A1E-63A1-0A47D2CF2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A70E1-0AAC-7046-B7E8-37E752E91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71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</p:spTree>
    <p:extLst>
      <p:ext uri="{BB962C8B-B14F-4D97-AF65-F5344CB8AC3E}">
        <p14:creationId xmlns:p14="http://schemas.microsoft.com/office/powerpoint/2010/main" val="1750241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5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t Signatur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33034725-7AAD-B746-AE51-C7D78423B9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585" y="1466849"/>
            <a:ext cx="8229600" cy="857251"/>
          </a:xfrm>
          <a:noFill/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C330FAE0-5504-8A44-8C81-7D40C5EF21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1585" y="2151475"/>
            <a:ext cx="8229599" cy="43088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9" name="Line">
            <a:extLst>
              <a:ext uri="{FF2B5EF4-FFF2-40B4-BE49-F238E27FC236}">
                <a16:creationId xmlns:a16="http://schemas.microsoft.com/office/drawing/2014/main" id="{F961A44D-63B2-3547-B671-D76FD4AAA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90413" y="2633032"/>
            <a:ext cx="488696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H3">
            <a:extLst>
              <a:ext uri="{FF2B5EF4-FFF2-40B4-BE49-F238E27FC236}">
                <a16:creationId xmlns:a16="http://schemas.microsoft.com/office/drawing/2014/main" id="{F0663673-BC83-3044-9EF4-B601B50B6DD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11585" y="2741663"/>
            <a:ext cx="4114800" cy="291886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My Name</a:t>
            </a:r>
          </a:p>
        </p:txBody>
      </p:sp>
      <p:sp>
        <p:nvSpPr>
          <p:cNvPr id="13" name="H4">
            <a:extLst>
              <a:ext uri="{FF2B5EF4-FFF2-40B4-BE49-F238E27FC236}">
                <a16:creationId xmlns:a16="http://schemas.microsoft.com/office/drawing/2014/main" id="{4EEBD0D7-6519-B842-ACAE-C6ABB040932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11585" y="3033762"/>
            <a:ext cx="2333625" cy="29099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My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516F1EA-8163-2F90-809C-BB51A31AB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42520" y="3884341"/>
            <a:ext cx="4581525" cy="105886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255C03-226B-5FC2-208E-578716830E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1600" y="2741663"/>
            <a:ext cx="3659188" cy="89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23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1785462"/>
            <a:ext cx="8229600" cy="857253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H2 Subtitle">
            <a:extLst>
              <a:ext uri="{FF2B5EF4-FFF2-40B4-BE49-F238E27FC236}">
                <a16:creationId xmlns:a16="http://schemas.microsoft.com/office/drawing/2014/main" id="{DB257BD6-4D9A-CD45-BCE2-728C5AB620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2529642"/>
            <a:ext cx="8229600" cy="67945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52877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>
            <a:extLst>
              <a:ext uri="{FF2B5EF4-FFF2-40B4-BE49-F238E27FC236}">
                <a16:creationId xmlns:a16="http://schemas.microsoft.com/office/drawing/2014/main" id="{88B4A6B9-381D-5D40-84AC-41D60C0A0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99"/>
            <a:ext cx="8229600" cy="85725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H2 Subtitle">
            <a:extLst>
              <a:ext uri="{FF2B5EF4-FFF2-40B4-BE49-F238E27FC236}">
                <a16:creationId xmlns:a16="http://schemas.microsoft.com/office/drawing/2014/main" id="{5B196C90-74A6-5E42-A204-A1E0DBCB67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8375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Body Content">
            <a:extLst>
              <a:ext uri="{FF2B5EF4-FFF2-40B4-BE49-F238E27FC236}">
                <a16:creationId xmlns:a16="http://schemas.microsoft.com/office/drawing/2014/main" id="{4F275BD8-ECF8-F54B-B4E2-A66F7AB2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8229600" cy="3098800"/>
          </a:xfrm>
        </p:spPr>
        <p:txBody>
          <a:bodyPr>
            <a:normAutofit/>
          </a:bodyPr>
          <a:lstStyle>
            <a:lvl1pPr marL="342900" indent="-342900">
              <a:buFont typeface="Wingdings" pitchFamily="2" charset="2"/>
              <a:buChar char="§"/>
              <a:defRPr sz="1600"/>
            </a:lvl1pPr>
            <a:lvl2pPr marL="742950" indent="-285750">
              <a:buFont typeface="Wingdings" pitchFamily="2" charset="2"/>
              <a:buChar char="§"/>
              <a:defRPr sz="1600"/>
            </a:lvl2pPr>
            <a:lvl3pPr marL="1143000" indent="-228600">
              <a:buFont typeface="Wingdings" pitchFamily="2" charset="2"/>
              <a:buChar char="§"/>
              <a:defRPr sz="1600"/>
            </a:lvl3pPr>
            <a:lvl4pPr marL="1600200" indent="-228600">
              <a:buFont typeface="Wingdings" pitchFamily="2" charset="2"/>
              <a:buChar char="§"/>
              <a:defRPr sz="1600"/>
            </a:lvl4pPr>
            <a:lvl5pPr marL="2057400" indent="-228600"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66960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H2 Subtitle">
            <a:extLst>
              <a:ext uri="{FF2B5EF4-FFF2-40B4-BE49-F238E27FC236}">
                <a16:creationId xmlns:a16="http://schemas.microsoft.com/office/drawing/2014/main" id="{7E449A25-5BA8-A049-892B-A920427B81B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799465"/>
            <a:ext cx="8229600" cy="33845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599B"/>
                </a:solidFill>
              </a:defRPr>
            </a:lvl1pPr>
            <a:lvl2pPr marL="457200" indent="0">
              <a:buNone/>
              <a:defRPr sz="2400">
                <a:solidFill>
                  <a:srgbClr val="00599B"/>
                </a:solidFill>
              </a:defRPr>
            </a:lvl2pPr>
            <a:lvl3pPr marL="914400" indent="0">
              <a:buNone/>
              <a:defRPr sz="2400">
                <a:solidFill>
                  <a:srgbClr val="00599B"/>
                </a:solidFill>
              </a:defRPr>
            </a:lvl3pPr>
            <a:lvl4pPr marL="1371600" indent="0">
              <a:buNone/>
              <a:defRPr sz="2400">
                <a:solidFill>
                  <a:srgbClr val="00599B"/>
                </a:solidFill>
              </a:defRPr>
            </a:lvl4pPr>
            <a:lvl5pPr marL="1828800" indent="0">
              <a:buNone/>
              <a:defRPr sz="2400">
                <a:solidFill>
                  <a:srgbClr val="00599B"/>
                </a:solidFill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Body Content 1"/>
          <p:cNvSpPr>
            <a:spLocks noGrp="1"/>
          </p:cNvSpPr>
          <p:nvPr>
            <p:ph sz="half" idx="1"/>
          </p:nvPr>
        </p:nvSpPr>
        <p:spPr>
          <a:xfrm>
            <a:off x="457200" y="1310641"/>
            <a:ext cx="4038600" cy="30988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648200" y="1310641"/>
            <a:ext cx="4038600" cy="309880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467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1 Title">
            <a:extLst>
              <a:ext uri="{FF2B5EF4-FFF2-40B4-BE49-F238E27FC236}">
                <a16:creationId xmlns:a16="http://schemas.microsoft.com/office/drawing/2014/main" id="{32D9C8E5-1CF3-6F45-9C03-04506B4E5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699"/>
            <a:ext cx="8229600" cy="85725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Body Content 2"/>
          <p:cNvSpPr>
            <a:spLocks noGrp="1"/>
          </p:cNvSpPr>
          <p:nvPr>
            <p:ph sz="half" idx="2"/>
          </p:nvPr>
        </p:nvSpPr>
        <p:spPr>
          <a:xfrm>
            <a:off x="47501" y="1111158"/>
            <a:ext cx="2721430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Body Content 2">
            <a:extLst>
              <a:ext uri="{FF2B5EF4-FFF2-40B4-BE49-F238E27FC236}">
                <a16:creationId xmlns:a16="http://schemas.microsoft.com/office/drawing/2014/main" id="{AF760239-E1E4-98A8-BC2A-AD64F71B7E0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7499" y="2856015"/>
            <a:ext cx="2721431" cy="1668483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Body Content 2">
            <a:extLst>
              <a:ext uri="{FF2B5EF4-FFF2-40B4-BE49-F238E27FC236}">
                <a16:creationId xmlns:a16="http://schemas.microsoft.com/office/drawing/2014/main" id="{52458702-0A0A-743A-4663-E0EA4FBC4EB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919350" y="1111158"/>
            <a:ext cx="2644240" cy="1744857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Body Content 2">
            <a:extLst>
              <a:ext uri="{FF2B5EF4-FFF2-40B4-BE49-F238E27FC236}">
                <a16:creationId xmlns:a16="http://schemas.microsoft.com/office/drawing/2014/main" id="{E7DCE5C4-5A12-8BD9-2E79-6B094F4C1FD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2909453" y="2985224"/>
            <a:ext cx="2721431" cy="1971304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Body Content 2">
            <a:extLst>
              <a:ext uri="{FF2B5EF4-FFF2-40B4-BE49-F238E27FC236}">
                <a16:creationId xmlns:a16="http://schemas.microsoft.com/office/drawing/2014/main" id="{3180402C-B205-3B02-80EC-1389CEFE02F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08916" y="1117911"/>
            <a:ext cx="2933203" cy="1661730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Body Content 2">
            <a:extLst>
              <a:ext uri="{FF2B5EF4-FFF2-40B4-BE49-F238E27FC236}">
                <a16:creationId xmlns:a16="http://schemas.microsoft.com/office/drawing/2014/main" id="{1D0698A4-F993-1339-EDDC-E122275B26EE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5975267" y="2985224"/>
            <a:ext cx="2952999" cy="1959926"/>
          </a:xfrm>
        </p:spPr>
        <p:txBody>
          <a:bodyPr>
            <a:normAutofit/>
          </a:bodyPr>
          <a:lstStyle>
            <a:lvl1pPr marL="2857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8062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visible H1 Title">
            <a:extLst>
              <a:ext uri="{FF2B5EF4-FFF2-40B4-BE49-F238E27FC236}">
                <a16:creationId xmlns:a16="http://schemas.microsoft.com/office/drawing/2014/main" id="{D197014B-C43D-B34F-A577-29627A811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963602"/>
            <a:ext cx="8229600" cy="85725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Wide Table">
            <a:extLst>
              <a:ext uri="{FF2B5EF4-FFF2-40B4-BE49-F238E27FC236}">
                <a16:creationId xmlns:a16="http://schemas.microsoft.com/office/drawing/2014/main" id="{A31F2DD0-A818-C246-A801-671F4BC2994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228600" y="285750"/>
            <a:ext cx="8686800" cy="45720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18146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1 Title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Body Content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8415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5" r:id="rId3"/>
    <p:sldLayoutId id="2147483666" r:id="rId4"/>
    <p:sldLayoutId id="2147483654" r:id="rId5"/>
    <p:sldLayoutId id="2147483650" r:id="rId6"/>
    <p:sldLayoutId id="2147483652" r:id="rId7"/>
    <p:sldLayoutId id="2147483664" r:id="rId8"/>
    <p:sldLayoutId id="2147483659" r:id="rId9"/>
    <p:sldLayoutId id="2147483662" r:id="rId10"/>
    <p:sldLayoutId id="2147483660" r:id="rId11"/>
    <p:sldLayoutId id="2147483661" r:id="rId12"/>
    <p:sldLayoutId id="214748366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35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77" y="422304"/>
            <a:ext cx="8229600" cy="1758197"/>
          </a:xfrm>
        </p:spPr>
        <p:txBody>
          <a:bodyPr>
            <a:noAutofit/>
          </a:bodyPr>
          <a:lstStyle/>
          <a:p>
            <a:r>
              <a:rPr lang="en-US" sz="3600" dirty="0"/>
              <a:t>Tutorial 3</a:t>
            </a:r>
            <a:endParaRPr lang="en-US" altLang="zh-CN" sz="4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6EDE5-6FC5-824E-9F44-F022997BFE4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3679700"/>
            <a:ext cx="8229600" cy="933225"/>
          </a:xfrm>
        </p:spPr>
        <p:txBody>
          <a:bodyPr>
            <a:normAutofit/>
          </a:bodyPr>
          <a:lstStyle/>
          <a:p>
            <a:pPr fontAlgn="base"/>
            <a:r>
              <a:rPr lang="en-US" altLang="zh-CN" dirty="0"/>
              <a:t>Presenter: Peter​ Zhang</a:t>
            </a:r>
          </a:p>
          <a:p>
            <a:pPr fontAlgn="base"/>
            <a:r>
              <a:rPr lang="en-US" altLang="zh-CN" dirty="0"/>
              <a:t>2/4/2026</a:t>
            </a:r>
          </a:p>
          <a:p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C796814-B4C7-06C2-94D6-3F9ED29CF958}"/>
              </a:ext>
            </a:extLst>
          </p:cNvPr>
          <p:cNvSpPr txBox="1">
            <a:spLocks/>
          </p:cNvSpPr>
          <p:nvPr/>
        </p:nvSpPr>
        <p:spPr>
          <a:xfrm>
            <a:off x="361577" y="2463488"/>
            <a:ext cx="8229600" cy="933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189" fontAlgn="base"/>
            <a:r>
              <a:rPr lang="fr-FR" altLang="zh-CN" sz="2800" b="1" i="1" dirty="0">
                <a:solidFill>
                  <a:prstClr val="white"/>
                </a:solidFill>
                <a:ea typeface="黑体" panose="02010609060101010101" pitchFamily="49" charset="-122"/>
              </a:rPr>
              <a:t>Quiz 3-4 &amp; HW 2</a:t>
            </a:r>
            <a:endParaRPr lang="en-US" altLang="zh-CN" sz="2800" b="1" i="1" dirty="0">
              <a:solidFill>
                <a:prstClr val="white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220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A202-F2CF-DF5D-33BE-E90D5CCC0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994878-0E04-A30C-BBAF-736868E221CB}"/>
              </a:ext>
            </a:extLst>
          </p:cNvPr>
          <p:cNvSpPr txBox="1"/>
          <p:nvPr/>
        </p:nvSpPr>
        <p:spPr>
          <a:xfrm>
            <a:off x="164981" y="2840838"/>
            <a:ext cx="913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S4: you have no apples     </a:t>
            </a:r>
            <a:r>
              <a:rPr lang="en-US" b="1" dirty="0"/>
              <a:t>bigram: (you, have), (have, no), (no, apples)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0E9BE-58A0-D578-8207-1FC05E7CF5DC}"/>
              </a:ext>
            </a:extLst>
          </p:cNvPr>
          <p:cNvSpPr txBox="1"/>
          <p:nvPr/>
        </p:nvSpPr>
        <p:spPr>
          <a:xfrm>
            <a:off x="164984" y="573359"/>
            <a:ext cx="913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S2: you have no five     </a:t>
            </a:r>
            <a:r>
              <a:rPr lang="en-US" b="1" dirty="0"/>
              <a:t>bigram: (you, have), (have, no), (no, five)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7416D6-52FF-C0D5-7243-EC3D1A6E687F}"/>
              </a:ext>
            </a:extLst>
          </p:cNvPr>
          <p:cNvSpPr txBox="1"/>
          <p:nvPr/>
        </p:nvSpPr>
        <p:spPr>
          <a:xfrm>
            <a:off x="164984" y="233168"/>
            <a:ext cx="913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S1: you have five apples     </a:t>
            </a:r>
            <a:r>
              <a:rPr lang="en-US" b="1" dirty="0"/>
              <a:t>bigram: (you, have), (have, five), (five, apples)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1B841-43EA-FF44-96E9-4A1CA901DB26}"/>
              </a:ext>
            </a:extLst>
          </p:cNvPr>
          <p:cNvSpPr txBox="1"/>
          <p:nvPr/>
        </p:nvSpPr>
        <p:spPr>
          <a:xfrm>
            <a:off x="164984" y="918661"/>
            <a:ext cx="9131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S3: no apples have you     </a:t>
            </a:r>
            <a:r>
              <a:rPr lang="en-US" b="1" dirty="0"/>
              <a:t>bigram: (no, apples), (apples, have), (have, you)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94D55C-D7BE-D2C2-C11F-F66554D01CE7}"/>
              </a:ext>
            </a:extLst>
          </p:cNvPr>
          <p:cNvSpPr txBox="1"/>
          <p:nvPr/>
        </p:nvSpPr>
        <p:spPr>
          <a:xfrm>
            <a:off x="164984" y="1251182"/>
            <a:ext cx="78646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count(you, have) = 2	count(have, five) = 1	count(five, apples) = 1</a:t>
            </a:r>
          </a:p>
          <a:p>
            <a:r>
              <a:rPr lang="en-US" dirty="0"/>
              <a:t>count(have, no) = 1	count(no, five) = 1	count(no, apples) = 1</a:t>
            </a:r>
          </a:p>
          <a:p>
            <a:r>
              <a:rPr lang="en-US" dirty="0"/>
              <a:t>count(apples, have) = 1count(have, you)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A3074-20CA-4124-D94F-53704CD7ABE5}"/>
              </a:ext>
            </a:extLst>
          </p:cNvPr>
          <p:cNvSpPr txBox="1"/>
          <p:nvPr/>
        </p:nvSpPr>
        <p:spPr>
          <a:xfrm>
            <a:off x="164984" y="2159837"/>
            <a:ext cx="7864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count(you) = 3	count(have) = 3</a:t>
            </a:r>
          </a:p>
          <a:p>
            <a:r>
              <a:rPr lang="en-US" dirty="0"/>
              <a:t>count(five) = 1	count(no) = 2	    count(apples) =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3F443F-B173-9C9E-C783-2CDB31C19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4" y="3165452"/>
            <a:ext cx="2400000" cy="5619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79A4E9-009A-D695-97BB-EA2AF3253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103" y="3165452"/>
            <a:ext cx="3295238" cy="5428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B5F2002-3A86-001D-39DC-522CF2EDF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730" y="3244840"/>
            <a:ext cx="2714286" cy="5238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0708BC-89F2-D9CC-8F3C-3FE36A5B08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81" y="3714646"/>
            <a:ext cx="3009524" cy="5238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56A9D44-C259-3767-C251-9FD26360E5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9016" y="3847659"/>
            <a:ext cx="4142857" cy="304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8E7CE-3BAB-DBAF-2F55-73ADD0DE69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6384" y="3847659"/>
            <a:ext cx="628571" cy="3142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27F58-3944-5630-1814-F10A7E8A57A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572390" y="4242039"/>
            <a:ext cx="3009525" cy="5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0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62DCC-E9F8-04C9-77C8-8392A46B5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813D58-A18D-5AD2-FB2E-17DF92355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23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HW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102FDF-88EE-0AB5-05FA-C8A341B9B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85" y="680606"/>
            <a:ext cx="6523809" cy="3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203BD-BD92-2276-24C4-DE88DE58E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607CCF-473C-8076-11A8-858649E43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03" y="0"/>
            <a:ext cx="55341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1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F7B4-D0E5-FB6B-9614-D13B66E2D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69F113-E211-1C42-F546-75FC1E20088E}"/>
              </a:ext>
            </a:extLst>
          </p:cNvPr>
          <p:cNvSpPr txBox="1"/>
          <p:nvPr/>
        </p:nvSpPr>
        <p:spPr>
          <a:xfrm>
            <a:off x="184558" y="17595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Q1: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679656-13FA-DC81-42CB-110408EF725C}"/>
              </a:ext>
            </a:extLst>
          </p:cNvPr>
          <p:cNvSpPr txBox="1"/>
          <p:nvPr/>
        </p:nvSpPr>
        <p:spPr>
          <a:xfrm>
            <a:off x="462839" y="614647"/>
            <a:ext cx="394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V={</a:t>
            </a:r>
            <a:r>
              <a:rPr lang="en-US" dirty="0" err="1"/>
              <a:t>cats,chase</a:t>
            </a:r>
            <a:r>
              <a:rPr lang="en-US" dirty="0"/>
              <a:t>…}, so we have |V|=19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0BB956-3BC8-75B5-91E6-502AB4A59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37" y="1053342"/>
            <a:ext cx="4283847" cy="30368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CB9A36-8F0A-A0FF-43C6-DB98542F08AE}"/>
              </a:ext>
            </a:extLst>
          </p:cNvPr>
          <p:cNvSpPr txBox="1"/>
          <p:nvPr/>
        </p:nvSpPr>
        <p:spPr>
          <a:xfrm>
            <a:off x="5483562" y="32114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6F6BE6-2DFC-9B19-265C-E553E244A9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22" t="10440" r="4293" b="18423"/>
          <a:stretch>
            <a:fillRect/>
          </a:stretch>
        </p:blipFill>
        <p:spPr>
          <a:xfrm>
            <a:off x="5192783" y="712955"/>
            <a:ext cx="3262563" cy="47828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06728CF5-31FA-D384-0D77-28BD9846EC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94" t="2691" r="1575" b="2644"/>
          <a:stretch>
            <a:fillRect/>
          </a:stretch>
        </p:blipFill>
        <p:spPr>
          <a:xfrm>
            <a:off x="4815892" y="1214829"/>
            <a:ext cx="4300013" cy="2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30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523DF-82F0-C273-3A7F-7DB38F210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0E73C-87EE-BC42-DCE0-43FF267B785F}"/>
              </a:ext>
            </a:extLst>
          </p:cNvPr>
          <p:cNvSpPr txBox="1"/>
          <p:nvPr/>
        </p:nvSpPr>
        <p:spPr>
          <a:xfrm>
            <a:off x="184558" y="17595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56835-8594-DF9F-4226-566FB56E7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664" y="2968722"/>
            <a:ext cx="4292273" cy="7634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676346-E33A-3C50-8BD9-39DEBB66933B}"/>
              </a:ext>
            </a:extLst>
          </p:cNvPr>
          <p:cNvSpPr txBox="1"/>
          <p:nvPr/>
        </p:nvSpPr>
        <p:spPr>
          <a:xfrm>
            <a:off x="462839" y="641423"/>
            <a:ext cx="74899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P(S1) = P(cats) * P(sing | cats) * P(and | sing) * P(dogs | and) </a:t>
            </a:r>
          </a:p>
          <a:p>
            <a:r>
              <a:rPr lang="en-US" dirty="0"/>
              <a:t>* P(swim | dogs)</a:t>
            </a:r>
          </a:p>
          <a:p>
            <a:r>
              <a:rPr lang="en-US" dirty="0"/>
              <a:t>P(S1) = 2/39 * 1/20 * 1/20 * 1/19 * 1/20 = 1/5928000</a:t>
            </a:r>
          </a:p>
          <a:p>
            <a:r>
              <a:rPr lang="en-US" dirty="0"/>
              <a:t>P(S2) = P(playful) * P(dogs | playful) * P(chase | dogs) * P(birds | chase)</a:t>
            </a:r>
          </a:p>
          <a:p>
            <a:r>
              <a:rPr lang="en-US" dirty="0"/>
              <a:t> * P(at | birds) * P(dawn | at)</a:t>
            </a:r>
          </a:p>
          <a:p>
            <a:r>
              <a:rPr lang="en-US" dirty="0"/>
              <a:t>P(S2) = 2/39 * 1/20 * 1/20 * 1/20 * 1/20 * 1/21 = 1 / 65520000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AAC1D-3731-11EA-EA2B-CB66719F0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242" y="4579"/>
            <a:ext cx="2786540" cy="6247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0974FB5-8C2A-6EE3-0CB2-07D7BCF5C428}"/>
              </a:ext>
            </a:extLst>
          </p:cNvPr>
          <p:cNvSpPr txBox="1"/>
          <p:nvPr/>
        </p:nvSpPr>
        <p:spPr>
          <a:xfrm>
            <a:off x="2061663" y="3855746"/>
            <a:ext cx="60756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dirty="0"/>
              <a:t>W is the total number of words in test corpus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59CB0-6EA4-566B-3FD8-6637B11A3E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E49835-8583-B40F-3A43-030106D91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04" y="0"/>
            <a:ext cx="6323809" cy="3057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CD8EE2-0FE4-396A-0F0B-80AC96BCF46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r="27730" b="73254"/>
          <a:stretch>
            <a:fillRect/>
          </a:stretch>
        </p:blipFill>
        <p:spPr>
          <a:xfrm>
            <a:off x="260804" y="3057143"/>
            <a:ext cx="4680312" cy="8940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E364DB-F4D0-3AF3-78DE-76044E8DEB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2117" y="2227493"/>
            <a:ext cx="3665989" cy="60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2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31DA8-16B1-FB3E-540C-43D5BD52C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9E4D9C-1BDA-0380-D986-4A2273240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83" y="173704"/>
            <a:ext cx="6438095" cy="2514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5B4B8E-FE27-AAFD-89A8-EBEA09065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891" y="2806786"/>
            <a:ext cx="4076250" cy="17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8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33063-774E-D64F-A41A-85AA488BD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11854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173"/>
            <a:ext cx="8295431" cy="2468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1) Differences between language modeling and text classification………..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For language modelling, training only requires sentences/documents</a:t>
            </a:r>
          </a:p>
          <a:p>
            <a:pPr marL="0" indent="0">
              <a:buNone/>
            </a:pPr>
            <a:r>
              <a:rPr lang="en-US" dirty="0"/>
              <a:t>b) For text classification, training must also include classes (labels)</a:t>
            </a:r>
          </a:p>
          <a:p>
            <a:pPr marL="0" indent="0">
              <a:buNone/>
            </a:pPr>
            <a:r>
              <a:rPr lang="en-US" dirty="0"/>
              <a:t>c) a and b </a:t>
            </a:r>
          </a:p>
          <a:p>
            <a:pPr marL="0" indent="0">
              <a:buNone/>
            </a:pPr>
            <a:r>
              <a:rPr lang="en-US" dirty="0"/>
              <a:t>d) None of the above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sz="1275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202" y="857114"/>
            <a:ext cx="244424" cy="2444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0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173"/>
            <a:ext cx="8295431" cy="2468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2) In Bayes rule computation of P(</a:t>
            </a:r>
            <a:r>
              <a:rPr lang="en-US" b="1" dirty="0" err="1"/>
              <a:t>c|d</a:t>
            </a:r>
            <a:r>
              <a:rPr lang="en-US" b="1" dirty="0"/>
              <a:t>), we do not compute P(d) because…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a) It doesn’t affect the probability value</a:t>
            </a:r>
          </a:p>
          <a:p>
            <a:pPr marL="0" indent="0">
              <a:buNone/>
            </a:pPr>
            <a:r>
              <a:rPr lang="en-US" dirty="0"/>
              <a:t>b) It’s the same across different points</a:t>
            </a:r>
          </a:p>
          <a:p>
            <a:pPr marL="0" indent="0">
              <a:buNone/>
            </a:pPr>
            <a:r>
              <a:rPr lang="en-US" dirty="0"/>
              <a:t>c) It’s the same across different classes</a:t>
            </a:r>
          </a:p>
          <a:p>
            <a:pPr marL="0" indent="0">
              <a:buNone/>
            </a:pPr>
            <a:r>
              <a:rPr lang="en-US" dirty="0"/>
              <a:t>e) As an approximation</a:t>
            </a:r>
          </a:p>
          <a:p>
            <a:pPr marL="0" indent="0">
              <a:buNone/>
            </a:pPr>
            <a:endParaRPr lang="en-US" dirty="0"/>
          </a:p>
          <a:p>
            <a:pPr marL="342900" lvl="1" indent="0">
              <a:lnSpc>
                <a:spcPct val="150000"/>
              </a:lnSpc>
              <a:buNone/>
            </a:pPr>
            <a:endParaRPr lang="en-US" sz="1275" dirty="0"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2ABBDB-B25E-1052-25C3-A4D02C3B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FB5D981A-9714-41BD-6AB3-483A1F61C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202" y="857114"/>
            <a:ext cx="244424" cy="2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1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173"/>
            <a:ext cx="8295431" cy="2468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3) Among the assumptions of Naïve Bayes in text classification………..</a:t>
            </a:r>
          </a:p>
          <a:p>
            <a:pPr marL="0" indent="0">
              <a:buNone/>
            </a:pPr>
            <a:r>
              <a:rPr lang="en-US" dirty="0"/>
              <a:t>a) Word only depends on the word before it</a:t>
            </a:r>
          </a:p>
          <a:p>
            <a:pPr marL="0" indent="0">
              <a:buNone/>
            </a:pPr>
            <a:r>
              <a:rPr lang="en-US" dirty="0"/>
              <a:t>b) All words are conditionally independent given the class</a:t>
            </a:r>
          </a:p>
          <a:p>
            <a:pPr marL="0" indent="0">
              <a:buNone/>
            </a:pPr>
            <a:r>
              <a:rPr lang="en-US" dirty="0"/>
              <a:t>c) Word order does not matter</a:t>
            </a:r>
          </a:p>
          <a:p>
            <a:pPr marL="0" indent="0">
              <a:buNone/>
            </a:pPr>
            <a:r>
              <a:rPr lang="en-US" dirty="0"/>
              <a:t>d) All words/features are </a:t>
            </a:r>
            <a:r>
              <a:rPr lang="en-US" dirty="0" err="1"/>
              <a:t>independeny</a:t>
            </a:r>
            <a:endParaRPr lang="en-US" dirty="0"/>
          </a:p>
          <a:p>
            <a:pPr marL="342900" lvl="1" indent="0">
              <a:lnSpc>
                <a:spcPct val="150000"/>
              </a:lnSpc>
              <a:buNone/>
            </a:pPr>
            <a:endParaRPr lang="en-US" sz="1275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202" y="857114"/>
            <a:ext cx="244424" cy="2444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3193" y="71439"/>
            <a:ext cx="1024791" cy="10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055C0FD6-D5AC-9AD3-FC4A-1F7D2E0A2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9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173"/>
            <a:ext cx="8295431" cy="2468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4) Given a vocabulary of |V| tokens and |C| classes, a Naïve Bayes model………..</a:t>
            </a:r>
          </a:p>
          <a:p>
            <a:pPr marL="0" indent="0">
              <a:buNone/>
            </a:pPr>
            <a:r>
              <a:rPr lang="en-US" dirty="0"/>
              <a:t>a) Has |V|*|C| parameters</a:t>
            </a:r>
          </a:p>
          <a:p>
            <a:pPr marL="0" indent="0">
              <a:buNone/>
            </a:pPr>
            <a:r>
              <a:rPr lang="en-US" dirty="0"/>
              <a:t>b) Has |V|*(|C|+1) parameters</a:t>
            </a:r>
          </a:p>
          <a:p>
            <a:pPr marL="0" indent="0">
              <a:buNone/>
            </a:pPr>
            <a:r>
              <a:rPr lang="en-US" dirty="0"/>
              <a:t>c) Has |C|*(|V|+1) parameters</a:t>
            </a:r>
          </a:p>
          <a:p>
            <a:pPr marL="0" indent="0">
              <a:buNone/>
            </a:pPr>
            <a:r>
              <a:rPr lang="en-US" dirty="0"/>
              <a:t>d) Has 175B parameters like the original ChatGPT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sz="1275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202" y="857114"/>
            <a:ext cx="244424" cy="2444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4" descr="Machine Learning PNG Background - PNG All | PNG All">
            <a:extLst>
              <a:ext uri="{FF2B5EF4-FFF2-40B4-BE49-F238E27FC236}">
                <a16:creationId xmlns:a16="http://schemas.microsoft.com/office/drawing/2014/main" id="{8DB4EB0E-2221-9F3C-EDB5-5D5E1669B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83193" y="71439"/>
            <a:ext cx="1024791" cy="102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D681C2F-1368-7339-A071-3009687D5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1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BAC55-8A1F-944B-026F-DBD820A5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6173"/>
            <a:ext cx="8295431" cy="2468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5) A false negative means………..</a:t>
            </a:r>
          </a:p>
          <a:p>
            <a:pPr marL="0" indent="0">
              <a:buNone/>
            </a:pPr>
            <a:r>
              <a:rPr lang="en-US" dirty="0"/>
              <a:t>a) The model predicted it as positive but it was negative</a:t>
            </a:r>
          </a:p>
          <a:p>
            <a:pPr marL="0" indent="0">
              <a:buNone/>
            </a:pPr>
            <a:r>
              <a:rPr lang="en-US" dirty="0"/>
              <a:t>b) The model predicted it as negative but it was positive</a:t>
            </a:r>
          </a:p>
          <a:p>
            <a:pPr marL="0" indent="0">
              <a:buNone/>
            </a:pPr>
            <a:r>
              <a:rPr lang="en-US" dirty="0"/>
              <a:t>c) The real label is negative but it is wrong</a:t>
            </a:r>
          </a:p>
          <a:p>
            <a:pPr marL="0" indent="0">
              <a:buNone/>
            </a:pPr>
            <a:r>
              <a:rPr lang="en-US" dirty="0"/>
              <a:t>d) The model predicted it as false but it was wrong (negative)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sz="1275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5" name="Who Wants to be a Millionaire Suspense - Sound Effect (HD)">
            <a:hlinkClick r:id="" action="ppaction://media"/>
            <a:extLst>
              <a:ext uri="{FF2B5EF4-FFF2-40B4-BE49-F238E27FC236}">
                <a16:creationId xmlns:a16="http://schemas.microsoft.com/office/drawing/2014/main" id="{B019B001-9414-694A-466E-C80115B543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202" y="857114"/>
            <a:ext cx="244424" cy="2444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D9CF-C888-D5EA-D719-656311CF7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58B6DFE-3DF1-25A5-3220-B005D8FC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81E09-725E-A3E7-1716-CE5DCAF47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588DD5-C491-7CF3-E6C4-5A55D369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91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>
                <a:latin typeface="Poppins" pitchFamily="2" charset="77"/>
                <a:cs typeface="Poppins" pitchFamily="2" charset="77"/>
              </a:rPr>
              <a:t>Quiz 3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94F994-059E-49DC-E1A7-DB505D270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2919"/>
            <a:ext cx="6870816" cy="440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AFC21-EC08-CD61-DB7C-59AA798A5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E4EDE-ED4B-5366-D524-5D832EED16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0877"/>
          <a:stretch>
            <a:fillRect/>
          </a:stretch>
        </p:blipFill>
        <p:spPr>
          <a:xfrm>
            <a:off x="457200" y="782134"/>
            <a:ext cx="8229600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3433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21D15-DA8C-40FB-A716-20F628271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CE757F-D1AD-8B6F-CD21-97BA1727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23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Quiz 4</a:t>
            </a:r>
            <a:r>
              <a:rPr lang="en-CN" dirty="0"/>
              <a:t>: PPL of Bigrams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4B16C-1BD9-C54E-40BF-5B13C41C1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7897"/>
            <a:ext cx="7078147" cy="445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87832"/>
      </p:ext>
    </p:extLst>
  </p:cSld>
  <p:clrMapOvr>
    <a:masterClrMapping/>
  </p:clrMapOvr>
</p:sld>
</file>

<file path=ppt/theme/theme1.xml><?xml version="1.0" encoding="utf-8"?>
<a:theme xmlns:a="http://schemas.openxmlformats.org/drawingml/2006/main" name="UTA Accessib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cessible-PPT.pptx" id="{DC14534C-1046-F040-970C-D4B656BEDF73}" vid="{22719C90-FD2E-C343-B61D-D3EE9148FC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E8C2F9B7856C4FB1B45376C9CA1279" ma:contentTypeVersion="12" ma:contentTypeDescription="Create a new document." ma:contentTypeScope="" ma:versionID="47b510a268ab94799d39988294a018bf">
  <xsd:schema xmlns:xsd="http://www.w3.org/2001/XMLSchema" xmlns:xs="http://www.w3.org/2001/XMLSchema" xmlns:p="http://schemas.microsoft.com/office/2006/metadata/properties" xmlns:ns2="56169281-d10e-4687-8d86-e0ae9795bb4c" xmlns:ns3="d98033a5-711e-4d41-9a92-34dc22feb152" targetNamespace="http://schemas.microsoft.com/office/2006/metadata/properties" ma:root="true" ma:fieldsID="430f78a0ddeb4ad93cb2cb32c7d65c5c" ns2:_="" ns3:_="">
    <xsd:import namespace="56169281-d10e-4687-8d86-e0ae9795bb4c"/>
    <xsd:import namespace="d98033a5-711e-4d41-9a92-34dc22feb1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169281-d10e-4687-8d86-e0ae9795b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8033a5-711e-4d41-9a92-34dc22feb1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987676A-099B-4B53-B66D-C60F83A714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99CAED-701D-44BF-B45E-0631AD0D07E6}">
  <ds:schemaRefs>
    <ds:schemaRef ds:uri="56169281-d10e-4687-8d86-e0ae9795bb4c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d98033a5-711e-4d41-9a92-34dc22feb15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F4F739-B76C-4907-A1E7-133652B3E2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169281-d10e-4687-8d86-e0ae9795bb4c"/>
    <ds:schemaRef ds:uri="d98033a5-711e-4d41-9a92-34dc22feb1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UTA Accessible Template</Template>
  <TotalTime>4904</TotalTime>
  <Words>646</Words>
  <Application>Microsoft Office PowerPoint</Application>
  <PresentationFormat>On-screen Show (16:9)</PresentationFormat>
  <Paragraphs>70</Paragraphs>
  <Slides>17</Slides>
  <Notes>17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黑体</vt:lpstr>
      <vt:lpstr>Arial</vt:lpstr>
      <vt:lpstr>Calibri</vt:lpstr>
      <vt:lpstr>Helvetica</vt:lpstr>
      <vt:lpstr>Poppins</vt:lpstr>
      <vt:lpstr>Wingdings</vt:lpstr>
      <vt:lpstr>UTA Accessible Template</vt:lpstr>
      <vt:lpstr>Tutorial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3</vt:lpstr>
      <vt:lpstr>PowerPoint Presentation</vt:lpstr>
      <vt:lpstr>Quiz 4: PPL of Bigrams</vt:lpstr>
      <vt:lpstr>PowerPoint Presentation</vt:lpstr>
      <vt:lpstr>HW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George, Melissa J</dc:creator>
  <cp:lastModifiedBy>Zhang, Weiran</cp:lastModifiedBy>
  <cp:revision>105</cp:revision>
  <dcterms:created xsi:type="dcterms:W3CDTF">2021-08-31T19:16:02Z</dcterms:created>
  <dcterms:modified xsi:type="dcterms:W3CDTF">2026-02-05T00:39:38Z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0x0101006AE8C2F9B7856C4FB1B45376C9CA1279</vt:lpwstr>
  </property>
</Properties>
</file>