
<file path=[Content_Types].xml><?xml version="1.0" encoding="utf-8"?>
<Types xmlns="http://schemas.openxmlformats.org/package/2006/content-types">
  <Default Extension="jpe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84" r:id="rId3"/>
    <p:sldId id="296" r:id="rId4"/>
    <p:sldId id="306" r:id="rId5"/>
    <p:sldId id="297" r:id="rId6"/>
    <p:sldId id="305" r:id="rId7"/>
    <p:sldId id="307" r:id="rId8"/>
    <p:sldId id="308" r:id="rId9"/>
    <p:sldId id="301" r:id="rId10"/>
    <p:sldId id="290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6"/>
    <a:srgbClr val="9259A3"/>
    <a:srgbClr val="FF7E8C"/>
    <a:srgbClr val="00FFF0"/>
    <a:srgbClr val="F36F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28"/>
    <p:restoredTop sz="96313"/>
  </p:normalViewPr>
  <p:slideViewPr>
    <p:cSldViewPr snapToGrid="0">
      <p:cViewPr varScale="1">
        <p:scale>
          <a:sx n="128" d="100"/>
          <a:sy n="128" d="100"/>
        </p:scale>
        <p:origin x="192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9" d="100"/>
          <a:sy n="99" d="100"/>
        </p:scale>
        <p:origin x="3632" y="1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4EC2B7-6072-924B-AE51-DA281600F23F}" type="datetimeFigureOut">
              <a:rPr lang="en-US" smtClean="0"/>
              <a:t>1/29/25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10036C-B239-7F49-800F-BE8CBE07A6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6355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10036C-B239-7F49-800F-BE8CBE07A66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47892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10036C-B239-7F49-800F-BE8CBE07A66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4196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10036C-B239-7F49-800F-BE8CBE07A66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1219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10036C-B239-7F49-800F-BE8CBE07A66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996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10036C-B239-7F49-800F-BE8CBE07A66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4087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10036C-B239-7F49-800F-BE8CBE07A66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8927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10036C-B239-7F49-800F-BE8CBE07A66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0947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4A69D3-7087-F2D4-B3B3-A1985C9F27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391582A-0E2D-F804-5077-CB018D37516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D9292B6-EE3C-4C16-D556-040D2E33216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73E3A5-E633-C31D-E540-9559027453E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10036C-B239-7F49-800F-BE8CBE07A66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8123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10036C-B239-7F49-800F-BE8CBE07A66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5213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605650-7DD4-7F7A-C2FC-9A48676AF3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9D65B7A-75E4-445D-6C89-352C2BF6564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1728CA-7A15-DDA1-2B5A-19023A4AA4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AF3B1-F3DA-4441-B1EE-A851EB4245DB}" type="datetime1">
              <a:rPr lang="en-US" smtClean="0"/>
              <a:t>1/29/25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6E9572-16CC-C507-3FE8-5D81F41CC4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Brought you by Essam Abdelghany Under Supervision of Dr. Kenny Zhu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98FE9A-D75D-41FD-14F2-54447E6CF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A70E1-0AAC-7046-B7E8-37E752E913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5495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EA65A0-B957-4643-E75C-2923CBBACD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05F087-9007-D801-8855-4E4534E3D1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994488-760D-5249-BCB4-53B99D251A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792E3-9FDF-E54D-B4EB-6783B208EA12}" type="datetime1">
              <a:rPr lang="en-US" smtClean="0"/>
              <a:t>1/29/25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B480E4-8A40-1DEF-1267-079558BEB7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Brought you by Essam Abdelghany Under Supervision of Dr. Kenny Zhu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A8B082-1910-6782-A5D8-D7CE38827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A70E1-0AAC-7046-B7E8-37E752E913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2154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A12FB98-F5A3-EAD4-C58B-5C4479BB7D0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2C6A3FA-B8B8-8700-AE67-75C83B0CB7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1DB346-5207-EC3C-EC5C-CAAF79C556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B909F-0DAD-EF43-BD61-D49A3729F966}" type="datetime1">
              <a:rPr lang="en-US" smtClean="0"/>
              <a:t>1/29/25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6540F8-2DC9-B4CE-476C-B19BC354E0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Brought you by Essam Abdelghany Under Supervision of Dr. Kenny Zhu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E005A6-FC58-4864-2134-524043FC12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A70E1-0AAC-7046-B7E8-37E752E913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27192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16BD0C-F047-BB8D-334E-26DB6BB149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77D15C-E712-D640-924E-1CE94175A6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CCAC72-B759-F098-9066-040D04CB43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99CD0-1312-E046-A25A-EF67E8F26F22}" type="datetime1">
              <a:rPr lang="en-US" smtClean="0"/>
              <a:t>1/29/25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9D4A3A-2D59-9F87-DE64-5E4BC79A0A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Brought you by Essam Abdelghany Under Supervision of Dr. Kenny Zhu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6B2F00-2684-2A1E-63A1-0A47D2CF2C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A70E1-0AAC-7046-B7E8-37E752E913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5022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1CBD8C-862C-9797-1C76-AE30424874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DA477E-F414-17E9-34AC-22E90C721A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C02E1C-4861-1084-B022-B5C8CBDFE6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9FF94-728B-E64A-8809-790A4B1ED3D4}" type="datetime1">
              <a:rPr lang="en-US" smtClean="0"/>
              <a:t>1/29/25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425946-3920-3127-C8E5-CCE8103D55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Brought you by Essam Abdelghany Under Supervision of Dr. Kenny Zhu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8431EF-888C-E178-1E17-4C0288763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A70E1-0AAC-7046-B7E8-37E752E913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1560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3CC622-B67A-307F-DA63-314F1335EA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8FDEFC-FE71-165C-2EFD-94616DD428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09629E3-0250-FCC3-38D5-FE9B3921BF0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5C4CD0-41EB-F888-86F6-6B13E3C5CF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5F34A-1CEF-A047-A231-02CE8861FB9D}" type="datetime1">
              <a:rPr lang="en-US" smtClean="0"/>
              <a:t>1/29/25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6CA8F0-8F13-F417-700F-D6B998079B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Brought you by Essam Abdelghany Under Supervision of Dr. Kenny Zhu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87972BD-0D01-94A9-6C69-061398F0AC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A70E1-0AAC-7046-B7E8-37E752E913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2995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8F132B-535E-C6FF-7744-59072AC834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2419B6-CC99-9422-DDE9-9545CB5E22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70968A7-2F54-8F34-741D-8F3598276B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F4759E6-5564-DDCF-5B73-F07536E974E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898044A-F3B0-A998-C9B6-A57F5868CD7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DF0AB77-8CA1-B9CF-F7B2-C6C4F20BFB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89715-70F5-924C-B3F8-AD1883EF0647}" type="datetime1">
              <a:rPr lang="en-US" smtClean="0"/>
              <a:t>1/29/25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F207F81-42D1-F665-6C36-A19D22D71C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Brought you by Essam Abdelghany Under Supervision of Dr. Kenny Zhu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AFF3D2A-7D66-155A-A86F-ACA412F098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A70E1-0AAC-7046-B7E8-37E752E913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1796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1F1A73-84D3-E333-052E-8277676E13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F1639D7-DE91-8EEE-CB03-4902758135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C2980-813B-CE49-B375-E252E333A381}" type="datetime1">
              <a:rPr lang="en-US" smtClean="0"/>
              <a:t>1/29/25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F8C9F4-1DB9-A4B6-BDFA-57CCE7201D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Brought you by Essam Abdelghany Under Supervision of Dr. Kenny Zhu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51468F7-1C54-33EB-435E-DF0A574EBC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A70E1-0AAC-7046-B7E8-37E752E913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998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10629FA-128B-64AF-5D24-B795216155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90C0A-6F6A-0D4B-8E91-ACA8A5BF8E76}" type="datetime1">
              <a:rPr lang="en-US" smtClean="0"/>
              <a:t>1/29/25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481E20C-A3DF-98CD-5589-83AFEF21B4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Brought you by Essam Abdelghany Under Supervision of Dr. Kenny Zhu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D47EAF-48C8-B2A3-5706-6DEC51282A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A70E1-0AAC-7046-B7E8-37E752E913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3799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D4B540-96EF-2FB2-8666-C75FD3943D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820AB0-532E-9427-52BD-F3E58F4B4D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775005D-119E-CC93-C7B9-585CA2D064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5526C4-9C8B-37D7-6909-DCA4ABC580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399F8-5E62-5A4D-97BB-29105228C9E6}" type="datetime1">
              <a:rPr lang="en-US" smtClean="0"/>
              <a:t>1/29/25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300B20C-A21E-6F83-1B0C-35184FB15E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Brought you by Essam Abdelghany Under Supervision of Dr. Kenny Zhu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0F62779-E10B-29FD-3ED3-1512030126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A70E1-0AAC-7046-B7E8-37E752E913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70856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03B992-81C7-74DF-B320-5BA94F162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CBE8874-F766-6140-79A4-BCA315327E5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B4C51DE-1FA1-DFC5-EB48-ADDF4A7FCB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AA0579-C751-856B-BD91-C23B2AA9E5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C528A-E76A-414B-946C-79A173F175C6}" type="datetime1">
              <a:rPr lang="en-US" smtClean="0"/>
              <a:t>1/29/25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628CC2-82B4-DE20-B5AA-48BE190DC3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Brought you by Essam Abdelghany Under Supervision of Dr. Kenny Zhu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E8B101-BE24-1983-9065-6BA5207535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A70E1-0AAC-7046-B7E8-37E752E913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61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A7D933C-DF95-5365-F5C1-F1498E7763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B936ED-01E8-71DF-FB7A-FD7802D5A9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2D2555-F48E-0CD5-7833-F271C6199C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25CE49-D2F1-D84A-9B2E-0E5EACFB1C70}" type="datetime1">
              <a:rPr lang="en-US" smtClean="0"/>
              <a:t>1/29/25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789A4D-5030-4CF5-CCA8-0D8D8B6B23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© Brought you by Essam Abdelghany Under Supervision of Dr. Kenny Zhu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B47716-553C-E069-D179-B09B234AF4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7A70E1-0AAC-7046-B7E8-37E752E913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878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2.png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2.png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2.png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2.png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2.png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A1379E-25AB-5771-3F10-00F8059C36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868362"/>
            <a:ext cx="9144000" cy="2387600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002060"/>
                </a:solidFill>
                <a:latin typeface="Poppins" pitchFamily="2" charset="77"/>
                <a:cs typeface="Poppins" pitchFamily="2" charset="77"/>
              </a:rPr>
              <a:t>Natural Language Processing </a:t>
            </a:r>
            <a:r>
              <a:rPr lang="en-US" sz="6000" b="1" dirty="0">
                <a:solidFill>
                  <a:srgbClr val="0070C0"/>
                </a:solidFill>
                <a:latin typeface="Poppins" pitchFamily="2" charset="77"/>
                <a:cs typeface="Poppins" pitchFamily="2" charset="77"/>
              </a:rPr>
              <a:t>Tutorials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AE79E56-D071-8596-A083-46AA9F3F78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598901"/>
          </a:xfrm>
        </p:spPr>
        <p:txBody>
          <a:bodyPr/>
          <a:lstStyle/>
          <a:p>
            <a:r>
              <a:rPr lang="en-US" sz="2000" i="1" dirty="0">
                <a:latin typeface="Avenir Book" panose="02000503020000020003" pitchFamily="2" charset="0"/>
              </a:rPr>
              <a:t>Become a natural language processing expert</a:t>
            </a:r>
          </a:p>
          <a:p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98EA932-9ED4-8A19-5408-425870D34EB7}"/>
              </a:ext>
            </a:extLst>
          </p:cNvPr>
          <p:cNvSpPr txBox="1"/>
          <p:nvPr/>
        </p:nvSpPr>
        <p:spPr>
          <a:xfrm>
            <a:off x="4324796" y="4604559"/>
            <a:ext cx="34099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Poppins" pitchFamily="2" charset="77"/>
                <a:cs typeface="Poppins" pitchFamily="2" charset="77"/>
              </a:rPr>
              <a:t>Supervised by </a:t>
            </a:r>
            <a:r>
              <a:rPr lang="en-US" dirty="0">
                <a:solidFill>
                  <a:srgbClr val="0070C0"/>
                </a:solidFill>
                <a:latin typeface="Poppins" pitchFamily="2" charset="77"/>
                <a:cs typeface="Poppins" pitchFamily="2" charset="77"/>
              </a:rPr>
              <a:t>Dr. Kenny Zhu</a:t>
            </a:r>
          </a:p>
          <a:p>
            <a:pPr algn="ctr"/>
            <a:endParaRPr lang="en-US" dirty="0">
              <a:latin typeface="Poppins" pitchFamily="2" charset="77"/>
              <a:cs typeface="Poppins" pitchFamily="2" charset="7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997CE70-3030-1D1D-BBAD-2E5D46F4850A}"/>
              </a:ext>
            </a:extLst>
          </p:cNvPr>
          <p:cNvSpPr txBox="1"/>
          <p:nvPr/>
        </p:nvSpPr>
        <p:spPr>
          <a:xfrm>
            <a:off x="4505619" y="5094034"/>
            <a:ext cx="29097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Poppins" pitchFamily="2" charset="77"/>
                <a:cs typeface="Poppins" pitchFamily="2" charset="77"/>
              </a:rPr>
              <a:t>TAs: </a:t>
            </a:r>
            <a:r>
              <a:rPr lang="en-US" dirty="0">
                <a:solidFill>
                  <a:srgbClr val="FF0000"/>
                </a:solidFill>
                <a:latin typeface="Poppins" pitchFamily="2" charset="77"/>
                <a:cs typeface="Poppins" pitchFamily="2" charset="77"/>
              </a:rPr>
              <a:t>Essam Abdelghany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56FEAEC-9D59-703D-A89A-0294FB18F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A70E1-0AAC-7046-B7E8-37E752E913EF}" type="slidenum">
              <a:rPr lang="en-US" smtClean="0"/>
              <a:t>0</a:t>
            </a:fld>
            <a:endParaRPr lang="en-US"/>
          </a:p>
        </p:txBody>
      </p:sp>
      <p:pic>
        <p:nvPicPr>
          <p:cNvPr id="4" name="Picture 14" descr="Machine Learning PNG Background - PNG All | PNG All">
            <a:extLst>
              <a:ext uri="{FF2B5EF4-FFF2-40B4-BE49-F238E27FC236}">
                <a16:creationId xmlns:a16="http://schemas.microsoft.com/office/drawing/2014/main" id="{372B06F8-11FF-10A9-5D94-7ED7A52EEB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624" y="3775652"/>
            <a:ext cx="2304143" cy="2304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ire Chatbot Developers | Hire Remote Chatbot Developers -Prismetric">
            <a:extLst>
              <a:ext uri="{FF2B5EF4-FFF2-40B4-BE49-F238E27FC236}">
                <a16:creationId xmlns:a16="http://schemas.microsoft.com/office/drawing/2014/main" id="{BDCD2D21-A4F5-6FB6-E994-317D5FAB28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5733" y="3429000"/>
            <a:ext cx="3229303" cy="3229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7703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AF4791-6F12-004E-C6AB-71CB072CDB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39820" y="3846961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" sz="6000" b="1" dirty="0">
                <a:solidFill>
                  <a:srgbClr val="0070C0"/>
                </a:solidFill>
                <a:latin typeface="Poppins" pitchFamily="2" charset="77"/>
                <a:cs typeface="Poppins" pitchFamily="2" charset="77"/>
              </a:rPr>
              <a:t>Thank You</a:t>
            </a:r>
            <a:endParaRPr lang="en-US" sz="6000" b="1" dirty="0">
              <a:solidFill>
                <a:srgbClr val="0070C0"/>
              </a:solidFill>
              <a:latin typeface="Poppins" pitchFamily="2" charset="77"/>
              <a:cs typeface="Poppins" pitchFamily="2" charset="77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0D2862C-A77B-8DC2-29B4-805301F860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A70E1-0AAC-7046-B7E8-37E752E913EF}" type="slidenum">
              <a:rPr lang="en-US" smtClean="0"/>
              <a:t>9</a:t>
            </a:fld>
            <a:endParaRPr lang="en-US"/>
          </a:p>
        </p:txBody>
      </p:sp>
      <p:pic>
        <p:nvPicPr>
          <p:cNvPr id="6" name="Picture 14" descr="Machine Learning PNG Background - PNG All | PNG All">
            <a:extLst>
              <a:ext uri="{FF2B5EF4-FFF2-40B4-BE49-F238E27FC236}">
                <a16:creationId xmlns:a16="http://schemas.microsoft.com/office/drawing/2014/main" id="{66AB08A5-3187-4322-7326-A57437B38C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0777590" y="95252"/>
            <a:ext cx="1366388" cy="136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4" descr="Machine Learning PNG Background - PNG All | PNG All">
            <a:extLst>
              <a:ext uri="{FF2B5EF4-FFF2-40B4-BE49-F238E27FC236}">
                <a16:creationId xmlns:a16="http://schemas.microsoft.com/office/drawing/2014/main" id="{9B027045-7614-2657-8E15-44A113A500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923" y="5172524"/>
            <a:ext cx="1450795" cy="136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4" descr="Machine Learning PNG Background - PNG All | PNG All">
            <a:extLst>
              <a:ext uri="{FF2B5EF4-FFF2-40B4-BE49-F238E27FC236}">
                <a16:creationId xmlns:a16="http://schemas.microsoft.com/office/drawing/2014/main" id="{73416BF7-31AB-D6ED-C993-1686F98DA3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2157" y="873448"/>
            <a:ext cx="5106975" cy="4809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998787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med" p14:dur="600">
        <p159:morph option="byObject"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AF4791-6F12-004E-C6AB-71CB072CDB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35415" y="2718649"/>
            <a:ext cx="3120342" cy="1325563"/>
          </a:xfrm>
        </p:spPr>
        <p:txBody>
          <a:bodyPr>
            <a:noAutofit/>
          </a:bodyPr>
          <a:lstStyle/>
          <a:p>
            <a:r>
              <a:rPr lang="en" sz="9900" b="1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Pop </a:t>
            </a:r>
            <a:r>
              <a:rPr lang="en" sz="9900" b="1">
                <a:solidFill>
                  <a:srgbClr val="0070C0"/>
                </a:solidFill>
                <a:latin typeface="Poppins" pitchFamily="2" charset="77"/>
                <a:cs typeface="Poppins" pitchFamily="2" charset="77"/>
              </a:rPr>
              <a:t>Quiz</a:t>
            </a:r>
            <a:endParaRPr lang="en-US" sz="9900" b="1" dirty="0">
              <a:solidFill>
                <a:srgbClr val="0070C0"/>
              </a:solidFill>
              <a:latin typeface="Poppins" pitchFamily="2" charset="77"/>
              <a:cs typeface="Poppins" pitchFamily="2" charset="77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19AE43-A1C7-DF8B-049A-2B83203D8B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A70E1-0AAC-7046-B7E8-37E752E913EF}" type="slidenum">
              <a:rPr lang="en-US" smtClean="0"/>
              <a:t>1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26B3F07-2D9C-0DA3-20FC-E22C7E49002C}"/>
              </a:ext>
            </a:extLst>
          </p:cNvPr>
          <p:cNvSpPr txBox="1"/>
          <p:nvPr/>
        </p:nvSpPr>
        <p:spPr>
          <a:xfrm>
            <a:off x="1835407" y="5361710"/>
            <a:ext cx="88738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Avenir Book" panose="02000503020000020003" pitchFamily="2" charset="0"/>
              </a:rPr>
              <a:t>Reminder in tutorials we recap on lecture via pop quiz, learn technologies discuss hard problems in assignments, demonstrate practical aspects of content learnt in lecture</a:t>
            </a:r>
          </a:p>
        </p:txBody>
      </p:sp>
      <p:pic>
        <p:nvPicPr>
          <p:cNvPr id="6" name="Picture 14" descr="Machine Learning PNG Background - PNG All | PNG All">
            <a:extLst>
              <a:ext uri="{FF2B5EF4-FFF2-40B4-BE49-F238E27FC236}">
                <a16:creationId xmlns:a16="http://schemas.microsoft.com/office/drawing/2014/main" id="{A40A7DBF-D0DA-2E02-860D-F6F6816E3F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095999" y="1804782"/>
            <a:ext cx="2650435" cy="2650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1377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AF4791-6F12-004E-C6AB-71CB072CDB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5640"/>
            <a:ext cx="10515600" cy="1325563"/>
          </a:xfrm>
        </p:spPr>
        <p:txBody>
          <a:bodyPr/>
          <a:lstStyle/>
          <a:p>
            <a:r>
              <a:rPr lang="en" b="1" dirty="0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Pop </a:t>
            </a:r>
            <a:r>
              <a:rPr lang="en" b="1" dirty="0">
                <a:solidFill>
                  <a:srgbClr val="0070C0"/>
                </a:solidFill>
                <a:latin typeface="Poppins" pitchFamily="2" charset="77"/>
                <a:cs typeface="Poppins" pitchFamily="2" charset="77"/>
              </a:rPr>
              <a:t>Quiz</a:t>
            </a:r>
            <a:endParaRPr lang="en-US" b="1" dirty="0">
              <a:solidFill>
                <a:srgbClr val="0070C0"/>
              </a:solidFill>
              <a:latin typeface="Poppins" pitchFamily="2" charset="77"/>
              <a:cs typeface="Poppins" pitchFamily="2" charset="77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1BAC55-8A1F-944B-026F-DBD820A551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2194898"/>
            <a:ext cx="11060575" cy="329150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b="1" dirty="0"/>
              <a:t>1) A language model can compute ………..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a) The probability of a sequence of tokens in a language</a:t>
            </a:r>
          </a:p>
          <a:p>
            <a:pPr marL="0" indent="0">
              <a:buNone/>
            </a:pPr>
            <a:r>
              <a:rPr lang="en-US" dirty="0"/>
              <a:t>b) The probability of a token following given a sequence </a:t>
            </a:r>
            <a:r>
              <a:rPr lang="en-US"/>
              <a:t>of tokens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c) The most likely token to follow a sequence of tokens</a:t>
            </a:r>
          </a:p>
          <a:p>
            <a:pPr marL="0" indent="0">
              <a:buNone/>
            </a:pPr>
            <a:r>
              <a:rPr lang="en-US" dirty="0"/>
              <a:t>d) A sequence of tokens that can occur in the language with high probability</a:t>
            </a:r>
          </a:p>
          <a:p>
            <a:pPr marL="0" indent="0">
              <a:buNone/>
            </a:pPr>
            <a:r>
              <a:rPr lang="en-US" dirty="0"/>
              <a:t>e) All of the above</a:t>
            </a:r>
          </a:p>
          <a:p>
            <a:pPr marL="457200" lvl="1" indent="0">
              <a:lnSpc>
                <a:spcPct val="150000"/>
              </a:lnSpc>
              <a:buNone/>
            </a:pPr>
            <a:endParaRPr lang="en-US" sz="1700" dirty="0">
              <a:latin typeface="Poppins" pitchFamily="2" charset="77"/>
              <a:cs typeface="Poppins" pitchFamily="2" charset="77"/>
            </a:endParaRPr>
          </a:p>
        </p:txBody>
      </p:sp>
      <p:pic>
        <p:nvPicPr>
          <p:cNvPr id="5" name="Who Wants to be a Millionaire Suspense - Sound Effect (HD)">
            <a:hlinkClick r:id="" action="ppaction://media"/>
            <a:extLst>
              <a:ext uri="{FF2B5EF4-FFF2-40B4-BE49-F238E27FC236}">
                <a16:creationId xmlns:a16="http://schemas.microsoft.com/office/drawing/2014/main" id="{B019B001-9414-694A-466E-C80115B5437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910935" y="1142818"/>
            <a:ext cx="325899" cy="325899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CED9CF-C888-D5EA-D719-656311CF7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A70E1-0AAC-7046-B7E8-37E752E913EF}" type="slidenum">
              <a:rPr lang="en-US" smtClean="0"/>
              <a:t>2</a:t>
            </a:fld>
            <a:endParaRPr lang="en-US"/>
          </a:p>
        </p:txBody>
      </p:sp>
      <p:pic>
        <p:nvPicPr>
          <p:cNvPr id="7" name="Picture 14" descr="Machine Learning PNG Background - PNG All | PNG All">
            <a:extLst>
              <a:ext uri="{FF2B5EF4-FFF2-40B4-BE49-F238E27FC236}">
                <a16:creationId xmlns:a16="http://schemas.microsoft.com/office/drawing/2014/main" id="{8DB4EB0E-2221-9F3C-EDB5-5D5E1669B5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0777590" y="95252"/>
            <a:ext cx="1366388" cy="136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EBF7F01-F6C5-A269-5F0A-2E0434CC2D12}"/>
              </a:ext>
            </a:extLst>
          </p:cNvPr>
          <p:cNvSpPr txBox="1"/>
          <p:nvPr/>
        </p:nvSpPr>
        <p:spPr>
          <a:xfrm>
            <a:off x="838199" y="6212581"/>
            <a:ext cx="36717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Take notes as quizzes may not be posted in solved form.</a:t>
            </a:r>
          </a:p>
        </p:txBody>
      </p:sp>
    </p:spTree>
    <p:extLst>
      <p:ext uri="{BB962C8B-B14F-4D97-AF65-F5344CB8AC3E}">
        <p14:creationId xmlns:p14="http://schemas.microsoft.com/office/powerpoint/2010/main" val="2983026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0" dur="6220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3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AF4791-6F12-004E-C6AB-71CB072CDB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5640"/>
            <a:ext cx="10515600" cy="1325563"/>
          </a:xfrm>
        </p:spPr>
        <p:txBody>
          <a:bodyPr/>
          <a:lstStyle/>
          <a:p>
            <a:r>
              <a:rPr lang="en" b="1" dirty="0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Pop </a:t>
            </a:r>
            <a:r>
              <a:rPr lang="en" b="1" dirty="0">
                <a:solidFill>
                  <a:srgbClr val="0070C0"/>
                </a:solidFill>
                <a:latin typeface="Poppins" pitchFamily="2" charset="77"/>
                <a:cs typeface="Poppins" pitchFamily="2" charset="77"/>
              </a:rPr>
              <a:t>Quiz</a:t>
            </a:r>
            <a:endParaRPr lang="en-US" b="1" dirty="0">
              <a:solidFill>
                <a:srgbClr val="0070C0"/>
              </a:solidFill>
              <a:latin typeface="Poppins" pitchFamily="2" charset="77"/>
              <a:cs typeface="Poppins" pitchFamily="2" charset="77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CED9CF-C888-D5EA-D719-656311CF7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A70E1-0AAC-7046-B7E8-37E752E913EF}" type="slidenum">
              <a:rPr lang="en-US" smtClean="0"/>
              <a:t>3</a:t>
            </a:fld>
            <a:endParaRPr lang="en-US"/>
          </a:p>
        </p:txBody>
      </p:sp>
      <p:pic>
        <p:nvPicPr>
          <p:cNvPr id="7" name="Picture 14" descr="Machine Learning PNG Background - PNG All | PNG All">
            <a:extLst>
              <a:ext uri="{FF2B5EF4-FFF2-40B4-BE49-F238E27FC236}">
                <a16:creationId xmlns:a16="http://schemas.microsoft.com/office/drawing/2014/main" id="{8DB4EB0E-2221-9F3C-EDB5-5D5E1669B5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0777590" y="95252"/>
            <a:ext cx="1366388" cy="136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038E159-3AC9-3E7D-4E8A-A154F4F925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6798" y="1711021"/>
            <a:ext cx="9353741" cy="2964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3507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AF4791-6F12-004E-C6AB-71CB072CDB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5640"/>
            <a:ext cx="10515600" cy="1325563"/>
          </a:xfrm>
        </p:spPr>
        <p:txBody>
          <a:bodyPr/>
          <a:lstStyle/>
          <a:p>
            <a:r>
              <a:rPr lang="en" b="1" dirty="0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Pop </a:t>
            </a:r>
            <a:r>
              <a:rPr lang="en" b="1" dirty="0">
                <a:solidFill>
                  <a:srgbClr val="0070C0"/>
                </a:solidFill>
                <a:latin typeface="Poppins" pitchFamily="2" charset="77"/>
                <a:cs typeface="Poppins" pitchFamily="2" charset="77"/>
              </a:rPr>
              <a:t>Quiz</a:t>
            </a:r>
            <a:endParaRPr lang="en-US" b="1" dirty="0">
              <a:solidFill>
                <a:srgbClr val="0070C0"/>
              </a:solidFill>
              <a:latin typeface="Poppins" pitchFamily="2" charset="77"/>
              <a:cs typeface="Poppins" pitchFamily="2" charset="77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1BAC55-8A1F-944B-026F-DBD820A551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2194898"/>
            <a:ext cx="11060575" cy="329150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b="1" dirty="0"/>
              <a:t>2) A language model can be a……….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a) A counting probabilistic model</a:t>
            </a:r>
          </a:p>
          <a:p>
            <a:pPr marL="0" indent="0">
              <a:buNone/>
            </a:pPr>
            <a:r>
              <a:rPr lang="en-US" dirty="0"/>
              <a:t>b) A sequential neural network model</a:t>
            </a:r>
          </a:p>
          <a:p>
            <a:pPr marL="0" indent="0">
              <a:buNone/>
            </a:pPr>
            <a:r>
              <a:rPr lang="en-US" dirty="0"/>
              <a:t>c) A linear regression model</a:t>
            </a:r>
          </a:p>
          <a:p>
            <a:pPr marL="0" indent="0">
              <a:buNone/>
            </a:pPr>
            <a:r>
              <a:rPr lang="en-US" dirty="0"/>
              <a:t>d) An attention-based model</a:t>
            </a:r>
          </a:p>
          <a:p>
            <a:pPr marL="0" indent="0">
              <a:buNone/>
            </a:pPr>
            <a:r>
              <a:rPr lang="en-US" dirty="0"/>
              <a:t>e) None of the above</a:t>
            </a:r>
          </a:p>
          <a:p>
            <a:pPr marL="0" indent="0">
              <a:buNone/>
            </a:pPr>
            <a:endParaRPr lang="en-US" dirty="0"/>
          </a:p>
          <a:p>
            <a:pPr marL="457200" lvl="1" indent="0">
              <a:lnSpc>
                <a:spcPct val="150000"/>
              </a:lnSpc>
              <a:buNone/>
            </a:pPr>
            <a:endParaRPr lang="en-US" sz="1700" dirty="0">
              <a:latin typeface="Poppins" pitchFamily="2" charset="77"/>
              <a:cs typeface="Poppins" pitchFamily="2" charset="77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2ABBDB-B25E-1052-25C3-A4D02C3BF3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A70E1-0AAC-7046-B7E8-37E752E913EF}" type="slidenum">
              <a:rPr lang="en-US" smtClean="0"/>
              <a:t>4</a:t>
            </a:fld>
            <a:endParaRPr lang="en-US"/>
          </a:p>
        </p:txBody>
      </p:sp>
      <p:pic>
        <p:nvPicPr>
          <p:cNvPr id="6" name="Who Wants to be a Millionaire Suspense - Sound Effect (HD)">
            <a:hlinkClick r:id="" action="ppaction://media"/>
            <a:extLst>
              <a:ext uri="{FF2B5EF4-FFF2-40B4-BE49-F238E27FC236}">
                <a16:creationId xmlns:a16="http://schemas.microsoft.com/office/drawing/2014/main" id="{FB5D981A-9714-41BD-6AB3-483A1F61CD0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910935" y="1142818"/>
            <a:ext cx="325899" cy="325899"/>
          </a:xfrm>
          <a:prstGeom prst="rect">
            <a:avLst/>
          </a:prstGeom>
        </p:spPr>
      </p:pic>
      <p:pic>
        <p:nvPicPr>
          <p:cNvPr id="7" name="Picture 14" descr="Machine Learning PNG Background - PNG All | PNG All">
            <a:extLst>
              <a:ext uri="{FF2B5EF4-FFF2-40B4-BE49-F238E27FC236}">
                <a16:creationId xmlns:a16="http://schemas.microsoft.com/office/drawing/2014/main" id="{87B32200-3921-3FCC-FBC4-F3A702B50A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0777590" y="95252"/>
            <a:ext cx="1366388" cy="136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6119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0" dur="6220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3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AF4791-6F12-004E-C6AB-71CB072CDB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5640"/>
            <a:ext cx="10515600" cy="1325563"/>
          </a:xfrm>
        </p:spPr>
        <p:txBody>
          <a:bodyPr/>
          <a:lstStyle/>
          <a:p>
            <a:r>
              <a:rPr lang="en" b="1" dirty="0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Pop </a:t>
            </a:r>
            <a:r>
              <a:rPr lang="en" b="1" dirty="0">
                <a:solidFill>
                  <a:srgbClr val="0070C0"/>
                </a:solidFill>
                <a:latin typeface="Poppins" pitchFamily="2" charset="77"/>
                <a:cs typeface="Poppins" pitchFamily="2" charset="77"/>
              </a:rPr>
              <a:t>Quiz</a:t>
            </a:r>
            <a:endParaRPr lang="en-US" b="1" dirty="0">
              <a:solidFill>
                <a:srgbClr val="0070C0"/>
              </a:solidFill>
              <a:latin typeface="Poppins" pitchFamily="2" charset="77"/>
              <a:cs typeface="Poppins" pitchFamily="2" charset="77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1BAC55-8A1F-944B-026F-DBD820A551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2194898"/>
            <a:ext cx="11060575" cy="329150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b="1" dirty="0"/>
              <a:t>3) The primary challenge in modeling the exact computation of probabilities in counting probabilistic models ………..</a:t>
            </a:r>
          </a:p>
          <a:p>
            <a:pPr marL="0" indent="0">
              <a:buNone/>
            </a:pPr>
            <a:r>
              <a:rPr lang="en-US" dirty="0"/>
              <a:t>a) Can be impossible due to sparsity</a:t>
            </a:r>
          </a:p>
          <a:p>
            <a:pPr marL="0" indent="0">
              <a:buNone/>
            </a:pPr>
            <a:r>
              <a:rPr lang="en-US" dirty="0"/>
              <a:t>b) Floating numbers won’t make them exact enough</a:t>
            </a:r>
          </a:p>
          <a:p>
            <a:pPr marL="0" indent="0">
              <a:buNone/>
            </a:pPr>
            <a:r>
              <a:rPr lang="en-US" dirty="0"/>
              <a:t>c) There are no issues</a:t>
            </a:r>
          </a:p>
          <a:p>
            <a:pPr marL="0" indent="0">
              <a:buNone/>
            </a:pPr>
            <a:r>
              <a:rPr lang="en-US" dirty="0"/>
              <a:t>d) It will be exhaustive to compute</a:t>
            </a:r>
          </a:p>
          <a:p>
            <a:pPr marL="457200" lvl="1" indent="0">
              <a:lnSpc>
                <a:spcPct val="150000"/>
              </a:lnSpc>
              <a:buNone/>
            </a:pPr>
            <a:endParaRPr lang="en-US" sz="1700" dirty="0">
              <a:latin typeface="Poppins" pitchFamily="2" charset="77"/>
              <a:cs typeface="Poppins" pitchFamily="2" charset="77"/>
            </a:endParaRPr>
          </a:p>
        </p:txBody>
      </p:sp>
      <p:pic>
        <p:nvPicPr>
          <p:cNvPr id="5" name="Who Wants to be a Millionaire Suspense - Sound Effect (HD)">
            <a:hlinkClick r:id="" action="ppaction://media"/>
            <a:extLst>
              <a:ext uri="{FF2B5EF4-FFF2-40B4-BE49-F238E27FC236}">
                <a16:creationId xmlns:a16="http://schemas.microsoft.com/office/drawing/2014/main" id="{B019B001-9414-694A-466E-C80115B5437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910935" y="1142818"/>
            <a:ext cx="325899" cy="325899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CED9CF-C888-D5EA-D719-656311CF7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A70E1-0AAC-7046-B7E8-37E752E913EF}" type="slidenum">
              <a:rPr lang="en-US" smtClean="0"/>
              <a:t>5</a:t>
            </a:fld>
            <a:endParaRPr lang="en-US"/>
          </a:p>
        </p:txBody>
      </p:sp>
      <p:pic>
        <p:nvPicPr>
          <p:cNvPr id="7" name="Picture 14" descr="Machine Learning PNG Background - PNG All | PNG All">
            <a:extLst>
              <a:ext uri="{FF2B5EF4-FFF2-40B4-BE49-F238E27FC236}">
                <a16:creationId xmlns:a16="http://schemas.microsoft.com/office/drawing/2014/main" id="{8DB4EB0E-2221-9F3C-EDB5-5D5E1669B5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0777590" y="95252"/>
            <a:ext cx="1366388" cy="136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9898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6" dur="6220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AF4791-6F12-004E-C6AB-71CB072CDB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5640"/>
            <a:ext cx="10515600" cy="1325563"/>
          </a:xfrm>
        </p:spPr>
        <p:txBody>
          <a:bodyPr/>
          <a:lstStyle/>
          <a:p>
            <a:r>
              <a:rPr lang="en" b="1" dirty="0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Pop </a:t>
            </a:r>
            <a:r>
              <a:rPr lang="en" b="1" dirty="0">
                <a:solidFill>
                  <a:srgbClr val="0070C0"/>
                </a:solidFill>
                <a:latin typeface="Poppins" pitchFamily="2" charset="77"/>
                <a:cs typeface="Poppins" pitchFamily="2" charset="77"/>
              </a:rPr>
              <a:t>Quiz</a:t>
            </a:r>
            <a:endParaRPr lang="en-US" b="1" dirty="0">
              <a:solidFill>
                <a:srgbClr val="0070C0"/>
              </a:solidFill>
              <a:latin typeface="Poppins" pitchFamily="2" charset="77"/>
              <a:cs typeface="Poppins" pitchFamily="2" charset="77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1BAC55-8A1F-944B-026F-DBD820A551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2194898"/>
            <a:ext cx="11060575" cy="329150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b="1" dirty="0"/>
              <a:t>4) In n-gram language models, parameters are………..</a:t>
            </a:r>
          </a:p>
          <a:p>
            <a:pPr marL="0" indent="0">
              <a:buNone/>
            </a:pPr>
            <a:r>
              <a:rPr lang="en-US" dirty="0"/>
              <a:t>a) Weights computed by gradient descent</a:t>
            </a:r>
          </a:p>
          <a:p>
            <a:pPr marL="0" indent="0">
              <a:buNone/>
            </a:pPr>
            <a:r>
              <a:rPr lang="en-US" dirty="0"/>
              <a:t>b) Weights from the normal distribution</a:t>
            </a:r>
          </a:p>
          <a:p>
            <a:pPr marL="0" indent="0">
              <a:buNone/>
            </a:pPr>
            <a:r>
              <a:rPr lang="en-US" dirty="0"/>
              <a:t>c) Tensors of probabilities or counts</a:t>
            </a:r>
          </a:p>
          <a:p>
            <a:pPr marL="0" indent="0">
              <a:buNone/>
            </a:pPr>
            <a:r>
              <a:rPr lang="en-US" dirty="0"/>
              <a:t>d) None of the above</a:t>
            </a:r>
          </a:p>
          <a:p>
            <a:pPr marL="457200" lvl="1" indent="0">
              <a:lnSpc>
                <a:spcPct val="150000"/>
              </a:lnSpc>
              <a:buNone/>
            </a:pPr>
            <a:endParaRPr lang="en-US" sz="1700" dirty="0">
              <a:latin typeface="Poppins" pitchFamily="2" charset="77"/>
              <a:cs typeface="Poppins" pitchFamily="2" charset="77"/>
            </a:endParaRPr>
          </a:p>
        </p:txBody>
      </p:sp>
      <p:pic>
        <p:nvPicPr>
          <p:cNvPr id="5" name="Who Wants to be a Millionaire Suspense - Sound Effect (HD)">
            <a:hlinkClick r:id="" action="ppaction://media"/>
            <a:extLst>
              <a:ext uri="{FF2B5EF4-FFF2-40B4-BE49-F238E27FC236}">
                <a16:creationId xmlns:a16="http://schemas.microsoft.com/office/drawing/2014/main" id="{B019B001-9414-694A-466E-C80115B5437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910935" y="1142818"/>
            <a:ext cx="325899" cy="325899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CED9CF-C888-D5EA-D719-656311CF7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A70E1-0AAC-7046-B7E8-37E752E913EF}" type="slidenum">
              <a:rPr lang="en-US" smtClean="0"/>
              <a:t>6</a:t>
            </a:fld>
            <a:endParaRPr lang="en-US"/>
          </a:p>
        </p:txBody>
      </p:sp>
      <p:pic>
        <p:nvPicPr>
          <p:cNvPr id="7" name="Picture 14" descr="Machine Learning PNG Background - PNG All | PNG All">
            <a:extLst>
              <a:ext uri="{FF2B5EF4-FFF2-40B4-BE49-F238E27FC236}">
                <a16:creationId xmlns:a16="http://schemas.microsoft.com/office/drawing/2014/main" id="{8DB4EB0E-2221-9F3C-EDB5-5D5E1669B5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0777590" y="95252"/>
            <a:ext cx="1366388" cy="136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0611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6" dur="6220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AF4791-6F12-004E-C6AB-71CB072CDB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5640"/>
            <a:ext cx="10515600" cy="1325563"/>
          </a:xfrm>
        </p:spPr>
        <p:txBody>
          <a:bodyPr/>
          <a:lstStyle/>
          <a:p>
            <a:r>
              <a:rPr lang="en" b="1" dirty="0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Pop </a:t>
            </a:r>
            <a:r>
              <a:rPr lang="en" b="1" dirty="0">
                <a:solidFill>
                  <a:srgbClr val="0070C0"/>
                </a:solidFill>
                <a:latin typeface="Poppins" pitchFamily="2" charset="77"/>
                <a:cs typeface="Poppins" pitchFamily="2" charset="77"/>
              </a:rPr>
              <a:t>Quiz</a:t>
            </a:r>
            <a:endParaRPr lang="en-US" b="1" dirty="0">
              <a:solidFill>
                <a:srgbClr val="0070C0"/>
              </a:solidFill>
              <a:latin typeface="Poppins" pitchFamily="2" charset="77"/>
              <a:cs typeface="Poppins" pitchFamily="2" charset="77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1BAC55-8A1F-944B-026F-DBD820A551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2194898"/>
            <a:ext cx="11060575" cy="329150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b="1" dirty="0"/>
              <a:t>5) To get low perplexity, the model should………..</a:t>
            </a:r>
          </a:p>
          <a:p>
            <a:pPr marL="0" indent="0">
              <a:buNone/>
            </a:pPr>
            <a:r>
              <a:rPr lang="en-US" dirty="0"/>
              <a:t>a) Assign low probabilities to test set sentences</a:t>
            </a:r>
          </a:p>
          <a:p>
            <a:pPr marL="0" indent="0">
              <a:buNone/>
            </a:pPr>
            <a:r>
              <a:rPr lang="en-US" dirty="0"/>
              <a:t>b) Sentences to have few words</a:t>
            </a:r>
          </a:p>
          <a:p>
            <a:pPr marL="0" indent="0">
              <a:buNone/>
            </a:pPr>
            <a:r>
              <a:rPr lang="en-US" dirty="0"/>
              <a:t>c) Assign high probabilities to test set sentences</a:t>
            </a:r>
          </a:p>
          <a:p>
            <a:pPr marL="0" indent="0">
              <a:buNone/>
            </a:pPr>
            <a:r>
              <a:rPr lang="en-US" dirty="0"/>
              <a:t>d) All of the above</a:t>
            </a:r>
          </a:p>
          <a:p>
            <a:pPr marL="457200" lvl="1" indent="0">
              <a:lnSpc>
                <a:spcPct val="150000"/>
              </a:lnSpc>
              <a:buNone/>
            </a:pPr>
            <a:endParaRPr lang="en-US" sz="1700" dirty="0">
              <a:latin typeface="Poppins" pitchFamily="2" charset="77"/>
              <a:cs typeface="Poppins" pitchFamily="2" charset="77"/>
            </a:endParaRPr>
          </a:p>
        </p:txBody>
      </p:sp>
      <p:pic>
        <p:nvPicPr>
          <p:cNvPr id="5" name="Who Wants to be a Millionaire Suspense - Sound Effect (HD)">
            <a:hlinkClick r:id="" action="ppaction://media"/>
            <a:extLst>
              <a:ext uri="{FF2B5EF4-FFF2-40B4-BE49-F238E27FC236}">
                <a16:creationId xmlns:a16="http://schemas.microsoft.com/office/drawing/2014/main" id="{B019B001-9414-694A-466E-C80115B5437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910935" y="1142818"/>
            <a:ext cx="325899" cy="325899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CED9CF-C888-D5EA-D719-656311CF7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A70E1-0AAC-7046-B7E8-37E752E913EF}" type="slidenum">
              <a:rPr lang="en-US" smtClean="0"/>
              <a:t>7</a:t>
            </a:fld>
            <a:endParaRPr lang="en-US"/>
          </a:p>
        </p:txBody>
      </p:sp>
      <p:pic>
        <p:nvPicPr>
          <p:cNvPr id="7" name="Picture 14" descr="Machine Learning PNG Background - PNG All | PNG All">
            <a:extLst>
              <a:ext uri="{FF2B5EF4-FFF2-40B4-BE49-F238E27FC236}">
                <a16:creationId xmlns:a16="http://schemas.microsoft.com/office/drawing/2014/main" id="{8DB4EB0E-2221-9F3C-EDB5-5D5E1669B5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0777590" y="95252"/>
            <a:ext cx="1366388" cy="136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6175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6" dur="6220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E6B957-735F-7607-1F6F-EF3B4FAC1C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9B8B2D-72E7-053E-1EF4-EBAE4AE720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14543" y="2023112"/>
            <a:ext cx="8218613" cy="2499043"/>
          </a:xfrm>
        </p:spPr>
        <p:txBody>
          <a:bodyPr>
            <a:noAutofit/>
          </a:bodyPr>
          <a:lstStyle/>
          <a:p>
            <a:r>
              <a:rPr lang="en" sz="8000" b="1" dirty="0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Python</a:t>
            </a:r>
            <a:br>
              <a:rPr lang="en" sz="8000" b="1" dirty="0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</a:br>
            <a:r>
              <a:rPr lang="en" sz="8000" b="1" dirty="0">
                <a:solidFill>
                  <a:srgbClr val="0070C0"/>
                </a:solidFill>
                <a:latin typeface="Poppins" pitchFamily="2" charset="77"/>
                <a:cs typeface="Poppins" pitchFamily="2" charset="77"/>
              </a:rPr>
              <a:t>Tutorial</a:t>
            </a:r>
            <a:endParaRPr lang="en-US" sz="8000" b="1" dirty="0">
              <a:solidFill>
                <a:srgbClr val="0070C0"/>
              </a:solidFill>
              <a:latin typeface="Poppins" pitchFamily="2" charset="77"/>
              <a:cs typeface="Poppins" pitchFamily="2" charset="77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D04EA5-638A-2A92-2307-1047E44F4C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A70E1-0AAC-7046-B7E8-37E752E913EF}" type="slidenum">
              <a:rPr lang="en-US" smtClean="0"/>
              <a:t>8</a:t>
            </a:fld>
            <a:endParaRPr lang="en-US"/>
          </a:p>
        </p:txBody>
      </p:sp>
      <p:pic>
        <p:nvPicPr>
          <p:cNvPr id="5" name="Picture 14" descr="Machine Learning PNG Background - PNG All | PNG All">
            <a:extLst>
              <a:ext uri="{FF2B5EF4-FFF2-40B4-BE49-F238E27FC236}">
                <a16:creationId xmlns:a16="http://schemas.microsoft.com/office/drawing/2014/main" id="{9646E716-6A00-0FB5-0442-15569736B4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197435" y="1871720"/>
            <a:ext cx="2650435" cy="2650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1837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2690</TotalTime>
  <Words>329</Words>
  <Application>Microsoft Macintosh PowerPoint</Application>
  <PresentationFormat>Widescreen</PresentationFormat>
  <Paragraphs>61</Paragraphs>
  <Slides>10</Slides>
  <Notes>9</Notes>
  <HiddenSlides>0</HiddenSlides>
  <MMClips>5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Avenir Book</vt:lpstr>
      <vt:lpstr>Calibri</vt:lpstr>
      <vt:lpstr>Calibri Light</vt:lpstr>
      <vt:lpstr>Poppins</vt:lpstr>
      <vt:lpstr>Office Theme</vt:lpstr>
      <vt:lpstr>Natural Language Processing Tutorials</vt:lpstr>
      <vt:lpstr>Pop Quiz</vt:lpstr>
      <vt:lpstr>Pop Quiz</vt:lpstr>
      <vt:lpstr>Pop Quiz</vt:lpstr>
      <vt:lpstr>Pop Quiz</vt:lpstr>
      <vt:lpstr>Pop Quiz</vt:lpstr>
      <vt:lpstr>Pop Quiz</vt:lpstr>
      <vt:lpstr>Pop Quiz</vt:lpstr>
      <vt:lpstr>Python Tutorial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Cellular Basics &amp; Evolution</dc:title>
  <dc:creator>Essam Abdelghany</dc:creator>
  <cp:lastModifiedBy>Essam Wisam</cp:lastModifiedBy>
  <cp:revision>89</cp:revision>
  <dcterms:created xsi:type="dcterms:W3CDTF">2023-04-27T21:19:03Z</dcterms:created>
  <dcterms:modified xsi:type="dcterms:W3CDTF">2025-01-29T19:56:12Z</dcterms:modified>
</cp:coreProperties>
</file>