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3" r:id="rId5"/>
    <p:sldId id="336" r:id="rId6"/>
    <p:sldId id="354" r:id="rId7"/>
    <p:sldId id="322" r:id="rId8"/>
    <p:sldId id="355" r:id="rId9"/>
    <p:sldId id="356" r:id="rId10"/>
    <p:sldId id="344" r:id="rId11"/>
    <p:sldId id="359" r:id="rId12"/>
    <p:sldId id="360" r:id="rId13"/>
    <p:sldId id="353" r:id="rId14"/>
    <p:sldId id="287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B570E1-CFFA-F280-BAED-DB325FDF417B}" name="Bridges, Jessica L" initials="BL" userId="S::bridges@uta.edu::7543e851-fc57-4885-b57d-2df771cc28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184"/>
    <a:srgbClr val="00599B"/>
    <a:srgbClr val="80F571"/>
    <a:srgbClr val="13409F"/>
    <a:srgbClr val="CAB447"/>
    <a:srgbClr val="FFE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/>
    <p:restoredTop sz="78087" autoAdjust="0"/>
  </p:normalViewPr>
  <p:slideViewPr>
    <p:cSldViewPr snapToGrid="0" snapToObjects="1">
      <p:cViewPr varScale="1">
        <p:scale>
          <a:sx n="114" d="100"/>
          <a:sy n="114" d="100"/>
        </p:scale>
        <p:origin x="1836" y="96"/>
      </p:cViewPr>
      <p:guideLst/>
    </p:cSldViewPr>
  </p:slideViewPr>
  <p:outlineViewPr>
    <p:cViewPr>
      <p:scale>
        <a:sx n="33" d="100"/>
        <a:sy n="33" d="100"/>
      </p:scale>
      <p:origin x="0" y="-18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ABC6-AE81-214D-B04B-F13CE2227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23795-EAAB-8C4B-B865-8464BECAB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E638-083F-2742-8710-EF25AB6A16C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ECA2D-985E-8D44-A4FB-51751C64F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40B2F-FCD1-B940-AFB1-3C0582F3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0D12-813D-3D40-A841-271861A2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A097-495F-854B-A9AD-402D045A329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C5E2-78CD-F746-9BAF-2B89BCAF7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C5E2-78CD-F746-9BAF-2B89BCAF7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44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6E6CC-BF8C-3160-5B68-946EB10D4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1D9EF-98B5-D462-D244-A9E763A0E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046F3-44B5-04B0-D7DB-76924917C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12D4D-80F7-2809-6A31-EC1AFE2E9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C5E2-78CD-F746-9BAF-2B89BCAF7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36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5A386-54E6-27BF-F37B-93ABC366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D5B54-DA0D-79D3-CC9A-C70B0178C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38A66-7D7F-328A-2D99-66856D398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F504F-AB30-6CA1-0B50-D0982376F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89551-C3C9-4BCC-8149-D71F43764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3D974-78D1-E73B-7BA5-D2E56FF20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21D71-8CC0-7392-AE27-17E2B94A5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50ACB-A3EB-CA76-50C2-D5EAD7C67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56FC7-7B57-9B34-0849-C63EFD745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6A493-5B8F-B9CD-9EE4-713326D26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2D1DF-D2CD-F0BF-62DF-8107F9243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99663-8861-F76C-865E-A2D41C6D0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507B2-6ADD-04B2-A959-E1FEBEB0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9A005E-DDDF-F121-2B20-E9640796C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880CC-2A3F-C4D1-1512-0EF658A90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B700-AC59-4519-76DD-0FA5E896F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975C4-CEF4-752D-661A-D6903BF8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8BE35-AD4A-50B7-16CB-90D576E6F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C8ACB-E9D6-FF45-9698-EAD6E44EC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28893-037C-72EE-48C1-61D2E5C59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9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3FBFB-F3EA-00D1-65E6-86A3EEE9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DAA1B1-276C-2915-B6A6-BA008C113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32D972-BAC7-4F72-2237-1C13DFF28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05EC5-F824-C768-7C13-2042322A9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1E7C7E-200A-F626-0A3D-92CC978B8D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871" y="3562708"/>
            <a:ext cx="5226218" cy="1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Wide Chart">
            <a:extLst>
              <a:ext uri="{FF2B5EF4-FFF2-40B4-BE49-F238E27FC236}">
                <a16:creationId xmlns:a16="http://schemas.microsoft.com/office/drawing/2014/main" id="{21B7D27F-640B-514B-9B11-9D1645F3F49A}"/>
              </a:ext>
            </a:extLst>
          </p:cNvPr>
          <p:cNvSpPr>
            <a:spLocks noGrp="1" noChangeAspect="1"/>
          </p:cNvSpPr>
          <p:nvPr>
            <p:ph type="chart" sz="quarter" idx="11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32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ull Bleed Photo">
            <a:extLst>
              <a:ext uri="{FF2B5EF4-FFF2-40B4-BE49-F238E27FC236}">
                <a16:creationId xmlns:a16="http://schemas.microsoft.com/office/drawing/2014/main" id="{3D0D2707-18C2-FA48-9C1E-B114D1A386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0953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ull Bleed Video">
            <a:extLst>
              <a:ext uri="{FF2B5EF4-FFF2-40B4-BE49-F238E27FC236}">
                <a16:creationId xmlns:a16="http://schemas.microsoft.com/office/drawing/2014/main" id="{E64AE5ED-FB71-2940-A0AA-8B776317FA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2385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175024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255C03-226B-5FC2-208E-578716830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1600" y="2741663"/>
            <a:ext cx="3659188" cy="89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2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1785462"/>
            <a:ext cx="8229600" cy="85725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DB257BD6-4D9A-CD45-BCE2-728C5AB620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2529642"/>
            <a:ext cx="8229600" cy="679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28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88B4A6B9-381D-5D40-84AC-41D60C0A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99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H2 Subtitle">
            <a:extLst>
              <a:ext uri="{FF2B5EF4-FFF2-40B4-BE49-F238E27FC236}">
                <a16:creationId xmlns:a16="http://schemas.microsoft.com/office/drawing/2014/main" id="{5B196C90-74A6-5E42-A204-A1E0DBCB67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8375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Content">
            <a:extLst>
              <a:ext uri="{FF2B5EF4-FFF2-40B4-BE49-F238E27FC236}">
                <a16:creationId xmlns:a16="http://schemas.microsoft.com/office/drawing/2014/main" id="{4F275BD8-ECF8-F54B-B4E2-A66F7AB2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8229600" cy="30988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600"/>
            </a:lvl1pPr>
            <a:lvl2pPr marL="742950" indent="-285750">
              <a:buFont typeface="Wingdings" pitchFamily="2" charset="2"/>
              <a:buChar char="§"/>
              <a:defRPr sz="16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9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H2 Subtitle">
            <a:extLst>
              <a:ext uri="{FF2B5EF4-FFF2-40B4-BE49-F238E27FC236}">
                <a16:creationId xmlns:a16="http://schemas.microsoft.com/office/drawing/2014/main" id="{7E449A25-5BA8-A049-892B-A920427B81B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7994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Body Content 1"/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648200" y="1310641"/>
            <a:ext cx="4038600" cy="309880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6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7501" y="1111158"/>
            <a:ext cx="2721430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Body Content 2">
            <a:extLst>
              <a:ext uri="{FF2B5EF4-FFF2-40B4-BE49-F238E27FC236}">
                <a16:creationId xmlns:a16="http://schemas.microsoft.com/office/drawing/2014/main" id="{AF760239-E1E4-98A8-BC2A-AD64F71B7E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499" y="2856015"/>
            <a:ext cx="2721431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Body Content 2">
            <a:extLst>
              <a:ext uri="{FF2B5EF4-FFF2-40B4-BE49-F238E27FC236}">
                <a16:creationId xmlns:a16="http://schemas.microsoft.com/office/drawing/2014/main" id="{52458702-0A0A-743A-4663-E0EA4FBC4EB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919350" y="1111158"/>
            <a:ext cx="2644240" cy="1744857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ody Content 2">
            <a:extLst>
              <a:ext uri="{FF2B5EF4-FFF2-40B4-BE49-F238E27FC236}">
                <a16:creationId xmlns:a16="http://schemas.microsoft.com/office/drawing/2014/main" id="{E7DCE5C4-5A12-8BD9-2E79-6B094F4C1F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9453" y="2985224"/>
            <a:ext cx="2721431" cy="1971304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Body Content 2">
            <a:extLst>
              <a:ext uri="{FF2B5EF4-FFF2-40B4-BE49-F238E27FC236}">
                <a16:creationId xmlns:a16="http://schemas.microsoft.com/office/drawing/2014/main" id="{3180402C-B205-3B02-80EC-1389CEFE02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916" y="1117911"/>
            <a:ext cx="2933203" cy="166173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Body Content 2">
            <a:extLst>
              <a:ext uri="{FF2B5EF4-FFF2-40B4-BE49-F238E27FC236}">
                <a16:creationId xmlns:a16="http://schemas.microsoft.com/office/drawing/2014/main" id="{1D0698A4-F993-1339-EDDC-E122275B26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5267" y="2985224"/>
            <a:ext cx="2952999" cy="1959926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06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Wide Table">
            <a:extLst>
              <a:ext uri="{FF2B5EF4-FFF2-40B4-BE49-F238E27FC236}">
                <a16:creationId xmlns:a16="http://schemas.microsoft.com/office/drawing/2014/main" id="{A31F2DD0-A818-C246-A801-671F4BC299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81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 Content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41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6" r:id="rId4"/>
    <p:sldLayoutId id="2147483654" r:id="rId5"/>
    <p:sldLayoutId id="2147483650" r:id="rId6"/>
    <p:sldLayoutId id="2147483652" r:id="rId7"/>
    <p:sldLayoutId id="2147483664" r:id="rId8"/>
    <p:sldLayoutId id="2147483659" r:id="rId9"/>
    <p:sldLayoutId id="2147483662" r:id="rId10"/>
    <p:sldLayoutId id="2147483660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77" y="422304"/>
            <a:ext cx="8229600" cy="1758197"/>
          </a:xfrm>
        </p:spPr>
        <p:txBody>
          <a:bodyPr>
            <a:noAutofit/>
          </a:bodyPr>
          <a:lstStyle/>
          <a:p>
            <a:r>
              <a:rPr lang="en-US" sz="3600" dirty="0"/>
              <a:t>Tutorial 2</a:t>
            </a:r>
            <a:endParaRPr lang="en-US" altLang="zh-CN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6EDE5-6FC5-824E-9F44-F022997BFE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3679700"/>
            <a:ext cx="8229600" cy="933225"/>
          </a:xfrm>
        </p:spPr>
        <p:txBody>
          <a:bodyPr>
            <a:normAutofit/>
          </a:bodyPr>
          <a:lstStyle/>
          <a:p>
            <a:pPr fontAlgn="base"/>
            <a:r>
              <a:rPr lang="en-US" altLang="zh-CN" dirty="0"/>
              <a:t>Presenter: Peter​ Zhang</a:t>
            </a:r>
          </a:p>
          <a:p>
            <a:pPr fontAlgn="base"/>
            <a:r>
              <a:rPr lang="en-US" altLang="zh-CN" dirty="0"/>
              <a:t>1/21/2026</a:t>
            </a:r>
          </a:p>
          <a:p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C796814-B4C7-06C2-94D6-3F9ED29CF958}"/>
              </a:ext>
            </a:extLst>
          </p:cNvPr>
          <p:cNvSpPr txBox="1">
            <a:spLocks/>
          </p:cNvSpPr>
          <p:nvPr/>
        </p:nvSpPr>
        <p:spPr>
          <a:xfrm>
            <a:off x="361577" y="2463488"/>
            <a:ext cx="8229600" cy="93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 fontAlgn="base"/>
            <a:r>
              <a:rPr lang="fr-FR" altLang="zh-CN" sz="2800" b="1" i="1" dirty="0">
                <a:solidFill>
                  <a:prstClr val="white"/>
                </a:solidFill>
                <a:ea typeface="黑体" panose="02010609060101010101" pitchFamily="49" charset="-122"/>
              </a:rPr>
              <a:t>Quiz 2 &amp; HW 1</a:t>
            </a:r>
            <a:endParaRPr lang="en-US" altLang="zh-CN" sz="2800" b="1" i="1" dirty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20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00AE2-45BD-0FBE-E8A2-CA6B8059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055898-8EDA-188C-E187-F24AE1D1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General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C36FBC-A39B-046C-2EDA-318585DA1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642" y="1149547"/>
            <a:ext cx="7663544" cy="3098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Usually, homework will be released every Wednesday, and the due date will be the following Monday at 11:59 PM.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Quizzes will count toward the total score (10%).</a:t>
            </a:r>
          </a:p>
          <a:p>
            <a:endParaRPr lang="en-US" dirty="0"/>
          </a:p>
          <a:p>
            <a:r>
              <a:rPr lang="en-US" dirty="0"/>
              <a:t>Students who participate in the tutorial and present their own homework will receive bonus points (up to 5%).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CA663C-F96F-8103-BBDC-E87198C865E9}"/>
              </a:ext>
            </a:extLst>
          </p:cNvPr>
          <p:cNvSpPr txBox="1"/>
          <p:nvPr/>
        </p:nvSpPr>
        <p:spPr>
          <a:xfrm>
            <a:off x="4053646" y="3826502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homework this week!</a:t>
            </a:r>
          </a:p>
        </p:txBody>
      </p:sp>
    </p:spTree>
    <p:extLst>
      <p:ext uri="{BB962C8B-B14F-4D97-AF65-F5344CB8AC3E}">
        <p14:creationId xmlns:p14="http://schemas.microsoft.com/office/powerpoint/2010/main" val="13669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1185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1E09-725E-A3E7-1716-CE5DCAF47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88DD5-C491-7CF3-E6C4-5A55D369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1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Poppins" pitchFamily="2" charset="77"/>
                <a:cs typeface="Poppins" pitchFamily="2" charset="77"/>
              </a:rPr>
              <a:t>Quiz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FA3B8-4CAC-B25E-A7C5-8D2EBFD04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60" y="591477"/>
            <a:ext cx="8162698" cy="38966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N" sz="1800" dirty="0"/>
              <a:t>In your opinion, which of the following tasks is more challenging to NLP, machine translation or dialogue system? Why?</a:t>
            </a:r>
            <a:endParaRPr lang="en-US" sz="1800" dirty="0"/>
          </a:p>
          <a:p>
            <a:endParaRPr lang="en-CN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21A6C-8C26-9989-5F47-E6A16684A7B5}"/>
              </a:ext>
            </a:extLst>
          </p:cNvPr>
          <p:cNvSpPr txBox="1"/>
          <p:nvPr/>
        </p:nvSpPr>
        <p:spPr>
          <a:xfrm>
            <a:off x="496949" y="1696396"/>
            <a:ext cx="83955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63238"/>
                </a:solidFill>
                <a:effectLst/>
                <a:latin typeface="Noto Sans" panose="020B0502040504020204" pitchFamily="34" charset="0"/>
              </a:rPr>
              <a:t>Rule-Based Machine Translation (RBMT)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D5A61"/>
              </a:solidFill>
              <a:effectLst/>
              <a:latin typeface="Noto Sans" panose="020B050204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63238"/>
                </a:solidFill>
                <a:effectLst/>
                <a:latin typeface="Noto Sans" panose="020B0502040504020204" pitchFamily="34" charset="0"/>
              </a:rPr>
              <a:t>Statistical Machine Translation (SMT)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D5A61"/>
              </a:solidFill>
              <a:effectLst/>
              <a:latin typeface="Noto Sans" panose="020B050204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63238"/>
                </a:solidFill>
                <a:effectLst/>
                <a:latin typeface="Noto Sans" panose="020B0502040504020204" pitchFamily="34" charset="0"/>
              </a:rPr>
              <a:t>Neural Machine Translation (NMT)</a:t>
            </a:r>
            <a:endParaRPr lang="en-US" b="0" i="0" dirty="0">
              <a:solidFill>
                <a:srgbClr val="4D5A61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00758-AB55-BAC2-8DA2-53F452BF217B}"/>
              </a:ext>
            </a:extLst>
          </p:cNvPr>
          <p:cNvSpPr txBox="1"/>
          <p:nvPr/>
        </p:nvSpPr>
        <p:spPr>
          <a:xfrm>
            <a:off x="457200" y="3292035"/>
            <a:ext cx="7362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Input</a:t>
            </a:r>
            <a:r>
              <a:rPr lang="en-US" dirty="0"/>
              <a:t>: a single sentence in the source language</a:t>
            </a:r>
          </a:p>
          <a:p>
            <a:r>
              <a:rPr lang="en-US" b="1" dirty="0"/>
              <a:t>Output</a:t>
            </a:r>
            <a:r>
              <a:rPr lang="en-US" dirty="0"/>
              <a:t>: a sentence in the target language with equivalent meaning</a:t>
            </a:r>
          </a:p>
        </p:txBody>
      </p:sp>
    </p:spTree>
    <p:extLst>
      <p:ext uri="{BB962C8B-B14F-4D97-AF65-F5344CB8AC3E}">
        <p14:creationId xmlns:p14="http://schemas.microsoft.com/office/powerpoint/2010/main" val="36485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7D264-4A7C-1D57-A77C-E6C7121A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27D95-397C-CCD5-5B9B-0AC778AC6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60" y="591477"/>
            <a:ext cx="8162698" cy="38966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Speech Dialogue system:</a:t>
            </a:r>
          </a:p>
          <a:p>
            <a:endParaRPr lang="en-CN" sz="1800" dirty="0"/>
          </a:p>
        </p:txBody>
      </p:sp>
      <p:pic>
        <p:nvPicPr>
          <p:cNvPr id="1026" name="Picture 2" descr="Schematic diagram of the dialogue system. Nowadays, in the application... |  Download Scientific Diagram">
            <a:extLst>
              <a:ext uri="{FF2B5EF4-FFF2-40B4-BE49-F238E27FC236}">
                <a16:creationId xmlns:a16="http://schemas.microsoft.com/office/drawing/2014/main" id="{B8B3BFB8-BD45-3F4B-A69B-2F395B913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07" y="1178309"/>
            <a:ext cx="6121383" cy="27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5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9CCE-ED76-8FB5-A257-6CCDE2B0D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ADF500-6292-F3BD-B2A0-FC7ACB98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39" y="14038"/>
            <a:ext cx="8229600" cy="912009"/>
          </a:xfrm>
        </p:spPr>
        <p:txBody>
          <a:bodyPr>
            <a:normAutofit/>
          </a:bodyPr>
          <a:lstStyle/>
          <a:p>
            <a:r>
              <a:rPr lang="en-US" dirty="0">
                <a:latin typeface="Poppins" pitchFamily="2" charset="77"/>
                <a:cs typeface="Poppins" pitchFamily="2" charset="77"/>
              </a:rPr>
              <a:t>HW 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8BD85-004E-7EDA-7C30-C646F15B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41" y="705973"/>
            <a:ext cx="7123809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5ED27-D245-639A-A587-E75B7654A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5AA2D0-D40F-49CF-BE4B-E74AFFD770AD}"/>
              </a:ext>
            </a:extLst>
          </p:cNvPr>
          <p:cNvSpPr txBox="1"/>
          <p:nvPr/>
        </p:nvSpPr>
        <p:spPr>
          <a:xfrm>
            <a:off x="585331" y="81618"/>
            <a:ext cx="6374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Lexical </a:t>
            </a:r>
            <a:r>
              <a:rPr lang="en-US" altLang="zh-CN" dirty="0"/>
              <a:t>A</a:t>
            </a:r>
            <a:r>
              <a:rPr lang="en-US" dirty="0"/>
              <a:t>mbiguity: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went to the bank.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bat in the room.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54FC3-2DA5-2512-BF7D-C671881E4BB6}"/>
              </a:ext>
            </a:extLst>
          </p:cNvPr>
          <p:cNvSpPr txBox="1"/>
          <p:nvPr/>
        </p:nvSpPr>
        <p:spPr>
          <a:xfrm>
            <a:off x="585330" y="1173182"/>
            <a:ext cx="6374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Syntactic Ambiguity: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 saw the man with a telescope.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Old men and women were evacuated first.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FB0AC-81F4-3FE7-A963-BC80FFA7EAA9}"/>
              </a:ext>
            </a:extLst>
          </p:cNvPr>
          <p:cNvSpPr txBox="1"/>
          <p:nvPr/>
        </p:nvSpPr>
        <p:spPr>
          <a:xfrm>
            <a:off x="585331" y="2257676"/>
            <a:ext cx="6374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Semantic Ambiguity: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Every student read a 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John didn’t pass the exam because he studied.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36ED9-4F2F-172D-7295-0069588A2E88}"/>
              </a:ext>
            </a:extLst>
          </p:cNvPr>
          <p:cNvSpPr txBox="1"/>
          <p:nvPr/>
        </p:nvSpPr>
        <p:spPr>
          <a:xfrm>
            <a:off x="585331" y="3325049"/>
            <a:ext cx="6374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Discourse Ambiguity: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 met Bob after he finished the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trophy doesn’t fit in the suitcase because it is too big.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C689-7A4B-FB62-107E-05BAC424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ED3BF-A006-8399-18D1-0C96DA773BED}"/>
              </a:ext>
            </a:extLst>
          </p:cNvPr>
          <p:cNvSpPr txBox="1"/>
          <p:nvPr/>
        </p:nvSpPr>
        <p:spPr>
          <a:xfrm>
            <a:off x="547476" y="2009428"/>
            <a:ext cx="63745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Discourse Ambiguity (Complex):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context beyond a single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Involves long-range dependencies and reference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world knowledge and reasoning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A1396-BB77-F5F6-4831-3993D0DFD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76" y="454339"/>
            <a:ext cx="7093880" cy="11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1A47F-A2D7-ED5F-0F35-39F820450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22119-F7D9-180D-4500-BAB494120D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9"/>
          <a:stretch>
            <a:fillRect/>
          </a:stretch>
        </p:blipFill>
        <p:spPr>
          <a:xfrm>
            <a:off x="841879" y="52418"/>
            <a:ext cx="6388587" cy="50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A09AF-0587-EADB-D4B0-D0A85CB595D3}"/>
              </a:ext>
            </a:extLst>
          </p:cNvPr>
          <p:cNvSpPr txBox="1"/>
          <p:nvPr/>
        </p:nvSpPr>
        <p:spPr>
          <a:xfrm>
            <a:off x="231745" y="65177"/>
            <a:ext cx="868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Text Classification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A text document (e.g., email, review, article)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Output:</a:t>
            </a:r>
            <a:r>
              <a:rPr lang="en-US" dirty="0"/>
              <a:t> One or more category labels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Application:</a:t>
            </a:r>
            <a:r>
              <a:rPr lang="en-US" dirty="0"/>
              <a:t> Spam detection, topic classification of news articles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0DA91-8252-C7D3-1F2A-DFE00EAA25D5}"/>
              </a:ext>
            </a:extLst>
          </p:cNvPr>
          <p:cNvSpPr txBox="1"/>
          <p:nvPr/>
        </p:nvSpPr>
        <p:spPr>
          <a:xfrm>
            <a:off x="231745" y="1261650"/>
            <a:ext cx="868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Named Entity Recognition (NER)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A sentence or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Output:</a:t>
            </a:r>
            <a:r>
              <a:rPr lang="en-US" dirty="0"/>
              <a:t> Named entities with labels (e.g., PERSON, LOCATION, ORGANIZATION)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Application:</a:t>
            </a:r>
            <a:r>
              <a:rPr lang="en-US" dirty="0"/>
              <a:t> Information extraction from news, resumes, or legal documents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8E226-FD1A-9380-F06F-C98E960278DC}"/>
              </a:ext>
            </a:extLst>
          </p:cNvPr>
          <p:cNvSpPr txBox="1"/>
          <p:nvPr/>
        </p:nvSpPr>
        <p:spPr>
          <a:xfrm>
            <a:off x="231743" y="2569822"/>
            <a:ext cx="868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Machine Translation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A sentence in a source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Output:</a:t>
            </a:r>
            <a:r>
              <a:rPr lang="en-US" dirty="0"/>
              <a:t> A translated sentence in a target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Application:</a:t>
            </a:r>
            <a:r>
              <a:rPr lang="en-US" dirty="0"/>
              <a:t> Google Translate, multilingual communication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8D2E-CE0D-F070-7124-D44497D48903}"/>
              </a:ext>
            </a:extLst>
          </p:cNvPr>
          <p:cNvSpPr txBox="1"/>
          <p:nvPr/>
        </p:nvSpPr>
        <p:spPr>
          <a:xfrm>
            <a:off x="231744" y="3877994"/>
            <a:ext cx="868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Text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A prompt or context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Output:</a:t>
            </a:r>
            <a:r>
              <a:rPr lang="en-US" dirty="0"/>
              <a:t> Generated text continuation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Application:</a:t>
            </a:r>
            <a:r>
              <a:rPr lang="en-US" dirty="0"/>
              <a:t> Chatbots, story generation, content writing assistants</a:t>
            </a:r>
          </a:p>
        </p:txBody>
      </p:sp>
    </p:spTree>
    <p:extLst>
      <p:ext uri="{BB962C8B-B14F-4D97-AF65-F5344CB8AC3E}">
        <p14:creationId xmlns:p14="http://schemas.microsoft.com/office/powerpoint/2010/main" val="36987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1E679-1171-2C28-2550-2C3C165D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8101CA-8424-215A-096E-5F0DC1A1D1D3}"/>
              </a:ext>
            </a:extLst>
          </p:cNvPr>
          <p:cNvSpPr txBox="1"/>
          <p:nvPr/>
        </p:nvSpPr>
        <p:spPr>
          <a:xfrm>
            <a:off x="231745" y="65177"/>
            <a:ext cx="868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Question Answering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A question (and optionally a context document)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Output:</a:t>
            </a:r>
            <a:r>
              <a:rPr lang="en-US" dirty="0"/>
              <a:t> An answer in text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Application:</a:t>
            </a:r>
            <a:r>
              <a:rPr lang="en-US" dirty="0"/>
              <a:t> Search engines, virtual assistants (e.g., Siri, Alexa)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D38D8-9A4E-1492-3BA0-C8CEC70CD3F2}"/>
              </a:ext>
            </a:extLst>
          </p:cNvPr>
          <p:cNvSpPr txBox="1"/>
          <p:nvPr/>
        </p:nvSpPr>
        <p:spPr>
          <a:xfrm>
            <a:off x="231745" y="1261650"/>
            <a:ext cx="868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Speech Recognition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Audio signal containing speech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Output:</a:t>
            </a:r>
            <a:r>
              <a:rPr lang="en-US" dirty="0"/>
              <a:t> Transcribed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Application:</a:t>
            </a:r>
            <a:r>
              <a:rPr lang="en-US" dirty="0"/>
              <a:t> Voice assistants, automatic subtitles, dictation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CE984-D0DC-59FF-213B-72118DA52AD3}"/>
              </a:ext>
            </a:extLst>
          </p:cNvPr>
          <p:cNvSpPr txBox="1"/>
          <p:nvPr/>
        </p:nvSpPr>
        <p:spPr>
          <a:xfrm>
            <a:off x="231743" y="2569822"/>
            <a:ext cx="868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Text Summarization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A long document or article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Output:</a:t>
            </a:r>
            <a:r>
              <a:rPr lang="en-US" dirty="0"/>
              <a:t> A shorter summary capturing key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Application:</a:t>
            </a:r>
            <a:r>
              <a:rPr lang="en-US" dirty="0"/>
              <a:t> News summarization, document preview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F23F8-BADF-597E-3AE2-D182D43E08FE}"/>
              </a:ext>
            </a:extLst>
          </p:cNvPr>
          <p:cNvSpPr txBox="1"/>
          <p:nvPr/>
        </p:nvSpPr>
        <p:spPr>
          <a:xfrm>
            <a:off x="231744" y="3877994"/>
            <a:ext cx="8680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Sentiment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A text expressing opinions or emotions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Output:</a:t>
            </a:r>
            <a:r>
              <a:rPr lang="en-US" dirty="0"/>
              <a:t> Sentiment label (positive, negative, neutral)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Application:</a:t>
            </a:r>
            <a:r>
              <a:rPr lang="en-US" dirty="0"/>
              <a:t> Product review analysis, social media monitoring</a:t>
            </a:r>
          </a:p>
        </p:txBody>
      </p:sp>
    </p:spTree>
    <p:extLst>
      <p:ext uri="{BB962C8B-B14F-4D97-AF65-F5344CB8AC3E}">
        <p14:creationId xmlns:p14="http://schemas.microsoft.com/office/powerpoint/2010/main" val="31700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UTA Accessib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-PPT.pptx" id="{DC14534C-1046-F040-970C-D4B656BEDF73}" vid="{22719C90-FD2E-C343-B61D-D3EE914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8C2F9B7856C4FB1B45376C9CA1279" ma:contentTypeVersion="12" ma:contentTypeDescription="Create a new document." ma:contentTypeScope="" ma:versionID="47b510a268ab94799d39988294a018bf">
  <xsd:schema xmlns:xsd="http://www.w3.org/2001/XMLSchema" xmlns:xs="http://www.w3.org/2001/XMLSchema" xmlns:p="http://schemas.microsoft.com/office/2006/metadata/properties" xmlns:ns2="56169281-d10e-4687-8d86-e0ae9795bb4c" xmlns:ns3="d98033a5-711e-4d41-9a92-34dc22feb152" targetNamespace="http://schemas.microsoft.com/office/2006/metadata/properties" ma:root="true" ma:fieldsID="430f78a0ddeb4ad93cb2cb32c7d65c5c" ns2:_="" ns3:_="">
    <xsd:import namespace="56169281-d10e-4687-8d86-e0ae9795bb4c"/>
    <xsd:import namespace="d98033a5-711e-4d41-9a92-34dc22feb1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69281-d10e-4687-8d86-e0ae9795b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033a5-711e-4d41-9a92-34dc22feb1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9CAED-701D-44BF-B45E-0631AD0D07E6}">
  <ds:schemaRefs>
    <ds:schemaRef ds:uri="56169281-d10e-4687-8d86-e0ae9795bb4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d98033a5-711e-4d41-9a92-34dc22feb15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F4F739-B76C-4907-A1E7-133652B3E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69281-d10e-4687-8d86-e0ae9795bb4c"/>
    <ds:schemaRef ds:uri="d98033a5-711e-4d41-9a92-34dc22feb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87676A-099B-4B53-B66D-C60F83A714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UTA Accessible Template</Template>
  <TotalTime>4589</TotalTime>
  <Words>496</Words>
  <Application>Microsoft Office PowerPoint</Application>
  <PresentationFormat>On-screen Show (16:9)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黑体</vt:lpstr>
      <vt:lpstr>Arial</vt:lpstr>
      <vt:lpstr>Calibri</vt:lpstr>
      <vt:lpstr>Helvetica</vt:lpstr>
      <vt:lpstr>Noto Sans</vt:lpstr>
      <vt:lpstr>Poppins</vt:lpstr>
      <vt:lpstr>Wingdings</vt:lpstr>
      <vt:lpstr>UTA Accessible Template</vt:lpstr>
      <vt:lpstr>Tutorial 2</vt:lpstr>
      <vt:lpstr>Quiz</vt:lpstr>
      <vt:lpstr>PowerPoint Presentation</vt:lpstr>
      <vt:lpstr>HW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Melissa J</dc:creator>
  <cp:lastModifiedBy>Zhang, Weiran</cp:lastModifiedBy>
  <cp:revision>100</cp:revision>
  <dcterms:created xsi:type="dcterms:W3CDTF">2021-08-31T19:16:02Z</dcterms:created>
  <dcterms:modified xsi:type="dcterms:W3CDTF">2026-01-22T01:31:16Z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0x0101006AE8C2F9B7856C4FB1B45376C9CA1279</vt:lpwstr>
  </property>
</Properties>
</file>