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96" r:id="rId4"/>
    <p:sldId id="297" r:id="rId5"/>
    <p:sldId id="298" r:id="rId6"/>
    <p:sldId id="300" r:id="rId7"/>
    <p:sldId id="301" r:id="rId8"/>
    <p:sldId id="303" r:id="rId9"/>
    <p:sldId id="305" r:id="rId10"/>
    <p:sldId id="304" r:id="rId11"/>
    <p:sldId id="325" r:id="rId12"/>
    <p:sldId id="326" r:id="rId13"/>
    <p:sldId id="307" r:id="rId14"/>
    <p:sldId id="306" r:id="rId15"/>
    <p:sldId id="327" r:id="rId16"/>
    <p:sldId id="328" r:id="rId17"/>
    <p:sldId id="330" r:id="rId18"/>
    <p:sldId id="331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9259A3"/>
    <a:srgbClr val="FF7E8C"/>
    <a:srgbClr val="00FFF0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6301"/>
  </p:normalViewPr>
  <p:slideViewPr>
    <p:cSldViewPr snapToGrid="0">
      <p:cViewPr varScale="1">
        <p:scale>
          <a:sx n="122" d="100"/>
          <a:sy n="122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B8598-7639-389A-C9BA-681B9EA2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D24DB-80FB-F12B-EB94-8DE8843B9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D31C0-8E4E-9E63-D954-B92040540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AB362-11EF-86FD-F8B3-CC9339417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2B6E8-B272-5256-83EF-685ADC45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69A0F-A488-4CCD-8A42-0A23352E6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765DF-A0E5-F640-D52E-542777606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6927-A19F-A865-D724-0FDCE9679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63A8-EAD8-9433-4833-DD5A72F7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BE9F6-5AB5-2DD6-C950-2218EAE33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885E2-B9A3-8759-8F21-4EE12C37D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A27E6-D441-FDCB-5BE6-451B93A73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4C269-1242-D87A-E9FE-93C5C40A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6637F-7964-47E5-E3B3-AFFC04C1E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B9506-8924-8C73-3E04-C2FD49001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5B7C9-41E4-C339-CED1-358CD6220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A864-1EDE-E744-14AE-28452F6B3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299E9-6244-D109-CE64-5277C084D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52333-D70B-F4DE-35A2-76497ADC6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DE9B5-B005-C4DD-EB3F-2C2EE088B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58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1830-7464-5852-2820-002164C8E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E0391-6BB5-32E5-D437-585D7291B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AC78C-9EE7-F3E6-A1C0-47A471527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6FE26-B10E-32C0-0443-02609D513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9B43-704C-050B-8715-B4467D95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ABC47A-9C5E-A4B6-8186-F8F68FF06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AD85E-7E51-F862-7BD0-CAC732C49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95D55-0D2B-890B-D177-C2AF0199E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3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2FAC-11B0-6313-07DF-133D53B10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F95E1-7050-F2DF-8E89-444E24095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D3AF4-4D27-D20E-51E5-503C4CC37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FF1EB-F3CF-C2BB-B488-1B4AFD6F0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9D524-D838-4D3A-4844-4C09A93A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CD135-C075-41AF-3329-AEEDD0188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1FD39-5FC9-1B23-A431-18E57C45E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BC91-AB36-12F6-8947-B785B6BCC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1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0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7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Natural Language Processing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natural language processing expert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  <p:pic>
        <p:nvPicPr>
          <p:cNvPr id="4" name="Picture 14" descr="Machine Learning PNG Background - PNG All | PNG All">
            <a:extLst>
              <a:ext uri="{FF2B5EF4-FFF2-40B4-BE49-F238E27FC236}">
                <a16:creationId xmlns:a16="http://schemas.microsoft.com/office/drawing/2014/main" id="{372B06F8-11FF-10A9-5D94-7ED7A52E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" y="3775652"/>
            <a:ext cx="2304143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re Chatbot Developers | Hire Remote Chatbot Developers -Prismetric">
            <a:extLst>
              <a:ext uri="{FF2B5EF4-FFF2-40B4-BE49-F238E27FC236}">
                <a16:creationId xmlns:a16="http://schemas.microsoft.com/office/drawing/2014/main" id="{BDCD2D21-A4F5-6FB6-E994-317D5FAB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3" y="3429000"/>
            <a:ext cx="3229303" cy="32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BCAB76-C952-FB66-896B-A802FF21EC34}"/>
                  </a:ext>
                </a:extLst>
              </p:cNvPr>
              <p:cNvSpPr txBox="1"/>
              <p:nvPr/>
            </p:nvSpPr>
            <p:spPr>
              <a:xfrm>
                <a:off x="7372122" y="3790776"/>
                <a:ext cx="6646233" cy="3008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𝑐𝑜𝑚𝑝𝑢𝑡𝑎𝑡𝑖𝑜𝑛𝑠</m:t>
                    </m:r>
                  </m:oMath>
                </a14:m>
                <a:endParaRPr lang="en-US" sz="1600" b="0" i="0" dirty="0">
                  <a:solidFill>
                    <a:srgbClr val="0C0D0E"/>
                  </a:solidFill>
                  <a:latin typeface="-apple-system"/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0" i="0" dirty="0">
                    <a:solidFill>
                      <a:srgbClr val="0C0D0E"/>
                    </a:solidFill>
                    <a:effectLst/>
                    <a:latin typeface="Avenir Book" panose="02000503020000020003" pitchFamily="2" charset="0"/>
                  </a:rPr>
                  <a:t>Need to dot for product every pair of words</a:t>
                </a:r>
              </a:p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C0D0E"/>
                    </a:solidFill>
                    <a:latin typeface="Avenir Book" panose="02000503020000020003" pitchFamily="2" charset="0"/>
                  </a:rPr>
                  <a:t>Softmax each cell in attention matrix</a:t>
                </a:r>
              </a:p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C0D0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0C0D0E"/>
                        </a:solidFill>
                        <a:latin typeface="Cambria Math" panose="02040503050406030204" pitchFamily="18" charset="0"/>
                      </a:rPr>
                      <m:t>𝑐𝑜𝑚𝑝𝑢𝑡𝑎𝑡𝑖𝑜𝑛𝑠</m:t>
                    </m:r>
                  </m:oMath>
                </a14:m>
                <a:endParaRPr lang="en-US" sz="1600" b="0" i="0" dirty="0">
                  <a:solidFill>
                    <a:srgbClr val="0C0D0E"/>
                  </a:solidFill>
                  <a:latin typeface="-apple-system"/>
                </a:endParaRPr>
              </a:p>
              <a:p>
                <a:pPr algn="just" fontAlgn="base">
                  <a:lnSpc>
                    <a:spcPct val="150000"/>
                  </a:lnSpc>
                </a:pPr>
                <a:endParaRPr lang="en-US" sz="1600" dirty="0">
                  <a:solidFill>
                    <a:srgbClr val="0C0D0E"/>
                  </a:solidFill>
                  <a:latin typeface="Avenir Book" panose="02000503020000020003" pitchFamily="2" charset="0"/>
                </a:endParaRPr>
              </a:p>
              <a:p>
                <a:pPr marL="285750" indent="-285750"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600" b="0" i="0" dirty="0">
                  <a:solidFill>
                    <a:srgbClr val="0C0D0E"/>
                  </a:solidFill>
                  <a:effectLst/>
                  <a:latin typeface="Avenir Book" panose="02000503020000020003" pitchFamily="2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BCAB76-C952-FB66-896B-A802FF21E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122" y="3790776"/>
                <a:ext cx="6646233" cy="3008772"/>
              </a:xfrm>
              <a:prstGeom prst="rect">
                <a:avLst/>
              </a:prstGeom>
              <a:blipFill>
                <a:blip r:embed="rId4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3B7EB11-5D6E-3656-5391-1247A1C964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775"/>
          <a:stretch/>
        </p:blipFill>
        <p:spPr>
          <a:xfrm>
            <a:off x="838200" y="1265014"/>
            <a:ext cx="8942373" cy="1366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FE406-4DAF-5E82-E2E5-2E2D4585F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15" y="2949870"/>
            <a:ext cx="6477000" cy="273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3EF0FA-A67B-BCC0-1277-AE15E8C7151B}"/>
              </a:ext>
            </a:extLst>
          </p:cNvPr>
          <p:cNvSpPr/>
          <p:nvPr/>
        </p:nvSpPr>
        <p:spPr>
          <a:xfrm>
            <a:off x="2448910" y="4226599"/>
            <a:ext cx="3016469" cy="713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F5203-A3B7-90E6-AB88-78B825E6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4B45-6579-847D-D640-9CB59B3C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DA44C-A17C-06BA-C00F-B4159BCA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9B8BDF6A-3D59-06DD-8211-5179C032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CABB0-BDC2-7712-95F9-7253F35A0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749"/>
          <a:stretch/>
        </p:blipFill>
        <p:spPr>
          <a:xfrm>
            <a:off x="838200" y="1145406"/>
            <a:ext cx="8210981" cy="202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0D5559-0F7D-F890-A041-09C56777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20" y="3247410"/>
            <a:ext cx="10078039" cy="3291502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1700" dirty="0">
                <a:latin typeface="Poppins" pitchFamily="2" charset="77"/>
                <a:cs typeface="Poppins" pitchFamily="2" charset="77"/>
              </a:rPr>
              <a:t>Concatenation: extending the set of features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Poppins" pitchFamily="2" charset="77"/>
                <a:cs typeface="Poppins" pitchFamily="2" charset="77"/>
              </a:rPr>
              <a:t>Adding: injecting information or pattern into existing features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Poppins" pitchFamily="2" charset="77"/>
                <a:cs typeface="Poppins" pitchFamily="2" charset="77"/>
              </a:rPr>
              <a:t>If we add the different and potentially irrelevant features from attention outputs we may lose or distort information (</a:t>
            </a:r>
            <a:r>
              <a:rPr lang="en-US" sz="1700" dirty="0" err="1">
                <a:latin typeface="Poppins" pitchFamily="2" charset="77"/>
                <a:cs typeface="Poppins" pitchFamily="2" charset="77"/>
              </a:rPr>
              <a:t>eg</a:t>
            </a:r>
            <a:r>
              <a:rPr lang="en-US" sz="1700" dirty="0">
                <a:latin typeface="Poppins" pitchFamily="2" charset="77"/>
                <a:cs typeface="Poppins" pitchFamily="2" charset="77"/>
              </a:rPr>
              <a:t>, adding weight and height)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Poppins" pitchFamily="2" charset="77"/>
                <a:cs typeface="Poppins" pitchFamily="2" charset="77"/>
              </a:rPr>
              <a:t>Meanwhile, adding a single position feature/pattern to each feature (e.g., body weight, body water) is okay (body weight-position, body water-position)</a:t>
            </a:r>
          </a:p>
        </p:txBody>
      </p:sp>
    </p:spTree>
    <p:extLst>
      <p:ext uri="{BB962C8B-B14F-4D97-AF65-F5344CB8AC3E}">
        <p14:creationId xmlns:p14="http://schemas.microsoft.com/office/powerpoint/2010/main" val="24573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24E3A-C05E-CA6F-D181-7303010B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490F-A7EC-A8A6-0453-58BFEA8A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Lecture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4DA1F-952A-A4EA-E8BE-1CCA0CFB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50AFE8B1-18C1-16FF-A373-15CED50F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04404D-95A5-DC13-D431-D4C40DBF5F69}"/>
              </a:ext>
            </a:extLst>
          </p:cNvPr>
          <p:cNvSpPr txBox="1"/>
          <p:nvPr/>
        </p:nvSpPr>
        <p:spPr>
          <a:xfrm>
            <a:off x="838200" y="5598467"/>
            <a:ext cx="9174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/>
              <a:t>From Paper: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rival-sans"/>
              </a:rPr>
              <a:t>Positional encoding is not the same as context: A study on positional encoding for Sequential recommendation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6A5892-A1C3-78CD-6136-B7AF4B517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40" y="3480322"/>
            <a:ext cx="9019270" cy="1797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90587-D77D-DDFB-390D-7E4A623BF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95" y="1580481"/>
            <a:ext cx="9044559" cy="1232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5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E1113-3841-C715-72BE-CCC29DC31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4106-8B06-FD91-CD7C-68E29D49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6403"/>
            <a:ext cx="8688750" cy="1325563"/>
          </a:xfrm>
        </p:spPr>
        <p:txBody>
          <a:bodyPr>
            <a:noAutofit/>
          </a:bodyPr>
          <a:lstStyle/>
          <a:p>
            <a:r>
              <a:rPr lang="en" sz="9900" b="1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sz="99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729D-CB3E-C0F5-2E7C-2EF3E833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7D130-4948-58A6-07DC-F414B1BF1BC6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BB3B4B71-8482-1501-CFEB-8368643F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365" y="1899373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F41D-70DF-123B-06EA-0DBB6010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29A9-38E3-2066-E2B1-5699013F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943B-A4F9-1FAA-F9E6-08940F06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02963377-C0D0-6F73-DC1C-8C1C570A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5EAA72-F606-ABB3-1E02-967A2C78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6" y="1357038"/>
            <a:ext cx="9485941" cy="1997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AC9A2D-2F50-A734-3EA3-E36A34E05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70" y="5823576"/>
            <a:ext cx="7772400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C6854-ACF6-99D9-69A9-EF161E9172EB}"/>
              </a:ext>
            </a:extLst>
          </p:cNvPr>
          <p:cNvSpPr txBox="1"/>
          <p:nvPr/>
        </p:nvSpPr>
        <p:spPr>
          <a:xfrm>
            <a:off x="1034470" y="359328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Recall: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30D50-4AD0-08C3-0E70-1CAB0C10BF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854"/>
          <a:stretch/>
        </p:blipFill>
        <p:spPr>
          <a:xfrm>
            <a:off x="1034470" y="4200944"/>
            <a:ext cx="5828841" cy="1440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8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6E09C-2473-944A-3CB5-AFB5BE00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0AA8-4030-A056-D0E6-EC9130A8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90BCE-36BE-3A3B-E084-E10F0E73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7C5C9080-AE0F-BC76-C634-F1DDD638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24B36-2E04-1D79-C0B0-9E256F21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70" y="3317310"/>
            <a:ext cx="7772400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B29798-E2C4-3171-2B9F-B4E54F49194A}"/>
              </a:ext>
            </a:extLst>
          </p:cNvPr>
          <p:cNvSpPr txBox="1"/>
          <p:nvPr/>
        </p:nvSpPr>
        <p:spPr>
          <a:xfrm>
            <a:off x="1030816" y="118371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Recall: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50FAF-CB19-4F94-FD82-8F4E06C29C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54"/>
          <a:stretch/>
        </p:blipFill>
        <p:spPr>
          <a:xfrm>
            <a:off x="1034470" y="1719441"/>
            <a:ext cx="5828841" cy="1440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98E472-330C-A316-B33D-C58CDCDB33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051" b="22329"/>
          <a:stretch/>
        </p:blipFill>
        <p:spPr>
          <a:xfrm>
            <a:off x="1034470" y="4601242"/>
            <a:ext cx="7772400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FE483-B56E-9C6C-06A9-DC7EE084DAA2}"/>
              </a:ext>
            </a:extLst>
          </p:cNvPr>
          <p:cNvSpPr txBox="1"/>
          <p:nvPr/>
        </p:nvSpPr>
        <p:spPr>
          <a:xfrm>
            <a:off x="934379" y="4130065"/>
            <a:ext cx="316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Now let’s consider each term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87DC6F-F568-9F4C-DF63-F961F4E204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083" b="14576"/>
          <a:stretch/>
        </p:blipFill>
        <p:spPr>
          <a:xfrm>
            <a:off x="1034470" y="5802001"/>
            <a:ext cx="7772400" cy="661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29477-BBE3-533B-CE31-27B74E49A9FE}"/>
              </a:ext>
            </a:extLst>
          </p:cNvPr>
          <p:cNvSpPr txBox="1"/>
          <p:nvPr/>
        </p:nvSpPr>
        <p:spPr>
          <a:xfrm>
            <a:off x="1034470" y="540259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34610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570B1-D4FD-63B8-CC6F-42D6F18DF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DC6B-9160-FC1B-BC53-1A98F153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C106-96A0-AEE8-6997-E000BB24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0F5F5A60-3971-E5F3-95A7-F9201266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4E288D-8FE2-E54A-74B5-36A9113B29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51" b="22329"/>
          <a:stretch/>
        </p:blipFill>
        <p:spPr>
          <a:xfrm>
            <a:off x="1014150" y="1746282"/>
            <a:ext cx="7772400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CFA2A-DDC3-7F55-926B-5D15084148DC}"/>
              </a:ext>
            </a:extLst>
          </p:cNvPr>
          <p:cNvSpPr txBox="1"/>
          <p:nvPr/>
        </p:nvSpPr>
        <p:spPr>
          <a:xfrm>
            <a:off x="914059" y="1275105"/>
            <a:ext cx="316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Now let’s consider each term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91F6C-F850-D966-C37B-8BDE188775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083" b="14576"/>
          <a:stretch/>
        </p:blipFill>
        <p:spPr>
          <a:xfrm>
            <a:off x="1014150" y="2947041"/>
            <a:ext cx="7772400" cy="661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EECB74-0BB5-67DF-27B5-BC47027A6EA0}"/>
              </a:ext>
            </a:extLst>
          </p:cNvPr>
          <p:cNvSpPr txBox="1"/>
          <p:nvPr/>
        </p:nvSpPr>
        <p:spPr>
          <a:xfrm>
            <a:off x="1014150" y="254763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610C47-42D8-B737-17E5-9DE3A98772BA}"/>
                  </a:ext>
                </a:extLst>
              </p:cNvPr>
              <p:cNvSpPr txBox="1"/>
              <p:nvPr/>
            </p:nvSpPr>
            <p:spPr>
              <a:xfrm>
                <a:off x="1014150" y="3736696"/>
                <a:ext cx="85534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Book" panose="02000503020000020003" pitchFamily="2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is also a function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latin typeface="Avenir Book" panose="02000503020000020003" pitchFamily="2" charset="0"/>
                </a:endParaRPr>
              </a:p>
              <a:p>
                <a:endParaRPr lang="en-US" dirty="0">
                  <a:latin typeface="Avenir Book" panose="02000503020000020003" pitchFamily="2" charset="0"/>
                </a:endParaRPr>
              </a:p>
              <a:p>
                <a:r>
                  <a:rPr lang="en-US" dirty="0">
                    <a:latin typeface="Avenir Book" panose="02000503020000020003" pitchFamily="2" charset="0"/>
                  </a:rPr>
                  <a:t>Thus, by </a:t>
                </a:r>
                <a:r>
                  <a:rPr lang="en-US" b="1" dirty="0">
                    <a:latin typeface="Avenir Book" panose="02000503020000020003" pitchFamily="2" charset="0"/>
                  </a:rPr>
                  <a:t>chain rule</a:t>
                </a:r>
                <a:r>
                  <a:rPr lang="en-US" dirty="0">
                    <a:latin typeface="Avenir Book" panose="02000503020000020003" pitchFamily="2" charset="0"/>
                  </a:rPr>
                  <a:t>: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610C47-42D8-B737-17E5-9DE3A987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50" y="3736696"/>
                <a:ext cx="8553495" cy="923330"/>
              </a:xfrm>
              <a:prstGeom prst="rect">
                <a:avLst/>
              </a:prstGeom>
              <a:blipFill>
                <a:blip r:embed="rId6"/>
                <a:stretch>
                  <a:fillRect l="-593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4BC443A-6351-2FF5-65FC-F5D958DEA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50" y="4779247"/>
            <a:ext cx="7772400" cy="102268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4E3DF5-E3C0-1819-9466-FD76CA8D9D41}"/>
                  </a:ext>
                </a:extLst>
              </p:cNvPr>
              <p:cNvSpPr txBox="1"/>
              <p:nvPr/>
            </p:nvSpPr>
            <p:spPr>
              <a:xfrm>
                <a:off x="914059" y="5987018"/>
                <a:ext cx="889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>
                    <a:solidFill>
                      <a:srgbClr val="242424"/>
                    </a:solidFill>
                    <a:effectLst/>
                    <a:latin typeface="Avenir Book" panose="02000503020000020003" pitchFamily="2" charset="0"/>
                  </a:rPr>
                  <a:t>The term in blue can be easily computed because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42424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1" i="1" dirty="0" smtClean="0">
                        <a:solidFill>
                          <a:srgbClr val="242424"/>
                        </a:solidFill>
                        <a:effectLst/>
                        <a:latin typeface="Cambria Math" panose="02040503050406030204" pitchFamily="18" charset="0"/>
                      </a:rPr>
                      <m:t>ᵢ</m:t>
                    </m:r>
                  </m:oMath>
                </a14:m>
                <a:r>
                  <a:rPr lang="en-US" b="1" i="1" dirty="0">
                    <a:solidFill>
                      <a:srgbClr val="242424"/>
                    </a:solidFill>
                    <a:effectLst/>
                    <a:latin typeface="Avenir Book" panose="02000503020000020003" pitchFamily="2" charset="0"/>
                  </a:rPr>
                  <a:t> </a:t>
                </a:r>
                <a:r>
                  <a:rPr lang="en-US" b="0" i="0" dirty="0">
                    <a:solidFill>
                      <a:srgbClr val="242424"/>
                    </a:solidFill>
                    <a:effectLst/>
                    <a:latin typeface="Avenir Book" panose="02000503020000020003" pitchFamily="2" charset="0"/>
                  </a:rPr>
                  <a:t>is a direct function in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4242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424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424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h𝑥</m:t>
                        </m:r>
                      </m:sub>
                    </m:sSub>
                  </m:oMath>
                </a14:m>
                <a:endParaRPr lang="en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4E3DF5-E3C0-1819-9466-FD76CA8D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9" y="5987018"/>
                <a:ext cx="8890767" cy="369332"/>
              </a:xfrm>
              <a:prstGeom prst="rect">
                <a:avLst/>
              </a:prstGeom>
              <a:blipFill>
                <a:blip r:embed="rId8"/>
                <a:stretch>
                  <a:fillRect l="-57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3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646ED-F8B6-FE3A-D24C-0CCEAC51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8D90-AB1F-36B6-57A7-E3D6FD76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33EFD-0AA2-199A-E395-B961B2D0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BCED2C08-3E90-64D6-4B22-09EB1A6C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4B679-B8D1-8199-7498-86A8A1DB7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91" y="1320939"/>
            <a:ext cx="7772400" cy="102268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A5D049-ED1F-F82B-1B56-E65C9D4A77BE}"/>
                  </a:ext>
                </a:extLst>
              </p:cNvPr>
              <p:cNvSpPr txBox="1"/>
              <p:nvPr/>
            </p:nvSpPr>
            <p:spPr>
              <a:xfrm>
                <a:off x="838200" y="2528710"/>
                <a:ext cx="7058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>
                    <a:solidFill>
                      <a:srgbClr val="242424"/>
                    </a:solidFill>
                    <a:effectLst/>
                    <a:latin typeface="Avenir Book" panose="02000503020000020003" pitchFamily="2" charset="0"/>
                  </a:rPr>
                  <a:t>For the term in black,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4242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424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424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is a function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is a function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…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A5D049-ED1F-F82B-1B56-E65C9D4A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28710"/>
                <a:ext cx="7058151" cy="369332"/>
              </a:xfrm>
              <a:prstGeom prst="rect">
                <a:avLst/>
              </a:prstGeom>
              <a:blipFill>
                <a:blip r:embed="rId5"/>
                <a:stretch>
                  <a:fillRect l="-899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AA9B0B-B4C2-FE7A-7C19-19D255D19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91" y="2967330"/>
            <a:ext cx="7772400" cy="1022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F1973-6F10-F18C-E412-912BB2462B11}"/>
              </a:ext>
            </a:extLst>
          </p:cNvPr>
          <p:cNvSpPr txBox="1"/>
          <p:nvPr/>
        </p:nvSpPr>
        <p:spPr>
          <a:xfrm>
            <a:off x="838200" y="4233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Back to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F00609-1317-E4A4-9A6B-1BD2169894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580" t="7051" r="29419" b="22329"/>
          <a:stretch/>
        </p:blipFill>
        <p:spPr>
          <a:xfrm>
            <a:off x="4237464" y="4242014"/>
            <a:ext cx="3031273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3DAB39-B05F-3D2C-0A8B-DC423772D4F5}"/>
              </a:ext>
            </a:extLst>
          </p:cNvPr>
          <p:cNvSpPr txBox="1"/>
          <p:nvPr/>
        </p:nvSpPr>
        <p:spPr>
          <a:xfrm>
            <a:off x="838200" y="51743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This yields: </a:t>
            </a:r>
            <a:endParaRPr lang="en-US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146722-06F5-7019-8130-1F1ADC3D733A}"/>
                  </a:ext>
                </a:extLst>
              </p:cNvPr>
              <p:cNvSpPr txBox="1"/>
              <p:nvPr/>
            </p:nvSpPr>
            <p:spPr>
              <a:xfrm>
                <a:off x="2921619" y="5359014"/>
                <a:ext cx="5789072" cy="990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146722-06F5-7019-8130-1F1ADC3D7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19" y="5359014"/>
                <a:ext cx="5789072" cy="990849"/>
              </a:xfrm>
              <a:prstGeom prst="rect">
                <a:avLst/>
              </a:prstGeom>
              <a:blipFill>
                <a:blip r:embed="rId8"/>
                <a:stretch>
                  <a:fillRect t="-92500" b="-14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F9689BE-CA13-379A-863B-E93B360F250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552" r="41627"/>
          <a:stretch/>
        </p:blipFill>
        <p:spPr>
          <a:xfrm>
            <a:off x="1957038" y="4242014"/>
            <a:ext cx="1929162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93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DD840-0491-EB10-9BB3-532224E67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51CC-733E-1FCD-CEA8-F5749988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730C-C04C-D0F9-7323-D87A623C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D09D9166-5AE8-32B9-0986-303AC7AC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02974A-BF7D-CB38-F3FC-FDC160B67DC5}"/>
              </a:ext>
            </a:extLst>
          </p:cNvPr>
          <p:cNvSpPr txBox="1"/>
          <p:nvPr/>
        </p:nvSpPr>
        <p:spPr>
          <a:xfrm>
            <a:off x="838200" y="2641216"/>
            <a:ext cx="635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Consider the contribution of the fourth word to the update: 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FFFD0-7933-C1B3-AF03-91590944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62" y="3229712"/>
            <a:ext cx="7772400" cy="951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C9BCBF-EDA4-3F7E-891C-17103C731319}"/>
                  </a:ext>
                </a:extLst>
              </p:cNvPr>
              <p:cNvSpPr txBox="1"/>
              <p:nvPr/>
            </p:nvSpPr>
            <p:spPr>
              <a:xfrm>
                <a:off x="646770" y="1431203"/>
                <a:ext cx="5789072" cy="990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C9BCBF-EDA4-3F7E-891C-17103C731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0" y="1431203"/>
                <a:ext cx="5789072" cy="990849"/>
              </a:xfrm>
              <a:prstGeom prst="rect">
                <a:avLst/>
              </a:prstGeom>
              <a:blipFill>
                <a:blip r:embed="rId5"/>
                <a:stretch>
                  <a:fillRect t="-93671" b="-144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577575-2DFD-DA66-9975-62EF866C5F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580" t="7051" r="29419" b="22329"/>
          <a:stretch/>
        </p:blipFill>
        <p:spPr>
          <a:xfrm>
            <a:off x="6768791" y="1481704"/>
            <a:ext cx="3031273" cy="715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92CD5-28DA-F2D7-C95C-1061BED4F310}"/>
              </a:ext>
            </a:extLst>
          </p:cNvPr>
          <p:cNvSpPr txBox="1"/>
          <p:nvPr/>
        </p:nvSpPr>
        <p:spPr>
          <a:xfrm>
            <a:off x="960862" y="4400043"/>
            <a:ext cx="7131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First term too small. Only short-term dependencies easily captured.</a:t>
            </a:r>
          </a:p>
          <a:p>
            <a:endParaRPr lang="en-US" dirty="0">
              <a:solidFill>
                <a:srgbClr val="242424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rgbClr val="242424"/>
                </a:solidFill>
                <a:latin typeface="Avenir Book" panose="02000503020000020003" pitchFamily="2" charset="0"/>
              </a:rPr>
              <a:t>What’s the culprit in your view?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820" y="3846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66AB08A5-3187-4322-7326-A57437B3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9B027045-7614-2657-8E15-44A113A5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" y="5172524"/>
            <a:ext cx="1450795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achine Learning PNG Background - PNG All | PNG All">
            <a:extLst>
              <a:ext uri="{FF2B5EF4-FFF2-40B4-BE49-F238E27FC236}">
                <a16:creationId xmlns:a16="http://schemas.microsoft.com/office/drawing/2014/main" id="{73416BF7-31AB-D6ED-C993-1686F98D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7" y="873448"/>
            <a:ext cx="5106975" cy="48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A40A7DBF-D0DA-2E02-860D-F6F6816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Information retrieval is finding documents………..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From within a large collection of documents</a:t>
            </a:r>
          </a:p>
          <a:p>
            <a:pPr marL="0" indent="0">
              <a:buNone/>
            </a:pPr>
            <a:r>
              <a:rPr lang="en-US" dirty="0"/>
              <a:t>b) To satisfy information need</a:t>
            </a:r>
          </a:p>
          <a:p>
            <a:pPr marL="0" indent="0">
              <a:buNone/>
            </a:pPr>
            <a:r>
              <a:rPr lang="en-US" dirty="0"/>
              <a:t>c) That are unstructured in nature</a:t>
            </a:r>
          </a:p>
          <a:p>
            <a:pPr marL="0" indent="0">
              <a:buNone/>
            </a:pPr>
            <a:r>
              <a:rPr lang="en-US" dirty="0"/>
              <a:t>d)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Term-document incidence matrix………..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Maps each word to the documents it appeared in</a:t>
            </a:r>
          </a:p>
          <a:p>
            <a:pPr marL="0" indent="0">
              <a:buNone/>
            </a:pPr>
            <a:r>
              <a:rPr lang="en-US" dirty="0"/>
              <a:t>b) Counts the number of occurrences of each word</a:t>
            </a:r>
          </a:p>
          <a:p>
            <a:pPr marL="0" indent="0">
              <a:buNone/>
            </a:pPr>
            <a:r>
              <a:rPr lang="en-US" dirty="0"/>
              <a:t>c) Maps each document to the out of vocabulary terms</a:t>
            </a:r>
          </a:p>
          <a:p>
            <a:pPr marL="0" indent="0">
              <a:buNone/>
            </a:pPr>
            <a:r>
              <a:rPr lang="en-US" dirty="0"/>
              <a:t>d) Help us find documents satisfying Boolean queries in terms of words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AEB76-704F-A825-27EA-9438EA46C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033" y="4723542"/>
            <a:ext cx="6128557" cy="19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Term-document matrix is inefficient because………..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Maps each word to a vector as long as the number of documents</a:t>
            </a:r>
          </a:p>
          <a:p>
            <a:pPr marL="0" indent="0">
              <a:buNone/>
            </a:pPr>
            <a:r>
              <a:rPr lang="en-US" dirty="0"/>
              <a:t>b) Does not map each word to a set as large as the relevant documents</a:t>
            </a:r>
          </a:p>
          <a:p>
            <a:pPr marL="0" indent="0">
              <a:buNone/>
            </a:pPr>
            <a:r>
              <a:rPr lang="en-US" dirty="0"/>
              <a:t>c) Impossible to store 0s and 1s efficiently as binary 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71DF4-F4D0-3484-3BE1-A7AADF248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359" y="4517791"/>
            <a:ext cx="7036676" cy="16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To approach Boolean queries with inverted index………..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Instead of AND do Intersection</a:t>
            </a:r>
          </a:p>
          <a:p>
            <a:pPr marL="0" indent="0">
              <a:buNone/>
            </a:pPr>
            <a:r>
              <a:rPr lang="en-US" dirty="0"/>
              <a:t>b) Instead of OR do union</a:t>
            </a:r>
          </a:p>
          <a:p>
            <a:pPr marL="0" indent="0">
              <a:buNone/>
            </a:pPr>
            <a:r>
              <a:rPr lang="en-US" dirty="0"/>
              <a:t>c) Instead of NOT, make list of documents empty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0078039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Issues with scoring with raw frequency for ranked retrieval………..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Document containing 10x the frequency is not 10x more relevant or important</a:t>
            </a:r>
          </a:p>
          <a:p>
            <a:pPr marL="514350" indent="-514350">
              <a:buAutoNum type="alphaLcParenR"/>
            </a:pPr>
            <a:r>
              <a:rPr lang="en-US" dirty="0"/>
              <a:t>Favors longer documents</a:t>
            </a:r>
          </a:p>
          <a:p>
            <a:pPr marL="0" indent="0">
              <a:buNone/>
            </a:pPr>
            <a:r>
              <a:rPr lang="en-US" dirty="0"/>
              <a:t>c)  Does not give any priority to rare terms (is VS. </a:t>
            </a:r>
            <a:r>
              <a:rPr lang="en-US" i="1" dirty="0" err="1"/>
              <a:t>arachnocentric</a:t>
            </a:r>
            <a:r>
              <a:rPr lang="en-US" i="1" dirty="0"/>
              <a:t> 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17E8E-E02F-F334-0D32-10F5049BF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002" y="5586946"/>
            <a:ext cx="5569378" cy="6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The inverse document frequency of a term………..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Is higher the more rare the term is</a:t>
            </a:r>
          </a:p>
          <a:p>
            <a:pPr marL="0" indent="0">
              <a:buNone/>
            </a:pPr>
            <a:r>
              <a:rPr lang="en-US" dirty="0"/>
              <a:t>b) Is the inverse proportion of documents in which the term appeared</a:t>
            </a:r>
          </a:p>
          <a:p>
            <a:pPr marL="0" indent="0">
              <a:buNone/>
            </a:pPr>
            <a:r>
              <a:rPr lang="en-US" dirty="0"/>
              <a:t>c) Is the inverse proportion of terms in which document appeared</a:t>
            </a:r>
          </a:p>
          <a:p>
            <a:pPr marL="0" indent="0">
              <a:buNone/>
            </a:pPr>
            <a:r>
              <a:rPr lang="en-US" dirty="0"/>
              <a:t>d) None of the above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BE93B-50A5-D89A-5150-6DE8EC25E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374" y="5160609"/>
            <a:ext cx="7772400" cy="8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F51B-E8EF-BD1C-C450-42FA3841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9B11-8309-64C1-E93F-4CBD9407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48" y="2561810"/>
            <a:ext cx="5178295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Lect.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C6A0-18BF-0BE1-0868-02CA529C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6548F-23AC-22B7-4FA5-1957160A950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773BBB08-C01C-D688-1FCE-6165DBD6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751</Words>
  <Application>Microsoft Macintosh PowerPoint</Application>
  <PresentationFormat>Widescreen</PresentationFormat>
  <Paragraphs>127</Paragraphs>
  <Slides>19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Avenir Book</vt:lpstr>
      <vt:lpstr>Calibri</vt:lpstr>
      <vt:lpstr>Calibri Light</vt:lpstr>
      <vt:lpstr>Cambria Math</vt:lpstr>
      <vt:lpstr>Poppins</vt:lpstr>
      <vt:lpstr>rival-sans</vt:lpstr>
      <vt:lpstr>Office Theme</vt:lpstr>
      <vt:lpstr>Natural Language Processing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Lect. Quiz</vt:lpstr>
      <vt:lpstr>Lecture Quiz</vt:lpstr>
      <vt:lpstr>Lecture Quiz</vt:lpstr>
      <vt:lpstr>Lecture Quiz</vt:lpstr>
      <vt:lpstr>AssignmentDiscussion</vt:lpstr>
      <vt:lpstr>Assignment Discussion</vt:lpstr>
      <vt:lpstr>Assignment Discussion</vt:lpstr>
      <vt:lpstr>Assignment Discussion</vt:lpstr>
      <vt:lpstr>Assignment Discussion</vt:lpstr>
      <vt:lpstr>Assignment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Essam Wisam</cp:lastModifiedBy>
  <cp:revision>128</cp:revision>
  <dcterms:created xsi:type="dcterms:W3CDTF">2023-04-27T21:19:03Z</dcterms:created>
  <dcterms:modified xsi:type="dcterms:W3CDTF">2025-04-26T02:40:41Z</dcterms:modified>
</cp:coreProperties>
</file>