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4" r:id="rId3"/>
    <p:sldId id="296" r:id="rId4"/>
    <p:sldId id="297" r:id="rId5"/>
    <p:sldId id="298" r:id="rId6"/>
    <p:sldId id="300" r:id="rId7"/>
    <p:sldId id="301" r:id="rId8"/>
    <p:sldId id="303" r:id="rId9"/>
    <p:sldId id="316" r:id="rId10"/>
    <p:sldId id="317" r:id="rId11"/>
    <p:sldId id="305" r:id="rId12"/>
    <p:sldId id="304" r:id="rId13"/>
    <p:sldId id="318" r:id="rId14"/>
    <p:sldId id="307" r:id="rId15"/>
    <p:sldId id="306" r:id="rId16"/>
    <p:sldId id="308" r:id="rId17"/>
    <p:sldId id="319" r:id="rId18"/>
    <p:sldId id="320" r:id="rId19"/>
    <p:sldId id="321" r:id="rId20"/>
    <p:sldId id="322" r:id="rId21"/>
    <p:sldId id="323" r:id="rId22"/>
    <p:sldId id="324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6"/>
    <a:srgbClr val="9259A3"/>
    <a:srgbClr val="FF7E8C"/>
    <a:srgbClr val="00FFF0"/>
    <a:srgbClr val="F36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8"/>
    <p:restoredTop sz="96301"/>
  </p:normalViewPr>
  <p:slideViewPr>
    <p:cSldViewPr snapToGrid="0">
      <p:cViewPr>
        <p:scale>
          <a:sx n="123" d="100"/>
          <a:sy n="123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6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EC2B7-6072-924B-AE51-DA281600F23F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036C-B239-7F49-800F-BE8CBE0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3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8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9D524-D838-4D3A-4844-4C09A93A8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BCD135-C075-41AF-3329-AEEDD0188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A1FD39-5FC9-1B23-A431-18E57C45E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8BC91-AB36-12F6-8947-B785B6BCC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11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14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34ED0-4784-7A9B-9750-70040A156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EEE0D6-7C56-5CD0-BA83-503856CF4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3CC8F2-BA2F-95A3-B3C9-2CAD45E9F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02A04-63E6-B2D9-0F0F-129FD9D18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E63A8-EAD8-9433-4833-DD5A72F7E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EBE9F6-5AB5-2DD6-C950-2218EAE33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6885E2-B9A3-8759-8F21-4EE12C37D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A27E6-D441-FDCB-5BE6-451B93A73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65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4C269-1242-D87A-E9FE-93C5C40A2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D6637F-7964-47E5-E3B3-AFFC04C1EF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B9506-8924-8C73-3E04-C2FD49001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5B7C9-41E4-C339-CED1-358CD6220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26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66BD0-0E51-7A50-675B-BB464AAED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AEB5C4-DB37-3A45-F32A-2100B5D77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AD4188-C169-72E2-0F1D-05DA1EF1A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E77D-6A4A-A3D5-9BF2-AF9DBCC0C9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51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92E02-3F0C-22B9-2321-A7BA7BA84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1BE5ED-ACBE-618B-290A-7FED561C89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61E25-691A-A7DF-8BA5-0FBBD2BA2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ECC76-CEE4-61DE-A8CC-E6670AAEF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0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F4401-1A93-A693-067D-E5E4331DB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57D06D-7847-63BD-B3E9-85B0B87E7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3C6ECC-31BA-821C-1B01-19F082F59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AE6F6-1C92-D447-E3DD-96086D403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56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89937-E43D-67C2-85F2-66E2C0024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70B67-B058-EF50-0705-83C71A5870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5BE547-4770-732B-0E9F-AE2765FD7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E6A9B-C697-9774-747D-2E32C080A3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295DF-04AE-B8F0-EF2E-A5D83F209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A6594B-50F0-1560-54C8-21F6846DC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590215-3938-84A7-9620-70E7C70D5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F1454-2192-1246-4E51-BCF8398E7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1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19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8B6BF-8BCB-4073-2F7C-5B408E95F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14D2FC-25A6-80DB-974C-DC05133DA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B26B9A-03D1-A07B-F68C-1BB186A94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3021E-E23A-0683-8EFB-D1B0244D5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60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10F35-939A-910B-3E8E-E64C5987F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1FE81-45FD-201F-A3CA-1A7B025F3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9AFE9-0709-94EC-77B4-B7AEDE237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A783D-A93F-B6BC-B6AA-1AFFC2ED1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74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4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6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1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8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41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1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5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650-7DD4-7F7A-C2FC-9A48676AF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65B7A-75E4-445D-6C89-352C2BF65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728CA-7A15-DDA1-2B5A-19023A4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F3B1-F3DA-4441-B1EE-A851EB4245DB}" type="datetime1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E9572-16CC-C507-3FE8-5D81F41C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FE9A-D75D-41FD-14F2-54447E6C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65A0-B957-4643-E75C-2923CBBA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5F087-9007-D801-8855-4E4534E3D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94488-760D-5249-BCB4-53B99D25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92E3-9FDF-E54D-B4EB-6783B208EA12}" type="datetime1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480E4-8A40-1DEF-1267-079558B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B082-1910-6782-A5D8-D7CE3882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1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2FB98-F5A3-EAD4-C58B-5C4479BB7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A3FA-B8B8-8700-AE67-75C83B0CB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B346-5207-EC3C-EC5C-CAAF79C5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09F-0DAD-EF43-BD61-D49A3729F966}" type="datetime1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40F8-2DC9-B4CE-476C-B19BC354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005A6-FC58-4864-2134-524043FC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BD0C-F047-BB8D-334E-26DB6BB1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D15C-E712-D640-924E-1CE94175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CAC72-B759-F098-9066-040D04CB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9CD0-1312-E046-A25A-EF67E8F26F22}" type="datetime1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D4A3A-2D59-9F87-DE64-5E4BC79A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B2F00-2684-2A1E-63A1-0A47D2CF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BD8C-862C-9797-1C76-AE304248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477E-F414-17E9-34AC-22E90C72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2E1C-4861-1084-B022-B5C8CBDF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FF94-728B-E64A-8809-790A4B1ED3D4}" type="datetime1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5946-3920-3127-C8E5-CCE8103D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31EF-888C-E178-1E17-4C028876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5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C622-B67A-307F-DA63-314F1335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DEFC-FE71-165C-2EFD-94616DD42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629E3-0250-FCC3-38D5-FE9B3921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C4CD0-41EB-F888-86F6-6B13E3C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34A-1CEF-A047-A231-02CE8861FB9D}" type="datetime1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CA8F0-8F13-F417-700F-D6B99807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972BD-0D01-94A9-6C69-061398F0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132B-535E-C6FF-7744-59072AC8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419B6-CC99-9422-DDE9-9545CB5E2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968A7-2F54-8F34-741D-8F359827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759E6-5564-DDCF-5B73-F07536E97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8044A-F3B0-A998-C9B6-A57F5868C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0AB77-8CA1-B9CF-F7B2-C6C4F20B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9715-70F5-924C-B3F8-AD1883EF0647}" type="datetime1">
              <a:rPr lang="en-US" smtClean="0"/>
              <a:t>4/9/25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07F81-42D1-F665-6C36-A19D22D7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F3D2A-7D66-155A-A86F-ACA412F0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7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1A73-84D3-E333-052E-8277676E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639D7-DE91-8EEE-CB03-49027581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2980-813B-CE49-B375-E252E333A381}" type="datetime1">
              <a:rPr lang="en-US" smtClean="0"/>
              <a:t>4/9/25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8C9F4-1DB9-A4B6-BDFA-57CCE720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468F7-1C54-33EB-435E-DF0A574E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9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629FA-128B-64AF-5D24-B7952161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0C0A-6F6A-0D4B-8E91-ACA8A5BF8E76}" type="datetime1">
              <a:rPr lang="en-US" smtClean="0"/>
              <a:t>4/9/25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1E20C-A3DF-98CD-5589-83AFEF21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47EAF-48C8-B2A3-5706-6DEC5128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B540-96EF-2FB2-8666-C75FD394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0AB0-532E-9427-52BD-F3E58F4B4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5005D-119E-CC93-C7B9-585CA2D06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26C4-9C8B-37D7-6909-DCA4ABC5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99F8-5E62-5A4D-97BB-29105228C9E6}" type="datetime1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0B20C-A21E-6F83-1B0C-35184FB1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62779-E10B-29FD-3ED3-15120301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B992-81C7-74DF-B320-5BA94F16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E8874-F766-6140-79A4-BCA315327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C51DE-1FA1-DFC5-EB48-ADDF4A7FC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A0579-C751-856B-BD91-C23B2AA9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528A-E76A-414B-946C-79A173F175C6}" type="datetime1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28CC2-82B4-DE20-B5AA-48BE190D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8B101-BE24-1983-9065-6BA52075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D933C-DF95-5365-F5C1-F1498E77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936ED-01E8-71DF-FB7A-FD7802D5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D2555-F48E-0CD5-7833-F271C6199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CE49-D2F1-D84A-9B2E-0E5EACFB1C70}" type="datetime1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9A4D-5030-4CF5-CCA8-0D8D8B6B2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47716-553C-E069-D179-B09B234AF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379E-25AB-5771-3F10-00F8059C3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Natural Language Processing </a:t>
            </a:r>
            <a:r>
              <a:rPr lang="en-US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Tutorials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79E56-D071-8596-A083-46AA9F3F7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98901"/>
          </a:xfrm>
        </p:spPr>
        <p:txBody>
          <a:bodyPr/>
          <a:lstStyle/>
          <a:p>
            <a:r>
              <a:rPr lang="en-US" sz="2000" i="1" dirty="0">
                <a:latin typeface="Avenir Book" panose="02000503020000020003" pitchFamily="2" charset="0"/>
              </a:rPr>
              <a:t>Become a natural language processing expert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EA932-9ED4-8A19-5408-425870D34EB7}"/>
              </a:ext>
            </a:extLst>
          </p:cNvPr>
          <p:cNvSpPr txBox="1"/>
          <p:nvPr/>
        </p:nvSpPr>
        <p:spPr>
          <a:xfrm>
            <a:off x="4324796" y="4604559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Supervised by </a:t>
            </a:r>
            <a:r>
              <a:rPr lang="en-US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Dr. Kenny Zhu</a:t>
            </a:r>
          </a:p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7CE70-3030-1D1D-BBAD-2E5D46F4850A}"/>
              </a:ext>
            </a:extLst>
          </p:cNvPr>
          <p:cNvSpPr txBox="1"/>
          <p:nvPr/>
        </p:nvSpPr>
        <p:spPr>
          <a:xfrm>
            <a:off x="4505619" y="5094034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TAs: </a:t>
            </a:r>
            <a:r>
              <a:rPr lang="en-US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Essam Abdelghany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FEAEC-9D59-703D-A89A-0294FB18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0</a:t>
            </a:fld>
            <a:endParaRPr lang="en-US"/>
          </a:p>
        </p:txBody>
      </p:sp>
      <p:pic>
        <p:nvPicPr>
          <p:cNvPr id="4" name="Picture 14" descr="Machine Learning PNG Background - PNG All | PNG All">
            <a:extLst>
              <a:ext uri="{FF2B5EF4-FFF2-40B4-BE49-F238E27FC236}">
                <a16:creationId xmlns:a16="http://schemas.microsoft.com/office/drawing/2014/main" id="{372B06F8-11FF-10A9-5D94-7ED7A52EE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4" y="3775652"/>
            <a:ext cx="2304143" cy="23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ire Chatbot Developers | Hire Remote Chatbot Developers -Prismetric">
            <a:extLst>
              <a:ext uri="{FF2B5EF4-FFF2-40B4-BE49-F238E27FC236}">
                <a16:creationId xmlns:a16="http://schemas.microsoft.com/office/drawing/2014/main" id="{BDCD2D21-A4F5-6FB6-E994-317D5FAB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33" y="3429000"/>
            <a:ext cx="3229303" cy="322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7) Purpose of positional encoding in transformers………..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Reordering the input sequence reorders the attention outputs only</a:t>
            </a:r>
          </a:p>
          <a:p>
            <a:pPr marL="0" indent="0">
              <a:buNone/>
            </a:pPr>
            <a:r>
              <a:rPr lang="en-US" dirty="0"/>
              <a:t>b) To increase the present position information</a:t>
            </a:r>
          </a:p>
          <a:p>
            <a:pPr marL="0" indent="0">
              <a:buNone/>
            </a:pPr>
            <a:r>
              <a:rPr lang="en-US" dirty="0"/>
              <a:t>c) Learn different relations or features among words</a:t>
            </a:r>
          </a:p>
          <a:p>
            <a:pPr marL="0" indent="0">
              <a:buNone/>
            </a:pPr>
            <a:r>
              <a:rPr lang="en-US" dirty="0"/>
              <a:t>d) None of the above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77E76-DD51-DFA8-BCD0-202730ED90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3814" y="156411"/>
            <a:ext cx="3449264" cy="20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7F51B-E8EF-BD1C-C450-42FA3841F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9B11-8309-64C1-E93F-4CBD9407E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648" y="2561810"/>
            <a:ext cx="5178295" cy="1325563"/>
          </a:xfrm>
        </p:spPr>
        <p:txBody>
          <a:bodyPr>
            <a:noAutofit/>
          </a:bodyPr>
          <a:lstStyle/>
          <a:p>
            <a:r>
              <a:rPr lang="en" sz="99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Lect. </a:t>
            </a:r>
            <a:r>
              <a:rPr lang="en" sz="99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sz="99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3C6A0-18BF-0BE1-0868-02CA529C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6548F-23AC-22B7-4FA5-1957160A950C}"/>
              </a:ext>
            </a:extLst>
          </p:cNvPr>
          <p:cNvSpPr txBox="1"/>
          <p:nvPr/>
        </p:nvSpPr>
        <p:spPr>
          <a:xfrm>
            <a:off x="1835407" y="5361710"/>
            <a:ext cx="88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Reminder in tutorials we recap on lecture via pop quiz, learn technologies discuss hard problems in assignments, demonstrate practical aspects of content learnt in lecture</a:t>
            </a:r>
          </a:p>
        </p:txBody>
      </p:sp>
      <p:pic>
        <p:nvPicPr>
          <p:cNvPr id="6" name="Picture 14" descr="Machine Learning PNG Background - PNG All | PNG All">
            <a:extLst>
              <a:ext uri="{FF2B5EF4-FFF2-40B4-BE49-F238E27FC236}">
                <a16:creationId xmlns:a16="http://schemas.microsoft.com/office/drawing/2014/main" id="{773BBB08-C01C-D688-1FCE-6165DBD6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5999" y="1804782"/>
            <a:ext cx="2650435" cy="26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1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Lecture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A12BB4-EEA1-11B4-9958-212E6DBC9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67" y="1239493"/>
            <a:ext cx="8444286" cy="1569292"/>
          </a:xfrm>
          <a:prstGeom prst="rect">
            <a:avLst/>
          </a:prstGeom>
        </p:spPr>
      </p:pic>
      <p:pic>
        <p:nvPicPr>
          <p:cNvPr id="2050" name="Picture 2" descr="machine learning - Why is tanh almost always better than sigmoid as an  activation function? - Cross Validated">
            <a:extLst>
              <a:ext uri="{FF2B5EF4-FFF2-40B4-BE49-F238E27FC236}">
                <a16:creationId xmlns:a16="http://schemas.microsoft.com/office/drawing/2014/main" id="{A86AEE78-FEB5-F7EE-83E2-015B7CFF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3160795"/>
            <a:ext cx="3608073" cy="27528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BCAB76-C952-FB66-896B-A802FF21EC34}"/>
              </a:ext>
            </a:extLst>
          </p:cNvPr>
          <p:cNvSpPr txBox="1"/>
          <p:nvPr/>
        </p:nvSpPr>
        <p:spPr>
          <a:xfrm>
            <a:off x="913515" y="5380672"/>
            <a:ext cx="66462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None/>
            </a:pPr>
            <a:r>
              <a:rPr lang="en-US" b="0" i="0" dirty="0">
                <a:solidFill>
                  <a:srgbClr val="0C0D0E"/>
                </a:solidFill>
                <a:effectLst/>
                <a:latin typeface="-apple-system"/>
              </a:rPr>
              <a:t>Andrew Ng says that using the logistic function (commonly know as sigmoid) really only makes sense in the final layer of a binary classification network. Others add that averaging at zero is helpful.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3374E2-3D4B-43F2-1A01-6530CF489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126024"/>
            <a:ext cx="3840126" cy="21085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40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6BF68-1696-EB2B-E3A3-BE2710B94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7123-A3E6-C7AB-6F35-3F57CE0C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Lecture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D95BC-A75C-C1E4-C177-5DDEBCFA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667D5C21-5785-11ED-0729-D029B7A0D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06503F-D97D-5235-67DC-3A8466485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87299"/>
            <a:ext cx="7306340" cy="2087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9CB87A-03B7-0991-BD08-834AC4223506}"/>
              </a:ext>
            </a:extLst>
          </p:cNvPr>
          <p:cNvSpPr txBox="1"/>
          <p:nvPr/>
        </p:nvSpPr>
        <p:spPr>
          <a:xfrm>
            <a:off x="838200" y="3483177"/>
            <a:ext cx="598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Rederive for truncated backpropagation through time: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D53585-95B9-36BA-58A3-6753A588E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46" y="4067838"/>
            <a:ext cx="7262894" cy="17596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64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E1113-3841-C715-72BE-CCC29DC31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4106-8B06-FD91-CD7C-68E29D49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6403"/>
            <a:ext cx="8688750" cy="1325563"/>
          </a:xfrm>
        </p:spPr>
        <p:txBody>
          <a:bodyPr>
            <a:noAutofit/>
          </a:bodyPr>
          <a:lstStyle/>
          <a:p>
            <a:r>
              <a:rPr lang="en" sz="9900" b="1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</a:t>
            </a:r>
            <a:r>
              <a:rPr lang="en" sz="99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sz="99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0729D-CB3E-C0F5-2E7C-2EF3E833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7D130-4948-58A6-07DC-F414B1BF1BC6}"/>
              </a:ext>
            </a:extLst>
          </p:cNvPr>
          <p:cNvSpPr txBox="1"/>
          <p:nvPr/>
        </p:nvSpPr>
        <p:spPr>
          <a:xfrm>
            <a:off x="1835407" y="5361710"/>
            <a:ext cx="88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Reminder in tutorials we recap on lecture via pop quiz, learn technologies discuss hard problems in assignments, demonstrate practical aspects of content learnt in lecture</a:t>
            </a:r>
          </a:p>
        </p:txBody>
      </p:sp>
      <p:pic>
        <p:nvPicPr>
          <p:cNvPr id="6" name="Picture 14" descr="Machine Learning PNG Background - PNG All | PNG All">
            <a:extLst>
              <a:ext uri="{FF2B5EF4-FFF2-40B4-BE49-F238E27FC236}">
                <a16:creationId xmlns:a16="http://schemas.microsoft.com/office/drawing/2014/main" id="{BB3B4B71-8482-1501-CFEB-8368643F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3365" y="1899373"/>
            <a:ext cx="2650435" cy="26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CF41D-70DF-123B-06EA-0DBB60106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29A9-38E3-2066-E2B1-5699013F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4943B-A4F9-1FAA-F9E6-08940F06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02963377-C0D0-6F73-DC1C-8C1C570AC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2B90DB-EF5D-3AE0-78CC-0C2B4F571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1353326"/>
            <a:ext cx="9651125" cy="2126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3860E9-99F8-41D3-D51D-214A5A2732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221"/>
          <a:stretch/>
        </p:blipFill>
        <p:spPr>
          <a:xfrm>
            <a:off x="838198" y="3863943"/>
            <a:ext cx="9651125" cy="1640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3082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D0085-D6F0-C054-80B2-7C552F941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8D48-4F7D-18CC-8BB7-D5705002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8984C-41BA-BF22-4248-FD92A377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B01E6652-F11E-178B-7294-7B10D1292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482E5-A083-7C77-9A47-56BC300EC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1353326"/>
            <a:ext cx="9651125" cy="2126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C4C13E-8AAC-9A1D-6066-BB581898B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61" y="3691840"/>
            <a:ext cx="9511062" cy="3001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0731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D23CB-4E27-5A87-2B0F-412910382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697B-F4B6-31D2-6ED7-D849EF18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3014F-181A-F022-9BB7-EF6E903B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1428DA32-7C69-8C9C-FF83-B69751469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E30E41-EEB6-C0DF-ADAF-C7B6DEE9B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60" y="1163904"/>
            <a:ext cx="8208269" cy="3414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9300D5-D254-AE2F-E4AA-942A4AA4BA01}"/>
              </a:ext>
            </a:extLst>
          </p:cNvPr>
          <p:cNvSpPr txBox="1"/>
          <p:nvPr/>
        </p:nvSpPr>
        <p:spPr>
          <a:xfrm>
            <a:off x="978260" y="5313324"/>
            <a:ext cx="512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Output:</a:t>
            </a:r>
          </a:p>
          <a:p>
            <a:r>
              <a:rPr lang="en-US" dirty="0"/>
              <a:t>(HTHTHHHHHH), (TTHTHTHTHT), (HHHHTHTHHH), 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9CAFD9-4A2D-CD87-ADD5-3776853E3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60" y="4745079"/>
            <a:ext cx="4738254" cy="306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26C2FF-A640-809C-D553-CAF45A00F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837" y="4745079"/>
            <a:ext cx="1549399" cy="3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7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70B2B-07F0-986D-4B10-F0BB90496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C2E3C-D366-F892-6BEE-F36EB881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498AF-EAE4-4C0C-D7C9-9806753C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A29641B2-811F-314E-1FC1-8CEFA4DF0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3E3D5A-7163-9E19-2313-D9866D318F0F}"/>
                  </a:ext>
                </a:extLst>
              </p:cNvPr>
              <p:cNvSpPr txBox="1"/>
              <p:nvPr/>
            </p:nvSpPr>
            <p:spPr>
              <a:xfrm>
                <a:off x="972546" y="1461640"/>
                <a:ext cx="4818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number of heads in the experiment.</a:t>
                </a:r>
              </a:p>
              <a:p>
                <a:r>
                  <a:rPr lang="en-US" b="1" dirty="0"/>
                  <a:t>Expectation: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3E3D5A-7163-9E19-2313-D9866D318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46" y="1461640"/>
                <a:ext cx="4818820" cy="646331"/>
              </a:xfrm>
              <a:prstGeom prst="rect">
                <a:avLst/>
              </a:prstGeom>
              <a:blipFill>
                <a:blip r:embed="rId4"/>
                <a:stretch>
                  <a:fillRect l="-1050" t="-576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8B0C025-876F-2DB8-ABD7-A26CA5E49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723" y="3305463"/>
            <a:ext cx="7417526" cy="1152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4070BB-E936-1D7F-16CC-8E35701E6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723" y="2228645"/>
            <a:ext cx="654050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4230DE-0936-0CC0-AB49-E699A0EE9140}"/>
                  </a:ext>
                </a:extLst>
              </p:cNvPr>
              <p:cNvSpPr txBox="1"/>
              <p:nvPr/>
            </p:nvSpPr>
            <p:spPr>
              <a:xfrm>
                <a:off x="8831956" y="5240330"/>
                <a:ext cx="25218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𝑪𝒐𝒊𝒏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4230DE-0936-0CC0-AB49-E699A0EE9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956" y="5240330"/>
                <a:ext cx="2521844" cy="646331"/>
              </a:xfrm>
              <a:prstGeom prst="rect">
                <a:avLst/>
              </a:prstGeom>
              <a:blipFill>
                <a:blip r:embed="rId7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DD876ED-C54F-F09B-777C-47995FBD812B}"/>
              </a:ext>
            </a:extLst>
          </p:cNvPr>
          <p:cNvSpPr txBox="1"/>
          <p:nvPr/>
        </p:nvSpPr>
        <p:spPr>
          <a:xfrm>
            <a:off x="1040723" y="4658577"/>
            <a:ext cx="138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simplify: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2E39E8-AA68-76F6-C8D8-C9F5AE874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423" y="5116023"/>
            <a:ext cx="7315826" cy="894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2B18FA-4F55-A06F-BE04-86ACA373B964}"/>
              </a:ext>
            </a:extLst>
          </p:cNvPr>
          <p:cNvSpPr txBox="1"/>
          <p:nvPr/>
        </p:nvSpPr>
        <p:spPr>
          <a:xfrm>
            <a:off x="1142423" y="6147294"/>
            <a:ext cx="561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of these are parameters we observe every experiment,</a:t>
            </a:r>
          </a:p>
        </p:txBody>
      </p:sp>
    </p:spTree>
    <p:extLst>
      <p:ext uri="{BB962C8B-B14F-4D97-AF65-F5344CB8AC3E}">
        <p14:creationId xmlns:p14="http://schemas.microsoft.com/office/powerpoint/2010/main" val="369075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D31B9-7423-7F79-A14B-66B19C881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F42C0-7D70-2ED0-E1AF-B200B2DA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1E4F7-A3C4-DCFF-A722-FBBA7978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CC0D2F1A-8552-A5C3-B1F5-E1002167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4FFB2C-255C-5A20-9AB5-163EF24AB04E}"/>
                  </a:ext>
                </a:extLst>
              </p:cNvPr>
              <p:cNvSpPr txBox="1"/>
              <p:nvPr/>
            </p:nvSpPr>
            <p:spPr>
              <a:xfrm>
                <a:off x="972546" y="1461640"/>
                <a:ext cx="4818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number of heads in the experiment.</a:t>
                </a:r>
              </a:p>
              <a:p>
                <a:r>
                  <a:rPr lang="en-US" b="1" dirty="0"/>
                  <a:t>Expectation: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4FFB2C-255C-5A20-9AB5-163EF24AB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46" y="1461640"/>
                <a:ext cx="4818820" cy="646331"/>
              </a:xfrm>
              <a:prstGeom prst="rect">
                <a:avLst/>
              </a:prstGeom>
              <a:blipFill>
                <a:blip r:embed="rId4"/>
                <a:stretch>
                  <a:fillRect l="-1050" t="-576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432DEC4-883B-A3B2-252D-37FA25D43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723" y="3305463"/>
            <a:ext cx="7417526" cy="1152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9F3E78-CE19-3DF2-9DDD-D9FCA86E1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723" y="2228645"/>
            <a:ext cx="654050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E13FE1-71A4-F1BC-A109-6C4A4B85AFAB}"/>
                  </a:ext>
                </a:extLst>
              </p:cNvPr>
              <p:cNvSpPr txBox="1"/>
              <p:nvPr/>
            </p:nvSpPr>
            <p:spPr>
              <a:xfrm>
                <a:off x="8831956" y="5240330"/>
                <a:ext cx="25218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𝑪𝒐𝒊𝒏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E13FE1-71A4-F1BC-A109-6C4A4B85A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956" y="5240330"/>
                <a:ext cx="2521844" cy="646331"/>
              </a:xfrm>
              <a:prstGeom prst="rect">
                <a:avLst/>
              </a:prstGeom>
              <a:blipFill>
                <a:blip r:embed="rId7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B908910-C995-D4D3-7672-64E114AC86FE}"/>
              </a:ext>
            </a:extLst>
          </p:cNvPr>
          <p:cNvSpPr txBox="1"/>
          <p:nvPr/>
        </p:nvSpPr>
        <p:spPr>
          <a:xfrm>
            <a:off x="1040723" y="4658577"/>
            <a:ext cx="138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simplify: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58881E-7769-8B36-BEC0-6737D986C1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423" y="5116023"/>
            <a:ext cx="7315826" cy="894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24CE4E-7E8F-4C28-F437-58B446E4B7CD}"/>
              </a:ext>
            </a:extLst>
          </p:cNvPr>
          <p:cNvSpPr txBox="1"/>
          <p:nvPr/>
        </p:nvSpPr>
        <p:spPr>
          <a:xfrm>
            <a:off x="1142423" y="6147294"/>
            <a:ext cx="561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of these are parameters we observe every experiment,</a:t>
            </a:r>
          </a:p>
        </p:txBody>
      </p:sp>
    </p:spTree>
    <p:extLst>
      <p:ext uri="{BB962C8B-B14F-4D97-AF65-F5344CB8AC3E}">
        <p14:creationId xmlns:p14="http://schemas.microsoft.com/office/powerpoint/2010/main" val="240507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15" y="2718649"/>
            <a:ext cx="3120342" cy="1325563"/>
          </a:xfrm>
        </p:spPr>
        <p:txBody>
          <a:bodyPr>
            <a:noAutofit/>
          </a:bodyPr>
          <a:lstStyle/>
          <a:p>
            <a:r>
              <a:rPr lang="en" sz="9900" b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sz="9900" b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sz="99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AE43-A1C7-DF8B-049A-2B83203D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B3F07-2D9C-0DA3-20FC-E22C7E49002C}"/>
              </a:ext>
            </a:extLst>
          </p:cNvPr>
          <p:cNvSpPr txBox="1"/>
          <p:nvPr/>
        </p:nvSpPr>
        <p:spPr>
          <a:xfrm>
            <a:off x="1835407" y="5361710"/>
            <a:ext cx="88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Reminder in tutorials we recap on lecture via pop quiz, learn technologies discuss hard problems in assignments, demonstrate practical aspects of content learnt in lecture</a:t>
            </a:r>
          </a:p>
        </p:txBody>
      </p:sp>
      <p:pic>
        <p:nvPicPr>
          <p:cNvPr id="6" name="Picture 14" descr="Machine Learning PNG Background - PNG All | PNG All">
            <a:extLst>
              <a:ext uri="{FF2B5EF4-FFF2-40B4-BE49-F238E27FC236}">
                <a16:creationId xmlns:a16="http://schemas.microsoft.com/office/drawing/2014/main" id="{A40A7DBF-D0DA-2E02-860D-F6F6816E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5999" y="1804782"/>
            <a:ext cx="2650435" cy="26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22F9F-EA93-A354-ABF4-04859C5CE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AA6A-FB38-334E-7496-699024AD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D0DB6-9D6C-8773-FF2A-543C70E8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128EDF2B-BBCC-0FA4-886F-C005FA31A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6334D-B83C-CAC6-0927-D852293294C5}"/>
              </a:ext>
            </a:extLst>
          </p:cNvPr>
          <p:cNvSpPr txBox="1"/>
          <p:nvPr/>
        </p:nvSpPr>
        <p:spPr>
          <a:xfrm>
            <a:off x="972546" y="1461640"/>
            <a:ext cx="155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Maximization: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1F8F0-7419-6DDB-8662-E53E7F8AD00B}"/>
              </a:ext>
            </a:extLst>
          </p:cNvPr>
          <p:cNvSpPr txBox="1"/>
          <p:nvPr/>
        </p:nvSpPr>
        <p:spPr>
          <a:xfrm>
            <a:off x="972546" y="1840843"/>
            <a:ext cx="977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Based on our expectation per experiment, we need to update the parameters (we have three of them):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B0858D-66DF-0220-5A87-F12D33CAF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295" y="2240612"/>
            <a:ext cx="65405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5E05B7-EE25-398C-C7AD-E8C840C0328B}"/>
              </a:ext>
            </a:extLst>
          </p:cNvPr>
          <p:cNvSpPr txBox="1"/>
          <p:nvPr/>
        </p:nvSpPr>
        <p:spPr>
          <a:xfrm>
            <a:off x="972546" y="3384593"/>
            <a:ext cx="9168981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The probability of using the first coin in general is the average probability of seeing it across all experiments.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For instance, if two experiments and in the first one we see it with probability 0 and in the next one we see it with probability 1 then overall with probability 0.5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For the other two parameters: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7D76F6-B0A4-6162-918B-D3D1F50790C4}"/>
              </a:ext>
            </a:extLst>
          </p:cNvPr>
          <p:cNvCxnSpPr/>
          <p:nvPr/>
        </p:nvCxnSpPr>
        <p:spPr>
          <a:xfrm flipH="1">
            <a:off x="5133109" y="2510486"/>
            <a:ext cx="3477491" cy="187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45CD93B-62DA-7EEA-0252-14A2D57A5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473" y="2220046"/>
            <a:ext cx="1281545" cy="489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990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D879D-2994-3727-AD8B-A5A277BA9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4316-6DBC-B530-C293-650A1915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C395B-E810-687F-6715-3E451E56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BDBB2B31-7DE9-2EE9-4EAF-52D9DF9EE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37C89A-65A2-6E20-19CC-170DCE562FBB}"/>
              </a:ext>
            </a:extLst>
          </p:cNvPr>
          <p:cNvSpPr txBox="1"/>
          <p:nvPr/>
        </p:nvSpPr>
        <p:spPr>
          <a:xfrm>
            <a:off x="972546" y="1461640"/>
            <a:ext cx="155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Maximization: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9C4DD-F839-55B8-2D02-F63EA4B50E5C}"/>
              </a:ext>
            </a:extLst>
          </p:cNvPr>
          <p:cNvSpPr txBox="1"/>
          <p:nvPr/>
        </p:nvSpPr>
        <p:spPr>
          <a:xfrm>
            <a:off x="972546" y="1840843"/>
            <a:ext cx="3558988" cy="471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For the other two parameters: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9590D8-60D0-5C76-A731-3AA064E90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46" y="2469010"/>
            <a:ext cx="2400300" cy="105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37BC4B-2660-62E3-4CE0-2B987361E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338" y="2469010"/>
            <a:ext cx="2584449" cy="1081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8097759-A0B5-A0C3-9A3D-D57995A979A8}"/>
              </a:ext>
            </a:extLst>
          </p:cNvPr>
          <p:cNvSpPr txBox="1"/>
          <p:nvPr/>
        </p:nvSpPr>
        <p:spPr>
          <a:xfrm>
            <a:off x="972546" y="3809707"/>
            <a:ext cx="9210545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Denominator: </a:t>
            </a:r>
            <a:r>
              <a:rPr lang="en-US" dirty="0">
                <a:latin typeface="Avenir Book" panose="02000503020000020003" pitchFamily="2" charset="0"/>
              </a:rPr>
              <a:t>get the total number of tosses that the coin effectively contributed 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Numerator: </a:t>
            </a:r>
            <a:r>
              <a:rPr lang="en-US" dirty="0">
                <a:latin typeface="Avenir Book" panose="02000503020000020003" pitchFamily="2" charset="0"/>
              </a:rPr>
              <a:t>get the total number of heads that the coin effectively contributed to</a:t>
            </a:r>
          </a:p>
        </p:txBody>
      </p:sp>
    </p:spTree>
    <p:extLst>
      <p:ext uri="{BB962C8B-B14F-4D97-AF65-F5344CB8AC3E}">
        <p14:creationId xmlns:p14="http://schemas.microsoft.com/office/powerpoint/2010/main" val="296924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8D509-2561-0057-A99A-111415C67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E967-2BE8-8697-E689-C54CBC67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08376-134D-FB6D-990D-CBA100D1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CCB68AA1-E68E-D24E-7B88-A527D095C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8A991D-B18C-57A0-A0FE-97E64C5D9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4047980"/>
            <a:ext cx="9906001" cy="2182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3C619E-4BBD-54FF-BE42-E2567C21B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" y="1657744"/>
            <a:ext cx="10009910" cy="20196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632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820" y="38469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Thank You</a:t>
            </a:r>
            <a:endParaRPr lang="en-US" sz="6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2862C-A77B-8DC2-29B4-805301F8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14" descr="Machine Learning PNG Background - PNG All | PNG All">
            <a:extLst>
              <a:ext uri="{FF2B5EF4-FFF2-40B4-BE49-F238E27FC236}">
                <a16:creationId xmlns:a16="http://schemas.microsoft.com/office/drawing/2014/main" id="{66AB08A5-3187-4322-7326-A57437B3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9B027045-7614-2657-8E15-44A113A5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3" y="5172524"/>
            <a:ext cx="1450795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Machine Learning PNG Background - PNG All | PNG All">
            <a:extLst>
              <a:ext uri="{FF2B5EF4-FFF2-40B4-BE49-F238E27FC236}">
                <a16:creationId xmlns:a16="http://schemas.microsoft.com/office/drawing/2014/main" id="{73416BF7-31AB-D6ED-C993-1686F98DA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57" y="873448"/>
            <a:ext cx="5106975" cy="48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87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1) Issues with LSTMs and RNNs………..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Hard to capture long-term dependencies</a:t>
            </a:r>
          </a:p>
          <a:p>
            <a:pPr marL="0" indent="0">
              <a:buNone/>
            </a:pPr>
            <a:r>
              <a:rPr lang="en-US" dirty="0"/>
              <a:t>b) Hard or impossible to parallelize</a:t>
            </a:r>
          </a:p>
          <a:p>
            <a:pPr marL="0" indent="0">
              <a:buNone/>
            </a:pPr>
            <a:r>
              <a:rPr lang="en-US" dirty="0"/>
              <a:t>c) Vanishing or exploding gradients</a:t>
            </a:r>
          </a:p>
          <a:p>
            <a:pPr marL="0" indent="0">
              <a:buNone/>
            </a:pPr>
            <a:r>
              <a:rPr lang="en-US" dirty="0"/>
              <a:t>d) All of the above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</p:spTree>
    <p:extLst>
      <p:ext uri="{BB962C8B-B14F-4D97-AF65-F5344CB8AC3E}">
        <p14:creationId xmlns:p14="http://schemas.microsoft.com/office/powerpoint/2010/main" val="29830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2) Novel Deep Learning Blocks in Transformer………..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Add &amp; Norm</a:t>
            </a:r>
          </a:p>
          <a:p>
            <a:pPr marL="0" indent="0">
              <a:buNone/>
            </a:pPr>
            <a:r>
              <a:rPr lang="en-US" dirty="0"/>
              <a:t>b) Multi-Head Attention</a:t>
            </a:r>
          </a:p>
          <a:p>
            <a:pPr marL="0" indent="0">
              <a:buNone/>
            </a:pPr>
            <a:r>
              <a:rPr lang="en-US" dirty="0"/>
              <a:t>c) Feedforward</a:t>
            </a:r>
          </a:p>
          <a:p>
            <a:pPr marL="0" indent="0">
              <a:buNone/>
            </a:pPr>
            <a:r>
              <a:rPr lang="en-US" dirty="0"/>
              <a:t>d) Positional Encoding</a:t>
            </a:r>
          </a:p>
          <a:p>
            <a:pPr marL="0" indent="0">
              <a:buNone/>
            </a:pPr>
            <a:r>
              <a:rPr lang="en-US" dirty="0"/>
              <a:t>e) All of the above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  <p:pic>
        <p:nvPicPr>
          <p:cNvPr id="4" name="Picture 2" descr="Transformer Neural Networks: A Step-by-Step Breakdown | Built In">
            <a:extLst>
              <a:ext uri="{FF2B5EF4-FFF2-40B4-BE49-F238E27FC236}">
                <a16:creationId xmlns:a16="http://schemas.microsoft.com/office/drawing/2014/main" id="{762AAC74-1EDD-8542-ACC0-A7B01810F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575" y="1741858"/>
            <a:ext cx="2743199" cy="3962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3) In the self-attention computation………..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Each vector in the sequence is mapped into query, key and value</a:t>
            </a:r>
          </a:p>
          <a:p>
            <a:pPr marL="0" indent="0">
              <a:buNone/>
            </a:pPr>
            <a:r>
              <a:rPr lang="en-US" dirty="0"/>
              <a:t>b) The output is a sequence of context vectors where each vector is a weighted combination of keys (and corresponds to original sequence)</a:t>
            </a:r>
          </a:p>
          <a:p>
            <a:pPr marL="0" indent="0">
              <a:buNone/>
            </a:pPr>
            <a:r>
              <a:rPr lang="en-US" dirty="0"/>
              <a:t>c) The output is a sequence of context vectors where each vector is a weighted combination of values (and corresponds to original sequence)</a:t>
            </a:r>
          </a:p>
          <a:p>
            <a:pPr marL="0" indent="0">
              <a:buNone/>
            </a:pPr>
            <a:r>
              <a:rPr lang="en-US" dirty="0"/>
              <a:t>e) All of the above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</p:spTree>
    <p:extLst>
      <p:ext uri="{BB962C8B-B14F-4D97-AF65-F5344CB8AC3E}">
        <p14:creationId xmlns:p14="http://schemas.microsoft.com/office/powerpoint/2010/main" val="21662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4) In the output context vectors from self-attention………..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The weights are decided based on a dot product between query and all keys</a:t>
            </a:r>
          </a:p>
          <a:p>
            <a:pPr marL="0" indent="0">
              <a:buNone/>
            </a:pPr>
            <a:r>
              <a:rPr lang="en-US" dirty="0"/>
              <a:t>b) The weights sum to 1 due to </a:t>
            </a:r>
            <a:r>
              <a:rPr lang="en-US" dirty="0" err="1"/>
              <a:t>Softmax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c) The dot product is normalized in the </a:t>
            </a:r>
            <a:r>
              <a:rPr lang="en-US" dirty="0" err="1"/>
              <a:t>Softmax</a:t>
            </a:r>
            <a:r>
              <a:rPr lang="en-US" dirty="0"/>
              <a:t> to avoid gradient issues</a:t>
            </a:r>
          </a:p>
          <a:p>
            <a:pPr marL="0" indent="0">
              <a:buNone/>
            </a:pPr>
            <a:r>
              <a:rPr lang="en-US" dirty="0"/>
              <a:t>e) All of the above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F7ACC-AF3E-DF9F-5048-0C837E4F9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2703" y="622278"/>
            <a:ext cx="5744799" cy="749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359CF0-C8CA-A124-320B-6361FCDA064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1776" b="21776"/>
          <a:stretch/>
        </p:blipFill>
        <p:spPr>
          <a:xfrm>
            <a:off x="7761767" y="5296840"/>
            <a:ext cx="3845162" cy="77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597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898"/>
            <a:ext cx="8903656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5) To make attention unidirectional………..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For a given query with index (</a:t>
            </a:r>
            <a:r>
              <a:rPr lang="en-US" dirty="0" err="1"/>
              <a:t>i</a:t>
            </a:r>
            <a:r>
              <a:rPr lang="en-US" dirty="0"/>
              <a:t>) set all attention scores for keys (j)&gt;(</a:t>
            </a:r>
            <a:r>
              <a:rPr lang="en-US" dirty="0" err="1"/>
              <a:t>i</a:t>
            </a:r>
            <a:r>
              <a:rPr lang="en-US" dirty="0"/>
              <a:t>) to zero</a:t>
            </a:r>
          </a:p>
          <a:p>
            <a:pPr marL="514350" indent="-514350">
              <a:buAutoNum type="alphaLcParenR"/>
            </a:pPr>
            <a:r>
              <a:rPr lang="en-US" dirty="0"/>
              <a:t>b) For a given query with index (</a:t>
            </a:r>
            <a:r>
              <a:rPr lang="en-US" dirty="0" err="1"/>
              <a:t>i</a:t>
            </a:r>
            <a:r>
              <a:rPr lang="en-US" dirty="0"/>
              <a:t>) set all attention scores for keys (j)&lt;(</a:t>
            </a:r>
            <a:r>
              <a:rPr lang="en-US" dirty="0" err="1"/>
              <a:t>i</a:t>
            </a:r>
            <a:r>
              <a:rPr lang="en-US" dirty="0"/>
              <a:t>) to zero</a:t>
            </a:r>
          </a:p>
          <a:p>
            <a:pPr marL="0" indent="0">
              <a:buNone/>
            </a:pPr>
            <a:r>
              <a:rPr lang="en-US" dirty="0"/>
              <a:t>c) Use Masked Self Attention</a:t>
            </a:r>
          </a:p>
          <a:p>
            <a:pPr marL="0" indent="0">
              <a:buNone/>
            </a:pPr>
            <a:r>
              <a:rPr lang="en-US" dirty="0"/>
              <a:t>e) None of the above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3B9E50-7212-69A2-4ED8-42D2A00609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1855" y="1718452"/>
            <a:ext cx="2156919" cy="4632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599F63-C735-CA4A-140F-88713B1291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4404" y="5426195"/>
            <a:ext cx="2251823" cy="838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267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6) Purpose of layer normalization………..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Accelerate and improve training of the network</a:t>
            </a:r>
          </a:p>
          <a:p>
            <a:pPr marL="0" indent="0">
              <a:buNone/>
            </a:pPr>
            <a:r>
              <a:rPr lang="en-US" dirty="0"/>
              <a:t>b) Bring inputs to a standard normal space</a:t>
            </a:r>
          </a:p>
          <a:p>
            <a:pPr marL="0" indent="0">
              <a:buNone/>
            </a:pPr>
            <a:r>
              <a:rPr lang="en-US" dirty="0"/>
              <a:t>c) Bring inputs to 0 –1 range</a:t>
            </a:r>
          </a:p>
          <a:p>
            <a:pPr marL="0" indent="0">
              <a:buNone/>
            </a:pPr>
            <a:r>
              <a:rPr lang="en-US" dirty="0"/>
              <a:t>d) None of the above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</p:spTree>
    <p:extLst>
      <p:ext uri="{BB962C8B-B14F-4D97-AF65-F5344CB8AC3E}">
        <p14:creationId xmlns:p14="http://schemas.microsoft.com/office/powerpoint/2010/main" val="29386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7) Purpose of different heads in multi-head attention………..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Be able to minimize multiple loss functions</a:t>
            </a:r>
          </a:p>
          <a:p>
            <a:pPr marL="0" indent="0">
              <a:buNone/>
            </a:pPr>
            <a:r>
              <a:rPr lang="en-US" dirty="0"/>
              <a:t>b) Be able to process multiple inputs</a:t>
            </a:r>
          </a:p>
          <a:p>
            <a:pPr marL="0" indent="0">
              <a:buNone/>
            </a:pPr>
            <a:r>
              <a:rPr lang="en-US" dirty="0"/>
              <a:t>c) Learn different relations or features among words</a:t>
            </a:r>
          </a:p>
          <a:p>
            <a:pPr marL="0" indent="0">
              <a:buNone/>
            </a:pPr>
            <a:r>
              <a:rPr lang="en-US" dirty="0"/>
              <a:t>d) None of the above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77E76-DD51-DFA8-BCD0-202730ED90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3814" y="156411"/>
            <a:ext cx="3449264" cy="20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3816</TotalTime>
  <Words>920</Words>
  <Application>Microsoft Macintosh PowerPoint</Application>
  <PresentationFormat>Widescreen</PresentationFormat>
  <Paragraphs>149</Paragraphs>
  <Slides>23</Slides>
  <Notes>22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-apple-system</vt:lpstr>
      <vt:lpstr>Arial</vt:lpstr>
      <vt:lpstr>Avenir Book</vt:lpstr>
      <vt:lpstr>Calibri</vt:lpstr>
      <vt:lpstr>Calibri Light</vt:lpstr>
      <vt:lpstr>Cambria Math</vt:lpstr>
      <vt:lpstr>Poppins</vt:lpstr>
      <vt:lpstr>Office Theme</vt:lpstr>
      <vt:lpstr>Natural Language Processing Tutorials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Lect. Quiz</vt:lpstr>
      <vt:lpstr>Lecture Quiz</vt:lpstr>
      <vt:lpstr>Lecture Quiz</vt:lpstr>
      <vt:lpstr>AssignmentDiscussion</vt:lpstr>
      <vt:lpstr>Assignment Discussion</vt:lpstr>
      <vt:lpstr>Assignment Discussion</vt:lpstr>
      <vt:lpstr>Assignment Discussion</vt:lpstr>
      <vt:lpstr>Assignment Discussion</vt:lpstr>
      <vt:lpstr>Assignment Discussion</vt:lpstr>
      <vt:lpstr>Assignment Discussion</vt:lpstr>
      <vt:lpstr>Assignment Discussion</vt:lpstr>
      <vt:lpstr>Assignment Discussion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Basics &amp; Evolution</dc:title>
  <dc:creator>Essam Abdelghany</dc:creator>
  <cp:lastModifiedBy>Essam Wisam</cp:lastModifiedBy>
  <cp:revision>122</cp:revision>
  <dcterms:created xsi:type="dcterms:W3CDTF">2023-04-27T21:19:03Z</dcterms:created>
  <dcterms:modified xsi:type="dcterms:W3CDTF">2025-04-09T18:10:23Z</dcterms:modified>
</cp:coreProperties>
</file>