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96" r:id="rId4"/>
    <p:sldId id="297" r:id="rId5"/>
    <p:sldId id="299" r:id="rId6"/>
    <p:sldId id="298" r:id="rId7"/>
    <p:sldId id="300" r:id="rId8"/>
    <p:sldId id="302" r:id="rId9"/>
    <p:sldId id="301" r:id="rId10"/>
    <p:sldId id="303" r:id="rId11"/>
    <p:sldId id="305" r:id="rId12"/>
    <p:sldId id="304" r:id="rId13"/>
    <p:sldId id="311" r:id="rId14"/>
    <p:sldId id="307" r:id="rId15"/>
    <p:sldId id="309" r:id="rId16"/>
    <p:sldId id="310" r:id="rId17"/>
    <p:sldId id="312" r:id="rId18"/>
    <p:sldId id="313" r:id="rId19"/>
    <p:sldId id="315" r:id="rId20"/>
    <p:sldId id="314" r:id="rId21"/>
    <p:sldId id="306" r:id="rId22"/>
    <p:sldId id="30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6"/>
    <a:srgbClr val="9259A3"/>
    <a:srgbClr val="FF7E8C"/>
    <a:srgbClr val="00FFF0"/>
    <a:srgbClr val="F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8"/>
    <p:restoredTop sz="96301"/>
  </p:normalViewPr>
  <p:slideViewPr>
    <p:cSldViewPr snapToGrid="0">
      <p:cViewPr>
        <p:scale>
          <a:sx n="105" d="100"/>
          <a:sy n="105" d="100"/>
        </p:scale>
        <p:origin x="109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9D524-D838-4D3A-4844-4C09A93A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CD135-C075-41AF-3329-AEEDD0188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1FD39-5FC9-1B23-A431-18E57C45E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BC91-AB36-12F6-8947-B785B6BCC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1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759B8-42E3-C3B4-F1A6-0AF919580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9D197-5618-B69D-DEAC-5AED69B35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38FA4-BD0E-D45F-1C50-4BC8CAFE2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FF71-6E7B-E2AF-515A-29932B694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6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E63A8-EAD8-9433-4833-DD5A72F7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BE9F6-5AB5-2DD6-C950-2218EAE33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885E2-B9A3-8759-8F21-4EE12C37D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A27E6-D441-FDCB-5BE6-451B93A73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13DF2-1A24-C030-1088-680DFF8CE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C3B80-075D-7301-D734-FDD899B7C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43D3E-B2A2-ABDC-380E-D5122F285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258F6-4211-B1BD-1775-AEAB787C4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5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673AD-C751-1E2A-CDDA-F4B99CEC5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AB456-02BC-B48B-FDA7-3D5386DBA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B38DF-2A7D-86AE-1621-29BDC676A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95A72-B755-816B-6BB3-C44A49AF9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0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6EB0E-6C34-5DFF-D4F6-FDB92AF7B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490D7-B4D4-305B-1558-B347FD9DE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43F3A-2B07-94F6-B3D6-80B2EFDF6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C11DF-4F27-A8C0-6615-A6F3280BD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2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929D-6D35-E07C-0417-AD223FA56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AE78E-BEB1-FAF3-B523-E6E2F7559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E92B6-796F-1596-283B-A5DEFC0C6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F737-9C5F-AC49-D098-95F8D3AB9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4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C9FBD-90E8-0F44-F19A-65D79E9DD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E00DA-1764-9326-F76F-3A40BC5E4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936DF-5723-FBDF-438E-B64698D82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4CFFA-C75E-48E3-5CC6-8889D089B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36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0CE61-6E0C-1E6E-9AE2-E83BCD067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8419FD-46F5-68F0-EC90-BF73DE840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5B8E9-DE67-A23C-5BD5-C03EFCA0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04EB-3357-F7BE-441D-0D9B0727D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9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4C269-1242-D87A-E9FE-93C5C40A2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6637F-7964-47E5-E3B3-AFFC04C1E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B9506-8924-8C73-3E04-C2FD49001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5B7C9-41E4-C339-CED1-358CD6220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26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66BD0-0E51-7A50-675B-BB464AAED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AEB5C4-DB37-3A45-F32A-2100B5D77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D4188-C169-72E2-0F1D-05DA1EF1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E77D-6A4A-A3D5-9BF2-AF9DBCC0C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1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1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Natural Language Processing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natural language processing expert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  <p:pic>
        <p:nvPicPr>
          <p:cNvPr id="4" name="Picture 14" descr="Machine Learning PNG Background - PNG All | PNG All">
            <a:extLst>
              <a:ext uri="{FF2B5EF4-FFF2-40B4-BE49-F238E27FC236}">
                <a16:creationId xmlns:a16="http://schemas.microsoft.com/office/drawing/2014/main" id="{372B06F8-11FF-10A9-5D94-7ED7A52E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" y="3775652"/>
            <a:ext cx="2304143" cy="2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ire Chatbot Developers | Hire Remote Chatbot Developers -Prismetric">
            <a:extLst>
              <a:ext uri="{FF2B5EF4-FFF2-40B4-BE49-F238E27FC236}">
                <a16:creationId xmlns:a16="http://schemas.microsoft.com/office/drawing/2014/main" id="{BDCD2D21-A4F5-6FB6-E994-317D5FAB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33" y="3429000"/>
            <a:ext cx="3229303" cy="32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6) The gates used in an LSTM………..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Forget get (how much to erase)</a:t>
            </a:r>
          </a:p>
          <a:p>
            <a:pPr marL="0" indent="0">
              <a:buNone/>
            </a:pPr>
            <a:r>
              <a:rPr lang="en-US" dirty="0"/>
              <a:t>b) Input gate (how much to write)</a:t>
            </a:r>
          </a:p>
          <a:p>
            <a:pPr marL="0" indent="0">
              <a:buNone/>
            </a:pPr>
            <a:r>
              <a:rPr lang="en-US" dirty="0"/>
              <a:t>c) Recall gate (how much to recall)</a:t>
            </a:r>
          </a:p>
          <a:p>
            <a:pPr marL="0" indent="0">
              <a:buNone/>
            </a:pPr>
            <a:r>
              <a:rPr lang="en-US" dirty="0"/>
              <a:t>d) Output gate (how much to reveal)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7D4B00-A9A5-22AA-DEA6-9F1D1D0E6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742" y="2027840"/>
            <a:ext cx="4145606" cy="252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86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F51B-E8EF-BD1C-C450-42FA3841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9B11-8309-64C1-E93F-4CBD9407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48" y="2561810"/>
            <a:ext cx="5178295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Lect.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3C6A0-18BF-0BE1-0868-02CA529C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6548F-23AC-22B7-4FA5-1957160A950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773BBB08-C01C-D688-1FCE-6165DBD6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1804782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1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Lecture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4781977"/>
                <a:ext cx="11060575" cy="1939497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One Candidate Solution:</a:t>
                </a:r>
              </a:p>
              <a:p>
                <a:r>
                  <a:rPr lang="en-US" sz="2000" dirty="0"/>
                  <a:t>No information about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at all so keep the prior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2000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600" dirty="0"/>
                  <a:t>Ie, approximately half of the trials are by coin 1 and the other half by coin 2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600" dirty="0"/>
                  <a:t>Less likely for the same coin to give out HHH at times and TTT at other times rather than one of these </a:t>
                </a:r>
                <a:r>
                  <a:rPr lang="en-US" sz="1600" dirty="0" err="1"/>
                  <a:t>consistenly</a:t>
                </a:r>
                <a:endParaRPr lang="en-US" sz="1600" dirty="0"/>
              </a:p>
              <a:p>
                <a:r>
                  <a:rPr lang="en-US" sz="2000" dirty="0"/>
                  <a:t>Thus, can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or vice versa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4781977"/>
                <a:ext cx="11060575" cy="1939497"/>
              </a:xfrm>
              <a:blipFill>
                <a:blip r:embed="rId3"/>
                <a:stretch>
                  <a:fillRect l="-917" t="-5195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4B7AB4-751A-87EA-6208-BB95B8407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092792"/>
            <a:ext cx="8122666" cy="34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47753-810E-38D0-ED48-391A96A4C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F64E-9CB7-BC9C-DF65-0E2DFB9B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Lecture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5D98F7-16F8-F8BB-6E8E-9A38C6893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3653575"/>
                <a:ext cx="11060575" cy="2672337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Suppose the observed sequence have T elements</a:t>
                </a:r>
              </a:p>
              <a:p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possible hidden states (for each element)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possible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s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possible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s…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possible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s… </a:t>
                </a:r>
              </a:p>
              <a:p>
                <a:r>
                  <a:rPr lang="en-US" sz="2000" dirty="0"/>
                  <a:t>For a sequence of length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possible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5D98F7-16F8-F8BB-6E8E-9A38C6893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653575"/>
                <a:ext cx="11060575" cy="2672337"/>
              </a:xfrm>
              <a:blipFill>
                <a:blip r:embed="rId3"/>
                <a:stretch>
                  <a:fillRect l="-917" t="-377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B20A8-2837-1FF9-39D0-01B9EEFE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6FBF091F-FA69-236F-F899-29456790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ED6B7D-F9B0-C35B-7E2A-E175307CF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66" y="1231338"/>
            <a:ext cx="8505271" cy="1973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483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E1113-3841-C715-72BE-CCC29DC31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4106-8B06-FD91-CD7C-68E29D49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6403"/>
            <a:ext cx="8688750" cy="1325563"/>
          </a:xfrm>
        </p:spPr>
        <p:txBody>
          <a:bodyPr>
            <a:noAutofit/>
          </a:bodyPr>
          <a:lstStyle/>
          <a:p>
            <a:r>
              <a:rPr lang="en" sz="9900" b="1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sz="99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729D-CB3E-C0F5-2E7C-2EF3E833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7D130-4948-58A6-07DC-F414B1BF1BC6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BB3B4B71-8482-1501-CFEB-8368643F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3365" y="1899373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3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B932-720A-70BA-4293-2004E6189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69A7-D50F-1228-63BC-EE9C20B2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5D9A6-1FFF-8F1D-4FAE-74B4FDCB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EAE11EE8-8634-6E69-FA5C-0D0C43A7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7BFFB-5F89-D44D-3C3D-A22E0912D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65" y="1472028"/>
            <a:ext cx="10278774" cy="3285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D9049-D23C-49D7-F536-1F4DF137288F}"/>
              </a:ext>
            </a:extLst>
          </p:cNvPr>
          <p:cNvSpPr txBox="1"/>
          <p:nvPr/>
        </p:nvSpPr>
        <p:spPr>
          <a:xfrm>
            <a:off x="838200" y="4945787"/>
            <a:ext cx="691920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Hidden States: </a:t>
            </a:r>
            <a:r>
              <a:rPr lang="en-US" dirty="0"/>
              <a:t>NN (Noun) VB (Verb) JJ (Adjective) RB (Adverb)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Observations: </a:t>
            </a:r>
            <a:r>
              <a:rPr lang="en-US" dirty="0"/>
              <a:t>[cats, jump, high, apples, grow, red, run, quickly, dogs]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Number of Parameters: </a:t>
            </a:r>
            <a:r>
              <a:rPr lang="en-US" dirty="0"/>
              <a:t>4x4+4+4x9</a:t>
            </a:r>
          </a:p>
        </p:txBody>
      </p:sp>
    </p:spTree>
    <p:extLst>
      <p:ext uri="{BB962C8B-B14F-4D97-AF65-F5344CB8AC3E}">
        <p14:creationId xmlns:p14="http://schemas.microsoft.com/office/powerpoint/2010/main" val="331923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2E39-2E7C-E97F-6EE6-1240097A6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6459-18D7-673F-F031-CDCD8AF5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BE6B7-D5CC-C2E7-53E7-F6B288B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B429FE30-C105-1848-61F6-5A6FB8E19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8FE93-764A-E277-1E15-0150281D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48" t="39966" r="12035"/>
          <a:stretch/>
        </p:blipFill>
        <p:spPr>
          <a:xfrm>
            <a:off x="914399" y="1215871"/>
            <a:ext cx="8008883" cy="197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C922D-E942-D2C5-2456-B2ECD9DE8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05" y="3490816"/>
            <a:ext cx="2873728" cy="18384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952CC-344C-0875-06A9-E8F799A35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783" y="3490816"/>
            <a:ext cx="4379450" cy="18384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CB7B5C-E6AA-919F-D21D-C462676AAFDF}"/>
              </a:ext>
            </a:extLst>
          </p:cNvPr>
          <p:cNvCxnSpPr>
            <a:cxnSpLocks/>
          </p:cNvCxnSpPr>
          <p:nvPr/>
        </p:nvCxnSpPr>
        <p:spPr>
          <a:xfrm>
            <a:off x="2186869" y="4410052"/>
            <a:ext cx="1741664" cy="26354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A4B68E-47FC-762B-34A4-5F15C1E1D0EB}"/>
              </a:ext>
            </a:extLst>
          </p:cNvPr>
          <p:cNvSpPr txBox="1"/>
          <p:nvPr/>
        </p:nvSpPr>
        <p:spPr>
          <a:xfrm>
            <a:off x="3928533" y="4651022"/>
            <a:ext cx="124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the start three times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3FB1E-E77A-A621-6426-248F63D7D712}"/>
              </a:ext>
            </a:extLst>
          </p:cNvPr>
          <p:cNvSpPr txBox="1"/>
          <p:nvPr/>
        </p:nvSpPr>
        <p:spPr>
          <a:xfrm>
            <a:off x="4146197" y="3490816"/>
            <a:ext cx="124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the start one times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3C6935-C96C-041A-F07E-87F22FDC2234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286352" y="3783204"/>
            <a:ext cx="1859845" cy="2923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8EEAB-BF1A-08AF-B676-F4D618C8F8CE}"/>
              </a:ext>
            </a:extLst>
          </p:cNvPr>
          <p:cNvCxnSpPr>
            <a:cxnSpLocks/>
          </p:cNvCxnSpPr>
          <p:nvPr/>
        </p:nvCxnSpPr>
        <p:spPr>
          <a:xfrm flipV="1">
            <a:off x="10195874" y="3207882"/>
            <a:ext cx="460837" cy="131136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D45EC0-60AD-1EE3-7757-3E14C0BC9C72}"/>
              </a:ext>
            </a:extLst>
          </p:cNvPr>
          <p:cNvSpPr txBox="1"/>
          <p:nvPr/>
        </p:nvSpPr>
        <p:spPr>
          <a:xfrm>
            <a:off x="9302044" y="2278853"/>
            <a:ext cx="2709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3 of the NN transitions are NN → VB: "cats → jump", "apples → grow", "cats → run"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A3572-15CE-9793-6EF6-3549217A54B9}"/>
              </a:ext>
            </a:extLst>
          </p:cNvPr>
          <p:cNvSpPr txBox="1"/>
          <p:nvPr/>
        </p:nvSpPr>
        <p:spPr>
          <a:xfrm>
            <a:off x="4402985" y="5930450"/>
            <a:ext cx="4379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We have 3 total transitions starting from VB 2 of these are VB → JJ: "jump → high", "grow → red"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426796-5380-CF7D-3C7C-D09895EECD2E}"/>
              </a:ext>
            </a:extLst>
          </p:cNvPr>
          <p:cNvCxnSpPr>
            <a:cxnSpLocks/>
          </p:cNvCxnSpPr>
          <p:nvPr/>
        </p:nvCxnSpPr>
        <p:spPr>
          <a:xfrm flipH="1">
            <a:off x="6333067" y="5248108"/>
            <a:ext cx="519287" cy="68234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4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284C-5E49-81E6-CFE7-520168D8A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BA0A-AA64-32EC-460D-A5DF8999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E1859-906E-067A-BAD9-2CD2D08A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F1B2E45E-BF9C-D647-6A61-E16F2175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ADD0C-A288-BF28-4842-0A55F9C9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48" t="39966" r="12035"/>
          <a:stretch/>
        </p:blipFill>
        <p:spPr>
          <a:xfrm>
            <a:off x="914399" y="1215871"/>
            <a:ext cx="8008883" cy="197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224131-F1CC-66C5-BEAD-D04B88880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" y="3976558"/>
            <a:ext cx="9863191" cy="18578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484E94-6C16-50D2-C50E-770DEE350614}"/>
              </a:ext>
            </a:extLst>
          </p:cNvPr>
          <p:cNvSpPr txBox="1"/>
          <p:nvPr/>
        </p:nvSpPr>
        <p:spPr>
          <a:xfrm>
            <a:off x="2910883" y="330596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3 total occurrences of JJ in the training data "red" appears with JJ tag twice: once in "grow red" and once in "red dogs"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CC0960-C038-C06D-F88A-1E63FF674FFC}"/>
              </a:ext>
            </a:extLst>
          </p:cNvPr>
          <p:cNvCxnSpPr>
            <a:cxnSpLocks/>
          </p:cNvCxnSpPr>
          <p:nvPr/>
        </p:nvCxnSpPr>
        <p:spPr>
          <a:xfrm>
            <a:off x="8122355" y="3637213"/>
            <a:ext cx="800927" cy="9906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7144D2-87D2-DEBE-DDF4-1A60069697D5}"/>
              </a:ext>
            </a:extLst>
          </p:cNvPr>
          <p:cNvCxnSpPr>
            <a:cxnSpLocks/>
          </p:cNvCxnSpPr>
          <p:nvPr/>
        </p:nvCxnSpPr>
        <p:spPr>
          <a:xfrm>
            <a:off x="3717450" y="3871562"/>
            <a:ext cx="1644772" cy="75629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5750E97-FEAE-60BF-ADFE-C276F7EC7486}"/>
              </a:ext>
            </a:extLst>
          </p:cNvPr>
          <p:cNvSpPr txBox="1"/>
          <p:nvPr/>
        </p:nvSpPr>
        <p:spPr>
          <a:xfrm>
            <a:off x="1870840" y="59761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We have 4 total occurrences of NN in the training data "cats" appears with NN tag twice: "cats jump" and "cats run"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5D35AA-B9AB-E716-5C33-92351B0763CF}"/>
              </a:ext>
            </a:extLst>
          </p:cNvPr>
          <p:cNvCxnSpPr>
            <a:cxnSpLocks/>
          </p:cNvCxnSpPr>
          <p:nvPr/>
        </p:nvCxnSpPr>
        <p:spPr>
          <a:xfrm>
            <a:off x="3204390" y="5097909"/>
            <a:ext cx="306454" cy="8782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0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9881-95A7-5CD7-8AE7-0D1BA0256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2B27-DB0A-DE5F-E51F-F1EF360A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4180-319F-2776-F0E3-06853094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DF522A82-4497-86A0-0F9B-58B8CD9C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C919CE-772F-7563-D19C-41B608505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58" y="1385895"/>
            <a:ext cx="8633764" cy="79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45AA79-D672-6F50-E846-77F0764678B0}"/>
              </a:ext>
            </a:extLst>
          </p:cNvPr>
          <p:cNvSpPr txBox="1"/>
          <p:nvPr/>
        </p:nvSpPr>
        <p:spPr>
          <a:xfrm>
            <a:off x="838200" y="22968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Initially employ priors and emissions: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8375B-C2B3-5084-138B-239AD54A40A0}"/>
              </a:ext>
            </a:extLst>
          </p:cNvPr>
          <p:cNvSpPr/>
          <p:nvPr/>
        </p:nvSpPr>
        <p:spPr>
          <a:xfrm>
            <a:off x="1275644" y="3202032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0.25</a:t>
            </a:r>
            <a:r>
              <a:rPr lang="en-US" dirty="0"/>
              <a:t>*0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9C85E-77AE-A7F9-1429-8CE289FC9D0E}"/>
              </a:ext>
            </a:extLst>
          </p:cNvPr>
          <p:cNvSpPr/>
          <p:nvPr/>
        </p:nvSpPr>
        <p:spPr>
          <a:xfrm>
            <a:off x="1275644" y="399649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0.75</a:t>
            </a:r>
            <a:r>
              <a:rPr lang="en-US" dirty="0"/>
              <a:t>*0.5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E10290-36CE-CC3F-2B35-C16EB63088F9}"/>
              </a:ext>
            </a:extLst>
          </p:cNvPr>
          <p:cNvSpPr/>
          <p:nvPr/>
        </p:nvSpPr>
        <p:spPr>
          <a:xfrm>
            <a:off x="1275644" y="4820808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0</a:t>
            </a:r>
            <a:r>
              <a:rPr lang="en-US" dirty="0"/>
              <a:t>*0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CE7703-374E-82FA-0740-177206172300}"/>
              </a:ext>
            </a:extLst>
          </p:cNvPr>
          <p:cNvSpPr/>
          <p:nvPr/>
        </p:nvSpPr>
        <p:spPr>
          <a:xfrm>
            <a:off x="1275644" y="564512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0</a:t>
            </a:r>
            <a:r>
              <a:rPr lang="en-US" dirty="0"/>
              <a:t>*0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17D6B-9329-CE7F-6265-863196E0B020}"/>
              </a:ext>
            </a:extLst>
          </p:cNvPr>
          <p:cNvSpPr txBox="1"/>
          <p:nvPr/>
        </p:nvSpPr>
        <p:spPr>
          <a:xfrm>
            <a:off x="2501368" y="3410400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DE860C-CF85-FAA0-20DE-B6235E834557}"/>
              </a:ext>
            </a:extLst>
          </p:cNvPr>
          <p:cNvSpPr txBox="1"/>
          <p:nvPr/>
        </p:nvSpPr>
        <p:spPr>
          <a:xfrm>
            <a:off x="2407016" y="4180542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23B852-8E84-F75C-A0CC-F03FBCFD7DCD}"/>
              </a:ext>
            </a:extLst>
          </p:cNvPr>
          <p:cNvSpPr txBox="1"/>
          <p:nvPr/>
        </p:nvSpPr>
        <p:spPr>
          <a:xfrm>
            <a:off x="2467501" y="5007831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FF7301-B28B-E862-9161-1B8DE457CBAD}"/>
              </a:ext>
            </a:extLst>
          </p:cNvPr>
          <p:cNvSpPr txBox="1"/>
          <p:nvPr/>
        </p:nvSpPr>
        <p:spPr>
          <a:xfrm>
            <a:off x="2467500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EE6039-8FA5-D740-EF89-577613221D88}"/>
              </a:ext>
            </a:extLst>
          </p:cNvPr>
          <p:cNvSpPr/>
          <p:nvPr/>
        </p:nvSpPr>
        <p:spPr>
          <a:xfrm>
            <a:off x="3629377" y="3202032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0C974-D20A-A166-2B25-747C93966D80}"/>
              </a:ext>
            </a:extLst>
          </p:cNvPr>
          <p:cNvSpPr/>
          <p:nvPr/>
        </p:nvSpPr>
        <p:spPr>
          <a:xfrm>
            <a:off x="3629377" y="399649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C0CC9D-27BD-4B6C-9594-75C12A49D13B}"/>
              </a:ext>
            </a:extLst>
          </p:cNvPr>
          <p:cNvSpPr/>
          <p:nvPr/>
        </p:nvSpPr>
        <p:spPr>
          <a:xfrm>
            <a:off x="3629377" y="4820808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628C2D-21DA-64F3-DB3F-2279849E3945}"/>
              </a:ext>
            </a:extLst>
          </p:cNvPr>
          <p:cNvSpPr/>
          <p:nvPr/>
        </p:nvSpPr>
        <p:spPr>
          <a:xfrm>
            <a:off x="3629377" y="564512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8BEB7D-B5A9-CC7F-BEC2-F48A09CB53E4}"/>
              </a:ext>
            </a:extLst>
          </p:cNvPr>
          <p:cNvSpPr txBox="1"/>
          <p:nvPr/>
        </p:nvSpPr>
        <p:spPr>
          <a:xfrm>
            <a:off x="4855101" y="3410400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JJ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F2C15F-3AC8-3DD7-8EAD-83E54088B864}"/>
              </a:ext>
            </a:extLst>
          </p:cNvPr>
          <p:cNvSpPr txBox="1"/>
          <p:nvPr/>
        </p:nvSpPr>
        <p:spPr>
          <a:xfrm>
            <a:off x="4697057" y="4180542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061576-E611-DC38-D19E-344D994CC8F9}"/>
              </a:ext>
            </a:extLst>
          </p:cNvPr>
          <p:cNvSpPr txBox="1"/>
          <p:nvPr/>
        </p:nvSpPr>
        <p:spPr>
          <a:xfrm>
            <a:off x="4821234" y="5007831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9E78A5-C0CA-E137-2B7C-E9D08F811DB2}"/>
              </a:ext>
            </a:extLst>
          </p:cNvPr>
          <p:cNvSpPr txBox="1"/>
          <p:nvPr/>
        </p:nvSpPr>
        <p:spPr>
          <a:xfrm>
            <a:off x="4821233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C43BD7A-EE9D-9296-AAC9-85ABD1D34235}"/>
              </a:ext>
            </a:extLst>
          </p:cNvPr>
          <p:cNvSpPr/>
          <p:nvPr/>
        </p:nvSpPr>
        <p:spPr>
          <a:xfrm>
            <a:off x="6182425" y="3202032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813C63-D1C7-43D5-B948-F3432F875382}"/>
              </a:ext>
            </a:extLst>
          </p:cNvPr>
          <p:cNvSpPr/>
          <p:nvPr/>
        </p:nvSpPr>
        <p:spPr>
          <a:xfrm>
            <a:off x="6182425" y="399649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0FB3A8-A264-C671-F3A0-B7F6C76A7A3B}"/>
              </a:ext>
            </a:extLst>
          </p:cNvPr>
          <p:cNvSpPr/>
          <p:nvPr/>
        </p:nvSpPr>
        <p:spPr>
          <a:xfrm>
            <a:off x="6182425" y="4820808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1ABC000-B0C3-FDF7-1F4F-18931B9BB963}"/>
              </a:ext>
            </a:extLst>
          </p:cNvPr>
          <p:cNvSpPr/>
          <p:nvPr/>
        </p:nvSpPr>
        <p:spPr>
          <a:xfrm>
            <a:off x="6182425" y="564512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D45F6B-5912-49FB-CEBA-12ADAE3D14E1}"/>
              </a:ext>
            </a:extLst>
          </p:cNvPr>
          <p:cNvSpPr txBox="1"/>
          <p:nvPr/>
        </p:nvSpPr>
        <p:spPr>
          <a:xfrm>
            <a:off x="7408149" y="3410400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JJ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55D86B-9392-0A9A-933B-6B607931ADDE}"/>
              </a:ext>
            </a:extLst>
          </p:cNvPr>
          <p:cNvSpPr txBox="1"/>
          <p:nvPr/>
        </p:nvSpPr>
        <p:spPr>
          <a:xfrm>
            <a:off x="7250105" y="4180542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496C2F-FD94-43D0-05FB-6234AD3221BA}"/>
              </a:ext>
            </a:extLst>
          </p:cNvPr>
          <p:cNvSpPr txBox="1"/>
          <p:nvPr/>
        </p:nvSpPr>
        <p:spPr>
          <a:xfrm>
            <a:off x="7374282" y="5007831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434F3A-F77F-21FD-A8D7-928D261B2B1E}"/>
              </a:ext>
            </a:extLst>
          </p:cNvPr>
          <p:cNvSpPr txBox="1"/>
          <p:nvPr/>
        </p:nvSpPr>
        <p:spPr>
          <a:xfrm>
            <a:off x="7374281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86982D-4061-99C1-52FF-21DEF9DB1CCF}"/>
              </a:ext>
            </a:extLst>
          </p:cNvPr>
          <p:cNvSpPr txBox="1"/>
          <p:nvPr/>
        </p:nvSpPr>
        <p:spPr>
          <a:xfrm>
            <a:off x="1582078" y="2711458"/>
            <a:ext cx="683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03BD05-9881-9482-064B-B31E8698894B}"/>
              </a:ext>
            </a:extLst>
          </p:cNvPr>
          <p:cNvSpPr txBox="1"/>
          <p:nvPr/>
        </p:nvSpPr>
        <p:spPr>
          <a:xfrm>
            <a:off x="3990496" y="2722593"/>
            <a:ext cx="1023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Quickly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1B5CF2-2AF2-6110-50E0-8CA5B01E7225}"/>
              </a:ext>
            </a:extLst>
          </p:cNvPr>
          <p:cNvSpPr txBox="1"/>
          <p:nvPr/>
        </p:nvSpPr>
        <p:spPr>
          <a:xfrm>
            <a:off x="6607892" y="2722593"/>
            <a:ext cx="1023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Jump</a:t>
            </a:r>
          </a:p>
        </p:txBody>
      </p:sp>
    </p:spTree>
    <p:extLst>
      <p:ext uri="{BB962C8B-B14F-4D97-AF65-F5344CB8AC3E}">
        <p14:creationId xmlns:p14="http://schemas.microsoft.com/office/powerpoint/2010/main" val="311369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68B9E-D0A0-6F43-A2D9-AC8818D2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5BB8-99E6-84E0-4FDF-1069DCC9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4200A-5981-DAB5-826A-F2139AEB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4C1DDBDF-77AB-4577-DE9D-5F42F1C1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EE3B5-1B53-8383-2E25-9DB1AD570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58" y="1385895"/>
            <a:ext cx="8633764" cy="79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5C9AA0-CEC2-48E1-4773-ADEC26C387BD}"/>
              </a:ext>
            </a:extLst>
          </p:cNvPr>
          <p:cNvSpPr txBox="1"/>
          <p:nvPr/>
        </p:nvSpPr>
        <p:spPr>
          <a:xfrm>
            <a:off x="838200" y="2296807"/>
            <a:ext cx="901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Then at each cell in the next column, take the maximum Viterbi value multiplied by transition: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CA1A5-DDF3-978D-EC05-DE093EF34709}"/>
              </a:ext>
            </a:extLst>
          </p:cNvPr>
          <p:cNvSpPr/>
          <p:nvPr/>
        </p:nvSpPr>
        <p:spPr>
          <a:xfrm>
            <a:off x="1275644" y="3202032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0.25</a:t>
            </a:r>
            <a:r>
              <a:rPr lang="en-US" dirty="0"/>
              <a:t>*0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73AD4-BA40-C97D-B618-D1DFFD14E85D}"/>
              </a:ext>
            </a:extLst>
          </p:cNvPr>
          <p:cNvSpPr/>
          <p:nvPr/>
        </p:nvSpPr>
        <p:spPr>
          <a:xfrm>
            <a:off x="1275644" y="399649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0.75</a:t>
            </a:r>
            <a:r>
              <a:rPr lang="en-US" dirty="0"/>
              <a:t>*0.5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410AED-3A3F-6809-B987-73E3B5E5B7E1}"/>
              </a:ext>
            </a:extLst>
          </p:cNvPr>
          <p:cNvSpPr/>
          <p:nvPr/>
        </p:nvSpPr>
        <p:spPr>
          <a:xfrm>
            <a:off x="1275644" y="4820808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0</a:t>
            </a:r>
            <a:r>
              <a:rPr lang="en-US" dirty="0"/>
              <a:t>*0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F9055-98D1-65FE-3B7C-F08174557C07}"/>
              </a:ext>
            </a:extLst>
          </p:cNvPr>
          <p:cNvSpPr/>
          <p:nvPr/>
        </p:nvSpPr>
        <p:spPr>
          <a:xfrm>
            <a:off x="1275644" y="564512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0</a:t>
            </a:r>
            <a:r>
              <a:rPr lang="en-US" dirty="0"/>
              <a:t>*0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48484E-F8A0-D001-A1D4-CC12BE189719}"/>
              </a:ext>
            </a:extLst>
          </p:cNvPr>
          <p:cNvSpPr txBox="1"/>
          <p:nvPr/>
        </p:nvSpPr>
        <p:spPr>
          <a:xfrm>
            <a:off x="2501368" y="3410400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D5904B-64C2-442F-7590-0886BCC2B296}"/>
              </a:ext>
            </a:extLst>
          </p:cNvPr>
          <p:cNvSpPr txBox="1"/>
          <p:nvPr/>
        </p:nvSpPr>
        <p:spPr>
          <a:xfrm>
            <a:off x="2407016" y="4180542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AB27E6-C614-0FF3-34C8-A467E011D4FC}"/>
              </a:ext>
            </a:extLst>
          </p:cNvPr>
          <p:cNvSpPr txBox="1"/>
          <p:nvPr/>
        </p:nvSpPr>
        <p:spPr>
          <a:xfrm>
            <a:off x="2467501" y="5007831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5F252-91EE-3877-6482-E12E19D27052}"/>
              </a:ext>
            </a:extLst>
          </p:cNvPr>
          <p:cNvSpPr txBox="1"/>
          <p:nvPr/>
        </p:nvSpPr>
        <p:spPr>
          <a:xfrm>
            <a:off x="2467500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DCB30C-6283-BDE3-F95F-AEF27115E41E}"/>
              </a:ext>
            </a:extLst>
          </p:cNvPr>
          <p:cNvSpPr/>
          <p:nvPr/>
        </p:nvSpPr>
        <p:spPr>
          <a:xfrm>
            <a:off x="3629377" y="3202032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44D056-3413-7459-624A-56FE9998E14C}"/>
              </a:ext>
            </a:extLst>
          </p:cNvPr>
          <p:cNvSpPr/>
          <p:nvPr/>
        </p:nvSpPr>
        <p:spPr>
          <a:xfrm>
            <a:off x="3629377" y="399649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CD44DA-0890-DF2D-B31E-35C619738015}"/>
              </a:ext>
            </a:extLst>
          </p:cNvPr>
          <p:cNvSpPr/>
          <p:nvPr/>
        </p:nvSpPr>
        <p:spPr>
          <a:xfrm>
            <a:off x="3629377" y="4820808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0.75</a:t>
            </a:r>
            <a:r>
              <a:rPr lang="en-US" sz="1600" dirty="0"/>
              <a:t>*0.5*0.25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52E1F3-7A49-15B8-9418-BF089ED72DD0}"/>
              </a:ext>
            </a:extLst>
          </p:cNvPr>
          <p:cNvSpPr/>
          <p:nvPr/>
        </p:nvSpPr>
        <p:spPr>
          <a:xfrm>
            <a:off x="3629377" y="564512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48916B-5D6C-E882-5AD8-02B4042545F9}"/>
              </a:ext>
            </a:extLst>
          </p:cNvPr>
          <p:cNvSpPr txBox="1"/>
          <p:nvPr/>
        </p:nvSpPr>
        <p:spPr>
          <a:xfrm>
            <a:off x="4855101" y="3410400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JJ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7C0E33-A6D4-6E8D-D7FF-080D5446741C}"/>
              </a:ext>
            </a:extLst>
          </p:cNvPr>
          <p:cNvSpPr txBox="1"/>
          <p:nvPr/>
        </p:nvSpPr>
        <p:spPr>
          <a:xfrm>
            <a:off x="4697057" y="4180542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D6A49B-050E-7026-AD8B-007D1730FEDC}"/>
              </a:ext>
            </a:extLst>
          </p:cNvPr>
          <p:cNvSpPr txBox="1"/>
          <p:nvPr/>
        </p:nvSpPr>
        <p:spPr>
          <a:xfrm>
            <a:off x="4808828" y="5091741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F2C25C-193D-D471-2901-C21B111481EE}"/>
              </a:ext>
            </a:extLst>
          </p:cNvPr>
          <p:cNvSpPr txBox="1"/>
          <p:nvPr/>
        </p:nvSpPr>
        <p:spPr>
          <a:xfrm>
            <a:off x="4821233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DE54B0-1BD0-5668-F03D-1E38408E901E}"/>
              </a:ext>
            </a:extLst>
          </p:cNvPr>
          <p:cNvSpPr/>
          <p:nvPr/>
        </p:nvSpPr>
        <p:spPr>
          <a:xfrm>
            <a:off x="6182425" y="3202032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F5264D-1607-E84A-0F16-E39F8589B1D8}"/>
              </a:ext>
            </a:extLst>
          </p:cNvPr>
          <p:cNvSpPr/>
          <p:nvPr/>
        </p:nvSpPr>
        <p:spPr>
          <a:xfrm>
            <a:off x="6182425" y="399649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387CC06-52C5-DE51-D8D5-509CE2110CDA}"/>
              </a:ext>
            </a:extLst>
          </p:cNvPr>
          <p:cNvSpPr/>
          <p:nvPr/>
        </p:nvSpPr>
        <p:spPr>
          <a:xfrm>
            <a:off x="6182425" y="4820808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2B7E1F-5B4D-A0B2-32C4-90685B8C11AB}"/>
              </a:ext>
            </a:extLst>
          </p:cNvPr>
          <p:cNvSpPr/>
          <p:nvPr/>
        </p:nvSpPr>
        <p:spPr>
          <a:xfrm>
            <a:off x="6182425" y="564512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9087C2-9540-B00F-5127-A0B881D51F2A}"/>
              </a:ext>
            </a:extLst>
          </p:cNvPr>
          <p:cNvSpPr txBox="1"/>
          <p:nvPr/>
        </p:nvSpPr>
        <p:spPr>
          <a:xfrm>
            <a:off x="7408149" y="3410400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JJ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6F02A7-859A-84B9-2D83-6E4B9C9F91F7}"/>
              </a:ext>
            </a:extLst>
          </p:cNvPr>
          <p:cNvSpPr txBox="1"/>
          <p:nvPr/>
        </p:nvSpPr>
        <p:spPr>
          <a:xfrm>
            <a:off x="7250105" y="4180542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75FBF0-70AC-B5B0-D689-E54AFE035095}"/>
              </a:ext>
            </a:extLst>
          </p:cNvPr>
          <p:cNvSpPr txBox="1"/>
          <p:nvPr/>
        </p:nvSpPr>
        <p:spPr>
          <a:xfrm>
            <a:off x="7374282" y="5007831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DBA3C4-3778-8AD6-959C-7C1A8F79081E}"/>
              </a:ext>
            </a:extLst>
          </p:cNvPr>
          <p:cNvSpPr txBox="1"/>
          <p:nvPr/>
        </p:nvSpPr>
        <p:spPr>
          <a:xfrm>
            <a:off x="7374281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C53B5-CC3B-E680-4876-12A58D3FAE5E}"/>
              </a:ext>
            </a:extLst>
          </p:cNvPr>
          <p:cNvSpPr txBox="1"/>
          <p:nvPr/>
        </p:nvSpPr>
        <p:spPr>
          <a:xfrm>
            <a:off x="1582078" y="2711458"/>
            <a:ext cx="683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903C25-82D7-A002-3179-15F1F2316EEB}"/>
              </a:ext>
            </a:extLst>
          </p:cNvPr>
          <p:cNvSpPr txBox="1"/>
          <p:nvPr/>
        </p:nvSpPr>
        <p:spPr>
          <a:xfrm>
            <a:off x="3990496" y="2722593"/>
            <a:ext cx="1023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Quickly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8DD187-CE16-8E6E-EAD3-0C4E8E7ACECA}"/>
              </a:ext>
            </a:extLst>
          </p:cNvPr>
          <p:cNvSpPr txBox="1"/>
          <p:nvPr/>
        </p:nvSpPr>
        <p:spPr>
          <a:xfrm>
            <a:off x="6607892" y="2722593"/>
            <a:ext cx="1023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Jump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2CCC0A-E9AD-1764-3E76-62273468FEB7}"/>
              </a:ext>
            </a:extLst>
          </p:cNvPr>
          <p:cNvCxnSpPr>
            <a:endCxn id="41" idx="1"/>
          </p:cNvCxnSpPr>
          <p:nvPr/>
        </p:nvCxnSpPr>
        <p:spPr>
          <a:xfrm>
            <a:off x="2897203" y="3429000"/>
            <a:ext cx="732174" cy="166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ED030E-F6CC-A40C-92EB-7DECE4D0B230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824692" y="4221459"/>
            <a:ext cx="804685" cy="870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197FD9-83BF-87BD-23CD-1D9834AA20BC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833511" y="5076002"/>
            <a:ext cx="795866" cy="15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B2DE3C-43B0-6FC3-4983-14ABA9C8DAB3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2833511" y="5091741"/>
            <a:ext cx="795866" cy="82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62C189-8544-42C8-FD36-055C7A22D76E}"/>
              </a:ext>
            </a:extLst>
          </p:cNvPr>
          <p:cNvSpPr txBox="1"/>
          <p:nvPr/>
        </p:nvSpPr>
        <p:spPr>
          <a:xfrm rot="3809423">
            <a:off x="2831692" y="377683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P(RB|JJ)=0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26731-8ABA-3A89-2344-742D136AA763}"/>
              </a:ext>
            </a:extLst>
          </p:cNvPr>
          <p:cNvSpPr txBox="1"/>
          <p:nvPr/>
        </p:nvSpPr>
        <p:spPr>
          <a:xfrm rot="2901188">
            <a:off x="2672559" y="4374239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P(RB|NN)=0.25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019399-8F0D-DF9C-4537-DCC810FAF7A8}"/>
              </a:ext>
            </a:extLst>
          </p:cNvPr>
          <p:cNvSpPr txBox="1"/>
          <p:nvPr/>
        </p:nvSpPr>
        <p:spPr>
          <a:xfrm>
            <a:off x="2811768" y="4852303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P(RB|RB)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4CD722-1C2B-8D92-8B28-0A09B58CA059}"/>
              </a:ext>
            </a:extLst>
          </p:cNvPr>
          <p:cNvSpPr txBox="1"/>
          <p:nvPr/>
        </p:nvSpPr>
        <p:spPr>
          <a:xfrm rot="19247582">
            <a:off x="2762315" y="5361260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P(RB|VB)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C66A43-3F79-D00F-D134-0B7AF9B36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173334"/>
            <a:ext cx="3860800" cy="16207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87A237-5217-07C5-8BC6-154971722C45}"/>
              </a:ext>
            </a:extLst>
          </p:cNvPr>
          <p:cNvSpPr txBox="1"/>
          <p:nvPr/>
        </p:nvSpPr>
        <p:spPr>
          <a:xfrm>
            <a:off x="1007170" y="6375701"/>
            <a:ext cx="25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at all other nodes…</a:t>
            </a:r>
          </a:p>
        </p:txBody>
      </p:sp>
    </p:spTree>
    <p:extLst>
      <p:ext uri="{BB962C8B-B14F-4D97-AF65-F5344CB8AC3E}">
        <p14:creationId xmlns:p14="http://schemas.microsoft.com/office/powerpoint/2010/main" val="33152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AE43-A1C7-DF8B-049A-2B83203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F07-2D9C-0DA3-20FC-E22C7E49002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A40A7DBF-D0DA-2E02-860D-F6F6816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1804782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D3852-4203-00D9-20DB-9D15F571A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E17B-D849-6A35-7161-3B274F9B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D4B6-E82D-632B-0493-67AE6D8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354D2FD4-9E2D-6DAA-2497-8CC9A74A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E6A8A-2648-9B22-DBDD-538DBB22D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58" y="1385895"/>
            <a:ext cx="8633764" cy="79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B85E-9A4C-2131-7BB2-2598B3D9B6D7}"/>
              </a:ext>
            </a:extLst>
          </p:cNvPr>
          <p:cNvSpPr txBox="1"/>
          <p:nvPr/>
        </p:nvSpPr>
        <p:spPr>
          <a:xfrm>
            <a:off x="838200" y="22968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Boom; it got to be NN, RB, VB: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38C14-43ED-D7EF-70D9-48309D882424}"/>
              </a:ext>
            </a:extLst>
          </p:cNvPr>
          <p:cNvSpPr/>
          <p:nvPr/>
        </p:nvSpPr>
        <p:spPr>
          <a:xfrm>
            <a:off x="1275644" y="399649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0.75*0.5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984F0F-D547-9EDB-E2FF-79F251E60353}"/>
              </a:ext>
            </a:extLst>
          </p:cNvPr>
          <p:cNvSpPr txBox="1"/>
          <p:nvPr/>
        </p:nvSpPr>
        <p:spPr>
          <a:xfrm>
            <a:off x="2407016" y="4180542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E1C44A-800A-BFDF-0988-1307675BC0CD}"/>
              </a:ext>
            </a:extLst>
          </p:cNvPr>
          <p:cNvSpPr txBox="1"/>
          <p:nvPr/>
        </p:nvSpPr>
        <p:spPr>
          <a:xfrm>
            <a:off x="2467500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B1EC5B-3276-75C2-051C-8CB7222F7C35}"/>
              </a:ext>
            </a:extLst>
          </p:cNvPr>
          <p:cNvSpPr/>
          <p:nvPr/>
        </p:nvSpPr>
        <p:spPr>
          <a:xfrm>
            <a:off x="3629377" y="4820808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36ADF0-979F-71E3-845F-D96DCCB0EE2E}"/>
              </a:ext>
            </a:extLst>
          </p:cNvPr>
          <p:cNvSpPr txBox="1"/>
          <p:nvPr/>
        </p:nvSpPr>
        <p:spPr>
          <a:xfrm>
            <a:off x="4821234" y="5007831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FA61D0-45FA-8595-1739-EF76B771FB5C}"/>
              </a:ext>
            </a:extLst>
          </p:cNvPr>
          <p:cNvSpPr txBox="1"/>
          <p:nvPr/>
        </p:nvSpPr>
        <p:spPr>
          <a:xfrm>
            <a:off x="4821233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E42789-DDA6-45B7-0724-CEA2E418A258}"/>
              </a:ext>
            </a:extLst>
          </p:cNvPr>
          <p:cNvSpPr/>
          <p:nvPr/>
        </p:nvSpPr>
        <p:spPr>
          <a:xfrm>
            <a:off x="6182425" y="5645123"/>
            <a:ext cx="1557867" cy="541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0.25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681E2D-D30E-7764-32C9-848E00742408}"/>
              </a:ext>
            </a:extLst>
          </p:cNvPr>
          <p:cNvSpPr txBox="1"/>
          <p:nvPr/>
        </p:nvSpPr>
        <p:spPr>
          <a:xfrm>
            <a:off x="7374281" y="5854724"/>
            <a:ext cx="49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63B5FF-148C-96CF-7D5A-06F369BE9362}"/>
              </a:ext>
            </a:extLst>
          </p:cNvPr>
          <p:cNvSpPr txBox="1"/>
          <p:nvPr/>
        </p:nvSpPr>
        <p:spPr>
          <a:xfrm>
            <a:off x="1582078" y="2711458"/>
            <a:ext cx="683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522775-CE15-A513-6E52-02DA1F273BB1}"/>
              </a:ext>
            </a:extLst>
          </p:cNvPr>
          <p:cNvSpPr txBox="1"/>
          <p:nvPr/>
        </p:nvSpPr>
        <p:spPr>
          <a:xfrm>
            <a:off x="3990496" y="2722593"/>
            <a:ext cx="1023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Quickly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F26F58-8948-CE69-9755-564312E19994}"/>
              </a:ext>
            </a:extLst>
          </p:cNvPr>
          <p:cNvSpPr txBox="1"/>
          <p:nvPr/>
        </p:nvSpPr>
        <p:spPr>
          <a:xfrm>
            <a:off x="6607892" y="2722593"/>
            <a:ext cx="1023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Jump</a:t>
            </a:r>
          </a:p>
        </p:txBody>
      </p:sp>
    </p:spTree>
    <p:extLst>
      <p:ext uri="{BB962C8B-B14F-4D97-AF65-F5344CB8AC3E}">
        <p14:creationId xmlns:p14="http://schemas.microsoft.com/office/powerpoint/2010/main" val="109388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CCF41D-70DF-123B-06EA-0DBB60106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29A9-38E3-2066-E2B1-5699013F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4943B-A4F9-1FAA-F9E6-08940F06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02963377-C0D0-6F73-DC1C-8C1C570A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2B90DB-EF5D-3AE0-78CC-0C2B4F57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1353326"/>
            <a:ext cx="9651125" cy="212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860E9-99F8-41D3-D51D-214A5A273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3863943"/>
            <a:ext cx="10515600" cy="1640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3082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8CD0085-D6F0-C054-80B2-7C552F94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8D48-4F7D-18CC-8BB7-D5705002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8984C-41BA-BF22-4248-FD92A377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B01E6652-F11E-178B-7294-7B10D129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482E5-A083-7C77-9A47-56BC300EC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1353326"/>
            <a:ext cx="9651125" cy="212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4C13E-8AAC-9A1D-6066-BB581898B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61" y="3691840"/>
            <a:ext cx="9511062" cy="3001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0731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820" y="3846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66AB08A5-3187-4322-7326-A57437B3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9B027045-7614-2657-8E15-44A113A5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3" y="5172524"/>
            <a:ext cx="1450795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achine Learning PNG Background - PNG All | PNG All">
            <a:extLst>
              <a:ext uri="{FF2B5EF4-FFF2-40B4-BE49-F238E27FC236}">
                <a16:creationId xmlns:a16="http://schemas.microsoft.com/office/drawing/2014/main" id="{73416BF7-31AB-D6ED-C993-1686F98D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7" y="873448"/>
            <a:ext cx="5106975" cy="48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1) Fundamental differences between FFNN and RNN………..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RNN can effectively handle an input sequence</a:t>
                </a:r>
              </a:p>
              <a:p>
                <a:pPr marL="0" indent="0">
                  <a:buNone/>
                </a:pPr>
                <a:r>
                  <a:rPr lang="en-US" dirty="0"/>
                  <a:t>b) It’s impossible to apply FFNN given an input sequence</a:t>
                </a:r>
              </a:p>
              <a:p>
                <a:pPr marL="0" indent="0">
                  <a:buNone/>
                </a:pPr>
                <a:r>
                  <a:rPr lang="en-US" dirty="0"/>
                  <a:t>c) FFNN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RNN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d) All of the above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  <a:blipFill>
                <a:blip r:embed="rId5"/>
                <a:stretch>
                  <a:fillRect l="-1032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2983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Match the RNN configurations above to corresponding example task 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POS Tagging</a:t>
            </a:r>
          </a:p>
          <a:p>
            <a:pPr marL="0" indent="0">
              <a:buNone/>
            </a:pPr>
            <a:r>
              <a:rPr lang="en-US" dirty="0"/>
              <a:t>b) Language modelling</a:t>
            </a:r>
          </a:p>
          <a:p>
            <a:pPr marL="0" indent="0">
              <a:buNone/>
            </a:pPr>
            <a:r>
              <a:rPr lang="en-US" dirty="0"/>
              <a:t>c) Classify a single word as positive or negative</a:t>
            </a:r>
          </a:p>
          <a:p>
            <a:pPr marL="0" indent="0">
              <a:buNone/>
            </a:pPr>
            <a:r>
              <a:rPr lang="en-US" dirty="0"/>
              <a:t>d) Sentiment analysis of a given sentence</a:t>
            </a:r>
          </a:p>
          <a:p>
            <a:pPr marL="0" indent="0">
              <a:buNone/>
            </a:pPr>
            <a:r>
              <a:rPr lang="en-US" dirty="0"/>
              <a:t>e) Translation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1026" name="Picture 2" descr="machine learning - Many to one and many to many LSTM examples in Keras -  Stack Overflow">
            <a:extLst>
              <a:ext uri="{FF2B5EF4-FFF2-40B4-BE49-F238E27FC236}">
                <a16:creationId xmlns:a16="http://schemas.microsoft.com/office/drawing/2014/main" id="{2471F024-90A9-ACE6-7CD8-736313AB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73" y="105640"/>
            <a:ext cx="6096000" cy="190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1584763" y="6138802"/>
            <a:ext cx="2896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Language modelling RNNs</a:t>
            </a:r>
          </a:p>
        </p:txBody>
      </p:sp>
      <p:pic>
        <p:nvPicPr>
          <p:cNvPr id="3074" name="Picture 2" descr="Language Modeling with LSTMs in PyTorch | by Essam Wisam | TDS Archive |  Medium">
            <a:extLst>
              <a:ext uri="{FF2B5EF4-FFF2-40B4-BE49-F238E27FC236}">
                <a16:creationId xmlns:a16="http://schemas.microsoft.com/office/drawing/2014/main" id="{307F240A-2E8E-665D-46FF-09390CFC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9" y="1142818"/>
            <a:ext cx="8042713" cy="4866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3) In language modelling with RNNs………..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Classification where the number of classes is equal to the size of the vocabulary</a:t>
                </a:r>
              </a:p>
              <a:p>
                <a:pPr marL="0" indent="0">
                  <a:buNone/>
                </a:pPr>
                <a:r>
                  <a:rPr lang="en-US" dirty="0"/>
                  <a:t>b) At any iteration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no n-gram approximation</a:t>
                </a:r>
              </a:p>
              <a:p>
                <a:pPr marL="0" indent="0">
                  <a:buNone/>
                </a:pPr>
                <a:r>
                  <a:rPr lang="en-US" dirty="0"/>
                  <a:t>c) The runtime in training is proportional to the sequence length</a:t>
                </a:r>
              </a:p>
              <a:p>
                <a:pPr marL="0" indent="0">
                  <a:buNone/>
                </a:pPr>
                <a:r>
                  <a:rPr lang="en-US" dirty="0"/>
                  <a:t>e) All of the above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  <a:blipFill>
                <a:blip r:embed="rId5"/>
                <a:stretch>
                  <a:fillRect l="-1032" t="-3065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21662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Differences between backpropagating in RNNs and FFNNs………..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For each timestep in RNN, it’s similar to having another hidden layer that shares weights with the previous one</a:t>
            </a:r>
          </a:p>
          <a:p>
            <a:pPr marL="0" indent="0">
              <a:buNone/>
            </a:pPr>
            <a:r>
              <a:rPr lang="en-US" dirty="0"/>
              <a:t>b) FFNN do not typically compute loss in multiple hidden layers but RNNs compute them in multiple time steps</a:t>
            </a:r>
          </a:p>
          <a:p>
            <a:pPr marL="0" indent="0">
              <a:buNone/>
            </a:pPr>
            <a:r>
              <a:rPr lang="en-US" dirty="0"/>
              <a:t>c) In FFNN, cross-entropy loss is often used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16597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6A0F97-1B25-8EF1-7CFD-8CD4B0183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143" y="1720185"/>
            <a:ext cx="8605345" cy="4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5) The issues with backpropagation through time………..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Gradients may vanish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large</a:t>
                </a:r>
              </a:p>
              <a:p>
                <a:pPr marL="0" indent="0">
                  <a:buNone/>
                </a:pPr>
                <a:r>
                  <a:rPr lang="en-US" dirty="0"/>
                  <a:t>b) Gradients may explode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large</a:t>
                </a:r>
              </a:p>
              <a:p>
                <a:pPr marL="0" indent="0">
                  <a:buNone/>
                </a:pPr>
                <a:r>
                  <a:rPr lang="en-US" dirty="0"/>
                  <a:t>c) Model may converge to a local minimum of the objective</a:t>
                </a:r>
              </a:p>
              <a:p>
                <a:pPr marL="0" indent="0">
                  <a:buNone/>
                </a:pPr>
                <a:r>
                  <a:rPr lang="en-US" dirty="0"/>
                  <a:t>e) All of the above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  <a:blipFill>
                <a:blip r:embed="rId5"/>
                <a:stretch>
                  <a:fillRect l="-1032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7ED1F-29E6-5553-C3E4-5B3BFC4CA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538" y="173153"/>
            <a:ext cx="5441950" cy="16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1030</Words>
  <Application>Microsoft Macintosh PowerPoint</Application>
  <PresentationFormat>Widescreen</PresentationFormat>
  <Paragraphs>211</Paragraphs>
  <Slides>23</Slides>
  <Notes>22</Notes>
  <HiddenSlides>2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Avenir Book</vt:lpstr>
      <vt:lpstr>Calibri</vt:lpstr>
      <vt:lpstr>Calibri Light</vt:lpstr>
      <vt:lpstr>Cambria Math</vt:lpstr>
      <vt:lpstr>Poppins</vt:lpstr>
      <vt:lpstr>Wingdings</vt:lpstr>
      <vt:lpstr>Office Theme</vt:lpstr>
      <vt:lpstr>Natural Language Processing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Lect. Quiz</vt:lpstr>
      <vt:lpstr>Lecture Quiz</vt:lpstr>
      <vt:lpstr>Lecture Quiz</vt:lpstr>
      <vt:lpstr>AssignmentDiscussion</vt:lpstr>
      <vt:lpstr>Assignment Discussion</vt:lpstr>
      <vt:lpstr>Assignment Discussion</vt:lpstr>
      <vt:lpstr>Assignment Discussion</vt:lpstr>
      <vt:lpstr>Assignment Discussion</vt:lpstr>
      <vt:lpstr>Assignment Discussion</vt:lpstr>
      <vt:lpstr>Assignment Discussion</vt:lpstr>
      <vt:lpstr>Assignment Quiz</vt:lpstr>
      <vt:lpstr>Assignment Quiz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Essam Wisam</cp:lastModifiedBy>
  <cp:revision>121</cp:revision>
  <dcterms:created xsi:type="dcterms:W3CDTF">2023-04-27T21:19:03Z</dcterms:created>
  <dcterms:modified xsi:type="dcterms:W3CDTF">2025-04-02T16:00:16Z</dcterms:modified>
</cp:coreProperties>
</file>