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94" r:id="rId3"/>
    <p:sldId id="303" r:id="rId4"/>
    <p:sldId id="284" r:id="rId5"/>
    <p:sldId id="296" r:id="rId6"/>
    <p:sldId id="304" r:id="rId7"/>
    <p:sldId id="297" r:id="rId8"/>
    <p:sldId id="305" r:id="rId9"/>
    <p:sldId id="301" r:id="rId10"/>
    <p:sldId id="29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6"/>
    <a:srgbClr val="9259A3"/>
    <a:srgbClr val="FF7E8C"/>
    <a:srgbClr val="00FFF0"/>
    <a:srgbClr val="F36F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8"/>
    <p:restoredTop sz="96301"/>
  </p:normalViewPr>
  <p:slideViewPr>
    <p:cSldViewPr snapToGrid="0">
      <p:cViewPr>
        <p:scale>
          <a:sx n="107" d="100"/>
          <a:sy n="107" d="100"/>
        </p:scale>
        <p:origin x="992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63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EC2B7-6072-924B-AE51-DA281600F23F}" type="datetimeFigureOut">
              <a:rPr lang="en-US" smtClean="0"/>
              <a:t>1/15/25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0036C-B239-7F49-800F-BE8CBE07A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635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576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7B201-AF0B-BAD7-C8E1-EA41CD7C4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3F285D-4DDB-0363-01AF-51BFE58616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FD6689-8412-292C-6A50-1FFBFB47CE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7C72C5-DA2D-510F-D6EE-1E38B2D0F7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404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789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419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265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96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408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A69D3-7087-F2D4-B3B3-A1985C9F2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91582A-0E2D-F804-5077-CB018D3751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9292B6-EE3C-4C16-D556-040D2E3321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73E3A5-E633-C31D-E540-9559027453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812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521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05650-7DD4-7F7A-C2FC-9A48676AF3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D65B7A-75E4-445D-6C89-352C2BF656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1728CA-7A15-DDA1-2B5A-19023A4AA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AF3B1-F3DA-4441-B1EE-A851EB4245DB}" type="datetime1">
              <a:rPr lang="en-US" smtClean="0"/>
              <a:t>1/15/25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E9572-16CC-C507-3FE8-5D81F41CC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98FE9A-D75D-41FD-14F2-54447E6CF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549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A65A0-B957-4643-E75C-2923CBBAC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05F087-9007-D801-8855-4E4534E3D1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994488-760D-5249-BCB4-53B99D251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792E3-9FDF-E54D-B4EB-6783B208EA12}" type="datetime1">
              <a:rPr lang="en-US" smtClean="0"/>
              <a:t>1/15/25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B480E4-8A40-1DEF-1267-079558BEB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8B082-1910-6782-A5D8-D7CE38827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15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12FB98-F5A3-EAD4-C58B-5C4479BB7D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C6A3FA-B8B8-8700-AE67-75C83B0CB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DB346-5207-EC3C-EC5C-CAAF79C55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B909F-0DAD-EF43-BD61-D49A3729F966}" type="datetime1">
              <a:rPr lang="en-US" smtClean="0"/>
              <a:t>1/15/25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540F8-2DC9-B4CE-476C-B19BC354E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E005A6-FC58-4864-2134-524043FC1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71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6BD0C-F047-BB8D-334E-26DB6BB14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77D15C-E712-D640-924E-1CE94175A6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CAC72-B759-F098-9066-040D04CB4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99CD0-1312-E046-A25A-EF67E8F26F22}" type="datetime1">
              <a:rPr lang="en-US" smtClean="0"/>
              <a:t>1/15/25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9D4A3A-2D59-9F87-DE64-5E4BC79A0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B2F00-2684-2A1E-63A1-0A47D2CF2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502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CBD8C-862C-9797-1C76-AE3042487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DA477E-F414-17E9-34AC-22E90C721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02E1C-4861-1084-B022-B5C8CBDFE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9FF94-728B-E64A-8809-790A4B1ED3D4}" type="datetime1">
              <a:rPr lang="en-US" smtClean="0"/>
              <a:t>1/15/25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25946-3920-3127-C8E5-CCE8103D5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8431EF-888C-E178-1E17-4C0288763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156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CC622-B67A-307F-DA63-314F1335E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8FDEFC-FE71-165C-2EFD-94616DD42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629E3-0250-FCC3-38D5-FE9B3921BF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5C4CD0-41EB-F888-86F6-6B13E3C5C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F34A-1CEF-A047-A231-02CE8861FB9D}" type="datetime1">
              <a:rPr lang="en-US" smtClean="0"/>
              <a:t>1/15/25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6CA8F0-8F13-F417-700F-D6B998079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7972BD-0D01-94A9-6C69-061398F0A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995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F132B-535E-C6FF-7744-59072AC83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2419B6-CC99-9422-DDE9-9545CB5E2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68A7-2F54-8F34-741D-8F3598276B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4759E6-5564-DDCF-5B73-F07536E974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98044A-F3B0-A998-C9B6-A57F5868CD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F0AB77-8CA1-B9CF-F7B2-C6C4F20BF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89715-70F5-924C-B3F8-AD1883EF0647}" type="datetime1">
              <a:rPr lang="en-US" smtClean="0"/>
              <a:t>1/15/25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207F81-42D1-F665-6C36-A19D22D71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FF3D2A-7D66-155A-A86F-ACA412F09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179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F1A73-84D3-E333-052E-8277676E1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1639D7-DE91-8EEE-CB03-49027581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2980-813B-CE49-B375-E252E333A381}" type="datetime1">
              <a:rPr lang="en-US" smtClean="0"/>
              <a:t>1/15/25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F8C9F4-1DB9-A4B6-BDFA-57CCE7201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1468F7-1C54-33EB-435E-DF0A574EB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98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0629FA-128B-64AF-5D24-B79521615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90C0A-6F6A-0D4B-8E91-ACA8A5BF8E76}" type="datetime1">
              <a:rPr lang="en-US" smtClean="0"/>
              <a:t>1/15/25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81E20C-A3DF-98CD-5589-83AFEF21B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D47EAF-48C8-B2A3-5706-6DEC51282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379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4B540-96EF-2FB2-8666-C75FD3943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20AB0-532E-9427-52BD-F3E58F4B4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75005D-119E-CC93-C7B9-585CA2D064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5526C4-9C8B-37D7-6909-DCA4ABC58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99F8-5E62-5A4D-97BB-29105228C9E6}" type="datetime1">
              <a:rPr lang="en-US" smtClean="0"/>
              <a:t>1/15/25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00B20C-A21E-6F83-1B0C-35184FB15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F62779-E10B-29FD-3ED3-151203012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085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3B992-81C7-74DF-B320-5BA94F162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BE8874-F766-6140-79A4-BCA315327E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4C51DE-1FA1-DFC5-EB48-ADDF4A7FC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AA0579-C751-856B-BD91-C23B2AA9E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528A-E76A-414B-946C-79A173F175C6}" type="datetime1">
              <a:rPr lang="en-US" smtClean="0"/>
              <a:t>1/15/25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CC2-82B4-DE20-B5AA-48BE190DC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E8B101-BE24-1983-9065-6BA520753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1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7D933C-DF95-5365-F5C1-F1498E776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936ED-01E8-71DF-FB7A-FD7802D5A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D2555-F48E-0CD5-7833-F271C6199C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5CE49-D2F1-D84A-9B2E-0E5EACFB1C70}" type="datetime1">
              <a:rPr lang="en-US" smtClean="0"/>
              <a:t>1/15/25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89A4D-5030-4CF5-CCA8-0D8D8B6B23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B47716-553C-E069-D179-B09B234AF4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878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1379E-25AB-5771-3F10-00F8059C3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68362"/>
            <a:ext cx="9144000" cy="23876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Poppins" pitchFamily="2" charset="77"/>
                <a:cs typeface="Poppins" pitchFamily="2" charset="77"/>
              </a:rPr>
              <a:t>Natural Language Processing </a:t>
            </a:r>
            <a:r>
              <a:rPr lang="en-US" sz="6000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Tutorials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E79E56-D071-8596-A083-46AA9F3F78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598901"/>
          </a:xfrm>
        </p:spPr>
        <p:txBody>
          <a:bodyPr/>
          <a:lstStyle/>
          <a:p>
            <a:r>
              <a:rPr lang="en-US" sz="2000" i="1" dirty="0">
                <a:latin typeface="Avenir Book" panose="02000503020000020003" pitchFamily="2" charset="0"/>
              </a:rPr>
              <a:t>Become a natural language processing expert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8EA932-9ED4-8A19-5408-425870D34EB7}"/>
              </a:ext>
            </a:extLst>
          </p:cNvPr>
          <p:cNvSpPr txBox="1"/>
          <p:nvPr/>
        </p:nvSpPr>
        <p:spPr>
          <a:xfrm>
            <a:off x="4324796" y="4604559"/>
            <a:ext cx="34099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Supervised by </a:t>
            </a:r>
            <a:r>
              <a:rPr lang="en-US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Dr. Kenny Zhu</a:t>
            </a:r>
          </a:p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97CE70-3030-1D1D-BBAD-2E5D46F4850A}"/>
              </a:ext>
            </a:extLst>
          </p:cNvPr>
          <p:cNvSpPr txBox="1"/>
          <p:nvPr/>
        </p:nvSpPr>
        <p:spPr>
          <a:xfrm>
            <a:off x="4505619" y="5094034"/>
            <a:ext cx="2909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TAs: </a:t>
            </a:r>
            <a:r>
              <a:rPr lang="en-US" dirty="0">
                <a:solidFill>
                  <a:srgbClr val="FF0000"/>
                </a:solidFill>
                <a:latin typeface="Poppins" pitchFamily="2" charset="77"/>
                <a:cs typeface="Poppins" pitchFamily="2" charset="77"/>
              </a:rPr>
              <a:t>Essam Abdelghany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6FEAEC-9D59-703D-A89A-0294FB18F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0</a:t>
            </a:fld>
            <a:endParaRPr lang="en-US"/>
          </a:p>
        </p:txBody>
      </p:sp>
      <p:pic>
        <p:nvPicPr>
          <p:cNvPr id="4" name="Picture 14" descr="Machine Learning PNG Background - PNG All | PNG All">
            <a:extLst>
              <a:ext uri="{FF2B5EF4-FFF2-40B4-BE49-F238E27FC236}">
                <a16:creationId xmlns:a16="http://schemas.microsoft.com/office/drawing/2014/main" id="{372B06F8-11FF-10A9-5D94-7ED7A52EE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24" y="3775652"/>
            <a:ext cx="2304143" cy="230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ire Chatbot Developers | Hire Remote Chatbot Developers -Prismetric">
            <a:extLst>
              <a:ext uri="{FF2B5EF4-FFF2-40B4-BE49-F238E27FC236}">
                <a16:creationId xmlns:a16="http://schemas.microsoft.com/office/drawing/2014/main" id="{BDCD2D21-A4F5-6FB6-E994-317D5FAB2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5733" y="3429000"/>
            <a:ext cx="3229303" cy="322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70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9820" y="384696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" sz="6000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Thank You</a:t>
            </a:r>
            <a:endParaRPr lang="en-US" sz="6000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D2862C-A77B-8DC2-29B4-805301F86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9</a:t>
            </a:fld>
            <a:endParaRPr lang="en-US"/>
          </a:p>
        </p:txBody>
      </p:sp>
      <p:pic>
        <p:nvPicPr>
          <p:cNvPr id="6" name="Picture 14" descr="Machine Learning PNG Background - PNG All | PNG All">
            <a:extLst>
              <a:ext uri="{FF2B5EF4-FFF2-40B4-BE49-F238E27FC236}">
                <a16:creationId xmlns:a16="http://schemas.microsoft.com/office/drawing/2014/main" id="{66AB08A5-3187-4322-7326-A57437B38C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9B027045-7614-2657-8E15-44A113A50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23" y="5172524"/>
            <a:ext cx="1450795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Machine Learning PNG Background - PNG All | PNG All">
            <a:extLst>
              <a:ext uri="{FF2B5EF4-FFF2-40B4-BE49-F238E27FC236}">
                <a16:creationId xmlns:a16="http://schemas.microsoft.com/office/drawing/2014/main" id="{73416BF7-31AB-D6ED-C993-1686F98DA3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157" y="873448"/>
            <a:ext cx="5106975" cy="4809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9878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600">
        <p159:morph option="byObject"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077"/>
            <a:ext cx="10515600" cy="1325563"/>
          </a:xfrm>
        </p:spPr>
        <p:txBody>
          <a:bodyPr/>
          <a:lstStyle/>
          <a:p>
            <a:r>
              <a:rPr lang="en-US" b="1" dirty="0">
                <a:latin typeface="Poppins" pitchFamily="2" charset="77"/>
                <a:cs typeface="Poppins" pitchFamily="2" charset="77"/>
              </a:rPr>
              <a:t>Some</a:t>
            </a:r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Agreements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Picture 14" descr="Machine Learning PNG Background - PNG All | PNG All">
            <a:extLst>
              <a:ext uri="{FF2B5EF4-FFF2-40B4-BE49-F238E27FC236}">
                <a16:creationId xmlns:a16="http://schemas.microsoft.com/office/drawing/2014/main" id="{8D635448-ED0E-7187-0B80-9EC259C184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AC672CB-7E24-1917-43AB-41D39501D0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6007"/>
            <a:ext cx="10515600" cy="4843293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Font typeface="Apple Symbols" panose="02000000000000000000" pitchFamily="2" charset="-79"/>
              <a:buChar char="⬡"/>
            </a:pPr>
            <a:r>
              <a:rPr lang="en-US" sz="1700" b="1" dirty="0">
                <a:latin typeface="Poppins" pitchFamily="2" charset="77"/>
                <a:cs typeface="Poppins" pitchFamily="2" charset="77"/>
              </a:rPr>
              <a:t>There will be a weekly assignment</a:t>
            </a:r>
          </a:p>
          <a:p>
            <a:pPr lvl="1">
              <a:lnSpc>
                <a:spcPct val="150000"/>
              </a:lnSpc>
              <a:buFont typeface="System Font Regular"/>
              <a:buChar char="→"/>
            </a:pPr>
            <a:r>
              <a:rPr lang="en-US" sz="1700" dirty="0">
                <a:latin typeface="Poppins" pitchFamily="2" charset="77"/>
                <a:cs typeface="Poppins" pitchFamily="2" charset="77"/>
              </a:rPr>
              <a:t>Sometimes theoretical, sometimes programming and sometimes both</a:t>
            </a:r>
          </a:p>
          <a:p>
            <a:pPr lvl="1">
              <a:lnSpc>
                <a:spcPct val="150000"/>
              </a:lnSpc>
              <a:buFont typeface="System Font Regular"/>
              <a:buChar char="→"/>
            </a:pPr>
            <a:r>
              <a:rPr lang="en-US" sz="1700" dirty="0">
                <a:latin typeface="Poppins" pitchFamily="2" charset="77"/>
                <a:cs typeface="Poppins" pitchFamily="2" charset="77"/>
              </a:rPr>
              <a:t>Typically released on Wedn. with the deadline being on Mon.</a:t>
            </a:r>
          </a:p>
          <a:p>
            <a:pPr>
              <a:lnSpc>
                <a:spcPct val="200000"/>
              </a:lnSpc>
              <a:buFont typeface="Apple Symbols" panose="02000000000000000000" pitchFamily="2" charset="-79"/>
              <a:buChar char="⬡"/>
            </a:pPr>
            <a:r>
              <a:rPr lang="en-US" sz="1700" b="1" dirty="0">
                <a:latin typeface="Poppins" pitchFamily="2" charset="77"/>
                <a:cs typeface="Poppins" pitchFamily="2" charset="77"/>
              </a:rPr>
              <a:t>Office Hours are on Thursday 9AM-11AM</a:t>
            </a:r>
          </a:p>
          <a:p>
            <a:pPr lvl="1">
              <a:lnSpc>
                <a:spcPct val="150000"/>
              </a:lnSpc>
              <a:buFont typeface="System Font Regular"/>
              <a:buChar char="→"/>
            </a:pPr>
            <a:r>
              <a:rPr lang="en-US" sz="1700" dirty="0">
                <a:latin typeface="Poppins" pitchFamily="2" charset="77"/>
                <a:cs typeface="Poppins" pitchFamily="2" charset="77"/>
              </a:rPr>
              <a:t>Also feel free to ask anytime via email or Teams group</a:t>
            </a:r>
            <a:endParaRPr lang="en-US" sz="1700" b="1" dirty="0">
              <a:latin typeface="Poppins" pitchFamily="2" charset="77"/>
              <a:cs typeface="Poppins" pitchFamily="2" charset="77"/>
            </a:endParaRPr>
          </a:p>
          <a:p>
            <a:pPr>
              <a:lnSpc>
                <a:spcPct val="200000"/>
              </a:lnSpc>
              <a:buFont typeface="Apple Symbols" panose="02000000000000000000" pitchFamily="2" charset="-79"/>
              <a:buChar char="⬡"/>
            </a:pPr>
            <a:r>
              <a:rPr lang="en-US" sz="1700" b="1" dirty="0">
                <a:latin typeface="Poppins" pitchFamily="2" charset="77"/>
                <a:cs typeface="Poppins" pitchFamily="2" charset="77"/>
              </a:rPr>
              <a:t>There is a team project to demonstrate your NLP skills</a:t>
            </a:r>
          </a:p>
          <a:p>
            <a:pPr lvl="1">
              <a:lnSpc>
                <a:spcPct val="150000"/>
              </a:lnSpc>
              <a:buFont typeface="System Font Regular"/>
              <a:buChar char="→"/>
            </a:pPr>
            <a:r>
              <a:rPr lang="en-US" sz="1700" dirty="0">
                <a:latin typeface="Poppins" pitchFamily="2" charset="77"/>
                <a:cs typeface="Poppins" pitchFamily="2" charset="77"/>
              </a:rPr>
              <a:t>Teams of two should be formed</a:t>
            </a:r>
          </a:p>
          <a:p>
            <a:pPr lvl="1">
              <a:lnSpc>
                <a:spcPct val="150000"/>
              </a:lnSpc>
              <a:buFont typeface="System Font Regular"/>
              <a:buChar char="→"/>
            </a:pPr>
            <a:r>
              <a:rPr lang="en-US" sz="1700" dirty="0">
                <a:latin typeface="Poppins" pitchFamily="2" charset="77"/>
                <a:cs typeface="Poppins" pitchFamily="2" charset="77"/>
              </a:rPr>
              <a:t>The project solves one of a set of NLP tasks that we will present</a:t>
            </a:r>
          </a:p>
        </p:txBody>
      </p:sp>
      <p:pic>
        <p:nvPicPr>
          <p:cNvPr id="2052" name="Picture 4" descr="Chatbot - Free communications icons">
            <a:extLst>
              <a:ext uri="{FF2B5EF4-FFF2-40B4-BE49-F238E27FC236}">
                <a16:creationId xmlns:a16="http://schemas.microsoft.com/office/drawing/2014/main" id="{BAFC2CDC-1963-36F7-1E79-0BC7504D0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5778" y="2536097"/>
            <a:ext cx="2263111" cy="2263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75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6A09F-61C7-4B45-CDC1-A338DC3CD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0D703-90D4-F7A0-ADA5-EE1025077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077"/>
            <a:ext cx="10515600" cy="1325563"/>
          </a:xfrm>
        </p:spPr>
        <p:txBody>
          <a:bodyPr/>
          <a:lstStyle/>
          <a:p>
            <a:r>
              <a:rPr lang="en-US" b="1" dirty="0">
                <a:latin typeface="Poppins" pitchFamily="2" charset="77"/>
                <a:cs typeface="Poppins" pitchFamily="2" charset="77"/>
              </a:rPr>
              <a:t>Some</a:t>
            </a:r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Agreements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Picture 14" descr="Machine Learning PNG Background - PNG All | PNG All">
            <a:extLst>
              <a:ext uri="{FF2B5EF4-FFF2-40B4-BE49-F238E27FC236}">
                <a16:creationId xmlns:a16="http://schemas.microsoft.com/office/drawing/2014/main" id="{26C6FB08-D571-3E65-E454-D09FC99E0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E2C6D92-026E-E0C4-768B-2401FD8FA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6007"/>
            <a:ext cx="10515600" cy="4843293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Font typeface="Apple Symbols" panose="02000000000000000000" pitchFamily="2" charset="-79"/>
              <a:buChar char="⬡"/>
            </a:pPr>
            <a:r>
              <a:rPr lang="en-US" sz="1700" b="1" dirty="0">
                <a:latin typeface="Poppins" pitchFamily="2" charset="77"/>
                <a:cs typeface="Poppins" pitchFamily="2" charset="77"/>
              </a:rPr>
              <a:t>Highly recommended to keep up with the lecture</a:t>
            </a:r>
          </a:p>
          <a:p>
            <a:pPr lvl="1">
              <a:lnSpc>
                <a:spcPct val="150000"/>
              </a:lnSpc>
              <a:buFont typeface="System Font Regular"/>
              <a:buChar char="→"/>
            </a:pPr>
            <a:r>
              <a:rPr lang="en-US" sz="1700" dirty="0">
                <a:latin typeface="Poppins" pitchFamily="2" charset="77"/>
                <a:cs typeface="Poppins" pitchFamily="2" charset="77"/>
              </a:rPr>
              <a:t>On Wednesday we assume you went over Monday content</a:t>
            </a:r>
          </a:p>
          <a:p>
            <a:pPr>
              <a:lnSpc>
                <a:spcPct val="200000"/>
              </a:lnSpc>
              <a:buFont typeface="Apple Symbols" panose="02000000000000000000" pitchFamily="2" charset="-79"/>
              <a:buChar char="⬡"/>
            </a:pPr>
            <a:r>
              <a:rPr lang="en-US" sz="1700" b="1" dirty="0">
                <a:latin typeface="Poppins" pitchFamily="2" charset="77"/>
                <a:cs typeface="Poppins" pitchFamily="2" charset="77"/>
              </a:rPr>
              <a:t>In the tutorials we will generally do the following activities</a:t>
            </a:r>
          </a:p>
          <a:p>
            <a:pPr lvl="1">
              <a:lnSpc>
                <a:spcPct val="150000"/>
              </a:lnSpc>
              <a:buFont typeface="System Font Regular"/>
              <a:buChar char="→"/>
            </a:pPr>
            <a:r>
              <a:rPr lang="en-US" sz="1700" dirty="0">
                <a:latin typeface="Poppins" pitchFamily="2" charset="77"/>
                <a:cs typeface="Poppins" pitchFamily="2" charset="77"/>
              </a:rPr>
              <a:t>Solve a collective pop quiz to promote consistent study habits</a:t>
            </a:r>
          </a:p>
          <a:p>
            <a:pPr lvl="1">
              <a:lnSpc>
                <a:spcPct val="150000"/>
              </a:lnSpc>
              <a:buFont typeface="System Font Regular"/>
              <a:buChar char="→"/>
            </a:pPr>
            <a:r>
              <a:rPr lang="en-US" sz="1700" dirty="0">
                <a:latin typeface="Poppins" pitchFamily="2" charset="77"/>
                <a:cs typeface="Poppins" pitchFamily="2" charset="77"/>
              </a:rPr>
              <a:t>Learn about programming technologies needed in NLP</a:t>
            </a:r>
          </a:p>
          <a:p>
            <a:pPr lvl="1">
              <a:lnSpc>
                <a:spcPct val="150000"/>
              </a:lnSpc>
              <a:buFont typeface="System Font Regular"/>
              <a:buChar char="→"/>
            </a:pPr>
            <a:r>
              <a:rPr lang="en-US" sz="1700" dirty="0">
                <a:latin typeface="Poppins" pitchFamily="2" charset="77"/>
                <a:cs typeface="Poppins" pitchFamily="2" charset="77"/>
              </a:rPr>
              <a:t>Solve hard assignment problems or mention common mistakes</a:t>
            </a:r>
          </a:p>
          <a:p>
            <a:pPr lvl="1">
              <a:lnSpc>
                <a:spcPct val="150000"/>
              </a:lnSpc>
              <a:buFont typeface="System Font Regular"/>
              <a:buChar char="→"/>
            </a:pPr>
            <a:r>
              <a:rPr lang="en-US" sz="1700" dirty="0">
                <a:latin typeface="Poppins" pitchFamily="2" charset="77"/>
                <a:cs typeface="Poppins" pitchFamily="2" charset="77"/>
              </a:rPr>
              <a:t>Demonstrate practical aspects of concepts covered in the lecture</a:t>
            </a:r>
          </a:p>
          <a:p>
            <a:pPr>
              <a:lnSpc>
                <a:spcPct val="200000"/>
              </a:lnSpc>
              <a:buFont typeface="Apple Symbols" panose="02000000000000000000" pitchFamily="2" charset="-79"/>
              <a:buChar char="⬡"/>
            </a:pPr>
            <a:r>
              <a:rPr lang="en-US" sz="1700" b="1" dirty="0">
                <a:latin typeface="Poppins" pitchFamily="2" charset="77"/>
                <a:cs typeface="Poppins" pitchFamily="2" charset="77"/>
              </a:rPr>
              <a:t>Participation is highly encouraged</a:t>
            </a:r>
          </a:p>
          <a:p>
            <a:pPr lvl="1">
              <a:lnSpc>
                <a:spcPct val="150000"/>
              </a:lnSpc>
              <a:buFont typeface="System Font Regular"/>
              <a:buChar char="→"/>
            </a:pPr>
            <a:r>
              <a:rPr lang="en-US" sz="1700" dirty="0">
                <a:latin typeface="Poppins" pitchFamily="2" charset="77"/>
                <a:cs typeface="Poppins" pitchFamily="2" charset="77"/>
              </a:rPr>
              <a:t>Whether asking insightful questions, answering quiz questions or questions by me</a:t>
            </a:r>
          </a:p>
        </p:txBody>
      </p:sp>
      <p:pic>
        <p:nvPicPr>
          <p:cNvPr id="4098" name="Picture 2" descr="Hacking the Forgetting Curve. An underutilized scientific theory that… | by  Harrison Lo | Medium">
            <a:extLst>
              <a:ext uri="{FF2B5EF4-FFF2-40B4-BE49-F238E27FC236}">
                <a16:creationId xmlns:a16="http://schemas.microsoft.com/office/drawing/2014/main" id="{107A6C0F-F389-51A0-1AB6-1BFCA2EEA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893" y="1630066"/>
            <a:ext cx="3562350" cy="2311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ookie PNG transparent image download, size: 1372x1347px">
            <a:extLst>
              <a:ext uri="{FF2B5EF4-FFF2-40B4-BE49-F238E27FC236}">
                <a16:creationId xmlns:a16="http://schemas.microsoft.com/office/drawing/2014/main" id="{61ADC1E2-380F-B852-96CE-B6AD2264D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173" y="4270447"/>
            <a:ext cx="1366389" cy="134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204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5415" y="2718649"/>
            <a:ext cx="3120342" cy="1325563"/>
          </a:xfrm>
        </p:spPr>
        <p:txBody>
          <a:bodyPr>
            <a:noAutofit/>
          </a:bodyPr>
          <a:lstStyle/>
          <a:p>
            <a:r>
              <a:rPr lang="en" sz="9900" b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sz="9900" b="1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sz="9900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19AE43-A1C7-DF8B-049A-2B83203D8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3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6B3F07-2D9C-0DA3-20FC-E22C7E49002C}"/>
              </a:ext>
            </a:extLst>
          </p:cNvPr>
          <p:cNvSpPr txBox="1"/>
          <p:nvPr/>
        </p:nvSpPr>
        <p:spPr>
          <a:xfrm>
            <a:off x="1835407" y="5361710"/>
            <a:ext cx="8873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venir Book" panose="02000503020000020003" pitchFamily="2" charset="0"/>
              </a:rPr>
              <a:t>Reminder in tutorials we recap on lecture via pop quiz, learn technologies discuss hard problems in assignments, demonstrate practical aspects of content learnt in lecture</a:t>
            </a:r>
          </a:p>
        </p:txBody>
      </p:sp>
      <p:pic>
        <p:nvPicPr>
          <p:cNvPr id="6" name="Picture 14" descr="Machine Learning PNG Background - PNG All | PNG All">
            <a:extLst>
              <a:ext uri="{FF2B5EF4-FFF2-40B4-BE49-F238E27FC236}">
                <a16:creationId xmlns:a16="http://schemas.microsoft.com/office/drawing/2014/main" id="{A40A7DBF-D0DA-2E02-860D-F6F6816E3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5999" y="1804782"/>
            <a:ext cx="2650435" cy="265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37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94898"/>
            <a:ext cx="1106057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1) The following facts are true………..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a) NLP is a subfield of DL relevant to when the I/O of the system is text or speech</a:t>
            </a:r>
          </a:p>
          <a:p>
            <a:pPr marL="0" indent="0">
              <a:buNone/>
            </a:pPr>
            <a:r>
              <a:rPr lang="en-US" dirty="0"/>
              <a:t>b) NLP is a subfield of AI relevant to when the I/O of the system is text or speech</a:t>
            </a:r>
          </a:p>
          <a:p>
            <a:pPr marL="0" indent="0">
              <a:buNone/>
            </a:pPr>
            <a:r>
              <a:rPr lang="en-US" dirty="0"/>
              <a:t>c) Computer Vision is a subfield of AI relevant to when the I/O of the system is image or video</a:t>
            </a:r>
          </a:p>
          <a:p>
            <a:pPr marL="0" indent="0">
              <a:buNone/>
            </a:pPr>
            <a:r>
              <a:rPr lang="en-US" dirty="0"/>
              <a:t>d) B and C only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B019B001-9414-694A-466E-C80115B54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BF7F01-F6C5-A269-5F0A-2E0434CC2D12}"/>
              </a:ext>
            </a:extLst>
          </p:cNvPr>
          <p:cNvSpPr txBox="1"/>
          <p:nvPr/>
        </p:nvSpPr>
        <p:spPr>
          <a:xfrm>
            <a:off x="838199" y="6212581"/>
            <a:ext cx="36717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Take notes as quizzes may not be posted in solved form.</a:t>
            </a:r>
          </a:p>
        </p:txBody>
      </p:sp>
    </p:spTree>
    <p:extLst>
      <p:ext uri="{BB962C8B-B14F-4D97-AF65-F5344CB8AC3E}">
        <p14:creationId xmlns:p14="http://schemas.microsoft.com/office/powerpoint/2010/main" val="298302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ABBDB-B25E-1052-25C3-A4D02C3B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7B32200-3921-3FCC-FBC4-F3A702B50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73F4F4-A391-1A3B-37AA-EA2BED7535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227" y="1564728"/>
            <a:ext cx="10515599" cy="402066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01ED329-756B-C16E-3DC7-F76493676900}"/>
              </a:ext>
            </a:extLst>
          </p:cNvPr>
          <p:cNvSpPr txBox="1"/>
          <p:nvPr/>
        </p:nvSpPr>
        <p:spPr>
          <a:xfrm>
            <a:off x="903890" y="5801710"/>
            <a:ext cx="57411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Courtesy of https://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www.dataiku.com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/stories/detail/generative-ai/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9585C5E-4DB6-D8D4-4BAC-B17B20BE0107}"/>
              </a:ext>
            </a:extLst>
          </p:cNvPr>
          <p:cNvCxnSpPr>
            <a:cxnSpLocks/>
          </p:cNvCxnSpPr>
          <p:nvPr/>
        </p:nvCxnSpPr>
        <p:spPr>
          <a:xfrm>
            <a:off x="4740166" y="1647516"/>
            <a:ext cx="1502979" cy="16842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917D7F4-B90F-4374-0F9B-607DB8BE2C01}"/>
              </a:ext>
            </a:extLst>
          </p:cNvPr>
          <p:cNvCxnSpPr>
            <a:cxnSpLocks/>
          </p:cNvCxnSpPr>
          <p:nvPr/>
        </p:nvCxnSpPr>
        <p:spPr>
          <a:xfrm flipH="1">
            <a:off x="7215352" y="1996966"/>
            <a:ext cx="1518745" cy="14031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78A8068-0D23-9724-1B2D-C7DED155039C}"/>
              </a:ext>
            </a:extLst>
          </p:cNvPr>
          <p:cNvSpPr txBox="1"/>
          <p:nvPr/>
        </p:nvSpPr>
        <p:spPr>
          <a:xfrm>
            <a:off x="3447950" y="1261756"/>
            <a:ext cx="2892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venir Book" panose="02000503020000020003" pitchFamily="2" charset="0"/>
              </a:rPr>
              <a:t>May also generate images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B19D35-BC23-A2B9-FEC2-7A187588F1BF}"/>
              </a:ext>
            </a:extLst>
          </p:cNvPr>
          <p:cNvSpPr txBox="1"/>
          <p:nvPr/>
        </p:nvSpPr>
        <p:spPr>
          <a:xfrm>
            <a:off x="7609094" y="1647516"/>
            <a:ext cx="3168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venir Book" panose="02000503020000020003" pitchFamily="2" charset="0"/>
              </a:rPr>
              <a:t>Rule-based chatbots are NLP</a:t>
            </a:r>
          </a:p>
        </p:txBody>
      </p:sp>
    </p:spTree>
    <p:extLst>
      <p:ext uri="{BB962C8B-B14F-4D97-AF65-F5344CB8AC3E}">
        <p14:creationId xmlns:p14="http://schemas.microsoft.com/office/powerpoint/2010/main" val="12383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94898"/>
            <a:ext cx="1106057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2) Different types of ambiguity include……….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a) Lexical ambiguity</a:t>
            </a:r>
          </a:p>
          <a:p>
            <a:pPr marL="0" indent="0">
              <a:buNone/>
            </a:pPr>
            <a:r>
              <a:rPr lang="en-US" dirty="0"/>
              <a:t>b) Syntactic ambiguity</a:t>
            </a:r>
          </a:p>
          <a:p>
            <a:pPr marL="0" indent="0">
              <a:buNone/>
            </a:pPr>
            <a:r>
              <a:rPr lang="en-US" dirty="0"/>
              <a:t>c) Discourse ambiguity</a:t>
            </a:r>
          </a:p>
          <a:p>
            <a:pPr marL="0" indent="0">
              <a:buNone/>
            </a:pPr>
            <a:r>
              <a:rPr lang="en-US" dirty="0"/>
              <a:t>d) Semantic ambiguity</a:t>
            </a:r>
          </a:p>
          <a:p>
            <a:pPr marL="0" indent="0">
              <a:buNone/>
            </a:pPr>
            <a:r>
              <a:rPr lang="en-US" dirty="0"/>
              <a:t>e) All of the above</a:t>
            </a:r>
          </a:p>
          <a:p>
            <a:pPr marL="0" indent="0">
              <a:buNone/>
            </a:pPr>
            <a:endParaRPr lang="en-US" dirty="0"/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ABBDB-B25E-1052-25C3-A4D02C3B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6</a:t>
            </a:fld>
            <a:endParaRPr lang="en-US"/>
          </a:p>
        </p:txBody>
      </p:sp>
      <p:pic>
        <p:nvPicPr>
          <p:cNvPr id="6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FB5D981A-9714-41BD-6AB3-483A1F61CD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7B32200-3921-3FCC-FBC4-F3A702B50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6D2F01C-4140-BA03-6804-E6057E523A1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4477" t="17789" r="6309"/>
          <a:stretch/>
        </p:blipFill>
        <p:spPr>
          <a:xfrm>
            <a:off x="8355725" y="2974828"/>
            <a:ext cx="2701158" cy="4541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BB553A7-8693-CC45-173C-61CC921FD5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16921" y="3708087"/>
            <a:ext cx="4790090" cy="4541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35450B-8351-9B17-C8B4-65BAD3C995F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25428" y="4530393"/>
            <a:ext cx="5031455" cy="4682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6611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22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94898"/>
            <a:ext cx="1106057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3) Challenges we need to overcome in NLP………..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a) Language is highly static and massive</a:t>
            </a:r>
          </a:p>
          <a:p>
            <a:pPr marL="0" indent="0">
              <a:buNone/>
            </a:pPr>
            <a:r>
              <a:rPr lang="en-US" dirty="0"/>
              <a:t>b) Language is ambiguous, massive and dynamic</a:t>
            </a:r>
          </a:p>
          <a:p>
            <a:pPr marL="0" indent="0">
              <a:buNone/>
            </a:pPr>
            <a:r>
              <a:rPr lang="en-US" dirty="0"/>
              <a:t>c) Language involves massive alphabets, ambiguous dynamics</a:t>
            </a:r>
          </a:p>
          <a:p>
            <a:pPr marL="0" indent="0">
              <a:buNone/>
            </a:pPr>
            <a:r>
              <a:rPr lang="en-US" dirty="0"/>
              <a:t>d) Languages cannot be parsed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B019B001-9414-694A-466E-C80115B54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89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6B957-735F-7607-1F6F-EF3B4FAC1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B8B2D-72E7-053E-1EF4-EBAE4AE72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4543" y="2023112"/>
            <a:ext cx="8218613" cy="2499043"/>
          </a:xfrm>
        </p:spPr>
        <p:txBody>
          <a:bodyPr>
            <a:noAutofit/>
          </a:bodyPr>
          <a:lstStyle/>
          <a:p>
            <a:r>
              <a:rPr lang="en" sz="8000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Python</a:t>
            </a:r>
            <a:br>
              <a:rPr lang="en" sz="8000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</a:br>
            <a:r>
              <a:rPr lang="en" sz="8000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Tutorial</a:t>
            </a:r>
            <a:endParaRPr lang="en-US" sz="8000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D04EA5-638A-2A92-2307-1047E44F4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14" descr="Machine Learning PNG Background - PNG All | PNG All">
            <a:extLst>
              <a:ext uri="{FF2B5EF4-FFF2-40B4-BE49-F238E27FC236}">
                <a16:creationId xmlns:a16="http://schemas.microsoft.com/office/drawing/2014/main" id="{9646E716-6A00-0FB5-0442-15569736B4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7435" y="1871720"/>
            <a:ext cx="2650435" cy="265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83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2634</TotalTime>
  <Words>422</Words>
  <Application>Microsoft Macintosh PowerPoint</Application>
  <PresentationFormat>Widescreen</PresentationFormat>
  <Paragraphs>68</Paragraphs>
  <Slides>10</Slides>
  <Notes>9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Apple Symbols</vt:lpstr>
      <vt:lpstr>Arial</vt:lpstr>
      <vt:lpstr>Avenir Book</vt:lpstr>
      <vt:lpstr>Calibri</vt:lpstr>
      <vt:lpstr>Calibri Light</vt:lpstr>
      <vt:lpstr>Poppins</vt:lpstr>
      <vt:lpstr>System Font Regular</vt:lpstr>
      <vt:lpstr>Office Theme</vt:lpstr>
      <vt:lpstr>Natural Language Processing Tutorials</vt:lpstr>
      <vt:lpstr>Some Agreements</vt:lpstr>
      <vt:lpstr>Some Agreements</vt:lpstr>
      <vt:lpstr>Pop Quiz</vt:lpstr>
      <vt:lpstr>Pop Quiz</vt:lpstr>
      <vt:lpstr>Pop Quiz</vt:lpstr>
      <vt:lpstr>Pop Quiz</vt:lpstr>
      <vt:lpstr>Pop Quiz</vt:lpstr>
      <vt:lpstr>Python Tutorial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Cellular Basics &amp; Evolution</dc:title>
  <dc:creator>Essam Abdelghany</dc:creator>
  <cp:lastModifiedBy>Essam Wisam</cp:lastModifiedBy>
  <cp:revision>87</cp:revision>
  <dcterms:created xsi:type="dcterms:W3CDTF">2023-04-27T21:19:03Z</dcterms:created>
  <dcterms:modified xsi:type="dcterms:W3CDTF">2025-01-15T15:41:32Z</dcterms:modified>
</cp:coreProperties>
</file>