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93" r:id="rId3"/>
    <p:sldId id="391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301" r:id="rId12"/>
    <p:sldId id="373" r:id="rId13"/>
    <p:sldId id="394" r:id="rId14"/>
    <p:sldId id="395" r:id="rId15"/>
    <p:sldId id="396" r:id="rId16"/>
    <p:sldId id="397" r:id="rId17"/>
    <p:sldId id="398" r:id="rId18"/>
    <p:sldId id="399" r:id="rId19"/>
    <p:sldId id="410" r:id="rId20"/>
    <p:sldId id="400" r:id="rId21"/>
    <p:sldId id="401" r:id="rId22"/>
    <p:sldId id="402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6"/>
    <a:srgbClr val="FFB3FF"/>
    <a:srgbClr val="00FFF0"/>
    <a:srgbClr val="FFFECD"/>
    <a:srgbClr val="66FFDD"/>
    <a:srgbClr val="05B050"/>
    <a:srgbClr val="9259A3"/>
    <a:srgbClr val="FF7E8C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6308"/>
  </p:normalViewPr>
  <p:slideViewPr>
    <p:cSldViewPr snapToGrid="0">
      <p:cViewPr varScale="1">
        <p:scale>
          <a:sx n="128" d="100"/>
          <a:sy n="128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918D-B7DF-1F4D-FE0C-2B47063C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FCD38-291D-9AD5-3169-33A5388BE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04E6D-2748-85C6-9D04-8D42F0A3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42C9-E205-FD47-2BB4-9FD36BE42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69D3-7087-F2D4-B3B3-A1985C9F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1582A-0E2D-F804-5077-CB018D37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292B6-EE3C-4C16-D556-040D2E332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E3A5-E633-C31D-E540-955902745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B400C-71E2-F927-BAB2-3EDCD7B7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689F2-A6AF-66EC-DAB6-6AD3485C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387D3-9618-BC5B-9C6F-8F0B2E0FA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F899D-F3D5-CEB5-6F00-E707A2890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BC935-095F-0917-7441-6F849C9C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5CD2D-53CD-759C-E062-278C97AF1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D611D-4474-0515-727B-A0BB45B18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9A445-095A-8D51-0686-5B3ADE85C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7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A0794-9E52-A427-72F6-0293C9BA2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7A847-E4AD-4843-92D8-BB7D2A66A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B1AA0-C4E5-BE40-AE5B-2F9F2423E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752C-1981-830F-CBB3-A3968F226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6D358-5172-7D61-B761-61FBCFF8A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B2309-A354-0A5C-3CDC-D700F1B93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57C13-94B7-CCB5-7AD7-3E4D7DE66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12AA-E8B4-4F33-904A-5A6D337E6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1BBE-35CF-09F8-5CF7-3185563E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ED55E-32F9-94BC-5C9D-DBAC310EB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46ED7-4985-6AD7-637B-45D813105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11FC3-8936-A7F3-4E02-F6866BE46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8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14C5D-B5A4-426C-C601-67BB061BB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D4F2C-7B5E-E4AC-3DF2-F6F789A5B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4DA23-B81A-26D4-40AE-4C1863002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8C8B0-A5C1-89F8-D6BA-78D8E817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7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D2BEB-5015-0B75-5D44-22E44EDCB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D207F-DEDE-D7C3-1EA3-E447C49C5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239D6-43DE-2E71-3EB5-FD8D97650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64685-4D78-4F06-C34D-0BA8B9491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921CC-9B61-8F11-94D2-3436E9A2B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594E2-E747-B81C-36D7-7C3194E0D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3607A-1ED6-3F9A-1ABA-62E91C5A7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26870-8504-C4E3-1A47-D65C094C5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63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8314-CC65-210D-443D-7A61E9E86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7C479-E9DE-DF9E-0A79-C13E9D38B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218E9-F423-4F6E-8751-7FCCCB647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85177-22BF-65F1-4385-485DE00A7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AC09E-0B1C-65BA-964E-F3147044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3B432-829E-0827-91B7-1409DE69F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2BD1D-6169-A21D-86E0-A9FE88BC6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7919-F610-E691-160A-0B251E13F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F410-B6AE-CD49-E1B2-4881EB7D6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601CC-1EB7-D709-45BF-E92B37A03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1C151-7F48-078A-70B0-1DC3F395C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A3FF-72DB-DA28-418D-F145C3671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7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0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hyperlink" Target="https://softwareengineering.stackexchange.com/questions/333448/why-are-pure-functions-easier-to-reason-abou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archive.org/web/20161027145455/https:/www.schoolofhaskell.com/school/starting-with-haskell/basics-of-haskell/3-pure-functions-laziness-io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Programming Language Concepts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Programming Languages Designer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DF8CA4-0807-98E2-7412-FD2C5D6F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9" y="4481742"/>
            <a:ext cx="2748130" cy="1593915"/>
          </a:xfrm>
          <a:prstGeom prst="rect">
            <a:avLst/>
          </a:prstGeom>
        </p:spPr>
      </p:pic>
      <p:pic>
        <p:nvPicPr>
          <p:cNvPr id="1026" name="Picture 2" descr="Programming language - Free communications icons">
            <a:extLst>
              <a:ext uri="{FF2B5EF4-FFF2-40B4-BE49-F238E27FC236}">
                <a16:creationId xmlns:a16="http://schemas.microsoft.com/office/drawing/2014/main" id="{9F70529A-BB64-EB0E-4A24-7B8033B4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5" y="4001234"/>
            <a:ext cx="2499312" cy="2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56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GC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Talk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05B26C-4721-DB52-C8F7-0D337DCA7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1159526"/>
            <a:ext cx="7772400" cy="4672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8D9520-41CF-9216-476B-AD6555BDA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0" y="1922345"/>
            <a:ext cx="6543675" cy="4643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920B9-3E14-F0ED-7503-395BD4B70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6" y="1766275"/>
            <a:ext cx="8421081" cy="4672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3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B957-735F-7607-1F6F-EF3B4FAC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8B2D-72E7-053E-1EF4-EBAE4AE7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16" y="2022057"/>
            <a:ext cx="8218613" cy="2499043"/>
          </a:xfrm>
        </p:spPr>
        <p:txBody>
          <a:bodyPr>
            <a:noAutofit/>
          </a:bodyPr>
          <a:lstStyle/>
          <a:p>
            <a: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b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" sz="8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sz="8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37F329-DC62-CC00-B253-875D4CFDA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5" y="233097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4EA5-638A-2A92-2307-1047E44F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2CAD9-166A-E2E4-8F2B-C9EA62EC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A5BF-9738-52DF-5614-4F1C0EAE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7B61EB-0558-8F92-EF0A-567A73B6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324A4-51B5-932A-5BB7-40F9DA0D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71275-A1CC-E03B-E316-830077026070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E659B-B5DE-1CAC-DDCA-F27A94BD1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6362"/>
            <a:ext cx="9822628" cy="196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61C6CE6-5C39-9F43-CD90-FDC025867F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0280397"/>
                  </p:ext>
                </p:extLst>
              </p:nvPr>
            </p:nvGraphicFramePr>
            <p:xfrm>
              <a:off x="968513" y="3888248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599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43688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expression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well-typed, if there exists some type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well-typed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then it is either a value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or can take an evaluation step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If a well-typed expression (with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) takes a step of evaluation, then the resulting expression is also well typed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61C6CE6-5C39-9F43-CD90-FDC025867F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0280397"/>
                  </p:ext>
                </p:extLst>
              </p:nvPr>
            </p:nvGraphicFramePr>
            <p:xfrm>
              <a:off x="968513" y="3888248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599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43688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769" t="-7692" r="-468" b="-2410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769" t="-116667" r="-468" b="-16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769" t="-152941" r="-468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40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B5F0B-CEE2-312B-D918-D4DB786A4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2ABF-33DD-A5BD-4F06-3EF54DAC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46B6C1-5AC5-38C9-0D0D-6E361E91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7593F-6E7B-D1D8-9906-D372D8D5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C7E5D6-865D-FCAE-7E81-8E542291EDBF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EC54BC2-9099-1858-99DF-406793C73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46613"/>
                  </p:ext>
                </p:extLst>
              </p:nvPr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expression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well-typed, if there exists some type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well-typed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then it is either a value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or can take an evaluation step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If a well-typed expression (with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) takes a step of evaluation, then the resulting expression is also well typed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EC54BC2-9099-1858-99DF-406793C73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46613"/>
                  </p:ext>
                </p:extLst>
              </p:nvPr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5128" r="-310" b="-243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13889" r="-310" b="-16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50980" r="-310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CC6D50-0F56-92CE-691C-1BD8CDC80A16}"/>
                  </a:ext>
                </a:extLst>
              </p:cNvPr>
              <p:cNvSpPr txBox="1"/>
              <p:nvPr/>
            </p:nvSpPr>
            <p:spPr>
              <a:xfrm>
                <a:off x="838200" y="3339778"/>
                <a:ext cx="5628529" cy="212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Given expression: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𝑏𝑜𝑜𝑙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Well-typed: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├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𝑏𝑜𝑜𝑙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𝑏𝑜𝑜𝑙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𝑏𝑜𝑜𝑙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├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𝑢𝑛𝑠𝑝𝑒𝑐𝑖𝑓𝑖𝑒𝑑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𝑏𝑜𝑜𝑙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𝑚𝑎𝑡𝑐h𝑒𝑠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CC6D50-0F56-92CE-691C-1BD8CDC80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39778"/>
                <a:ext cx="5628529" cy="2126864"/>
              </a:xfrm>
              <a:prstGeom prst="rect">
                <a:avLst/>
              </a:prstGeom>
              <a:blipFill>
                <a:blip r:embed="rId5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7E6769C-05A2-3D81-E222-623E89856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154" y="4724108"/>
            <a:ext cx="3406553" cy="92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102ECE-C54B-4093-585F-8FE4F0568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154" y="3721184"/>
            <a:ext cx="3154672" cy="85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7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CC1A-9A27-DBE3-7C73-1569940A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E1E7-3029-13D6-F4B3-8D16FEF8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8735E7-37B3-2C82-3936-3852D8CC2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77C50-6753-02BA-01F6-9133D631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41EF76-3899-BB10-4432-4257F409FCE4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3E700F03-F509-4E37-0269-1E5BCF50C7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expression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well-typed, if there exists some type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well-typed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then it is either a value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or can take an evaluation step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If a well-typed expression (with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) takes a step of evaluation, then the resulting expression is also well typed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3E700F03-F509-4E37-0269-1E5BCF50C7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5128" r="-310" b="-243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13889" r="-310" b="-16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50980" r="-310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8C5600-7511-4F23-5BF0-813D124F2324}"/>
                  </a:ext>
                </a:extLst>
              </p:cNvPr>
              <p:cNvSpPr txBox="1"/>
              <p:nvPr/>
            </p:nvSpPr>
            <p:spPr>
              <a:xfrm>
                <a:off x="838200" y="3339778"/>
                <a:ext cx="6230039" cy="254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Given expression: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𝑏𝑜𝑜𝑙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Well-typed: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├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𝑏𝑜𝑜𝑙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𝑏𝑜𝑜𝑙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𝑏𝑜𝑜𝑙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├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𝑏𝑜𝑜𝑙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├ </m:t>
                    </m:r>
                    <m:d>
                      <m:dPr>
                        <m:ctrlP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𝑏𝑜𝑜𝑙</m:t>
                        </m:r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𝑏𝑜𝑜𝑙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(by typing rule)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venir Book" panose="02000503020000020003" pitchFamily="2" charset="0"/>
                  </a:rPr>
                  <a:t>QED.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8C5600-7511-4F23-5BF0-813D124F2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39778"/>
                <a:ext cx="6230039" cy="2547749"/>
              </a:xfrm>
              <a:prstGeom prst="rect">
                <a:avLst/>
              </a:prstGeom>
              <a:blipFill>
                <a:blip r:embed="rId5"/>
                <a:stretch>
                  <a:fillRect l="-1018"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2518C7-8ED6-6109-EBD1-5B9BD5976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154" y="4724108"/>
            <a:ext cx="3406553" cy="92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A48D6-1690-94B3-CB94-4B0481B60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154" y="3721184"/>
            <a:ext cx="3154672" cy="85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986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B9F9F-0877-CB46-BB05-72DAA0E7C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F357-A93D-737A-C739-772D3952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494C49-9D1A-E7E8-ACCF-A7926AB7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0864E-944E-9A36-4890-87A0A14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5EA53B-5668-8BD4-9537-17D5FA540258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C4BE24A-6436-9317-ACD8-3591210C9A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expression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well-typed, if there exists some type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well-typed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then it is either a value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or can take an evaluation step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If a well-typed expression (with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) takes a step of evaluation, then the resulting expression is also well typed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C4BE24A-6436-9317-ACD8-3591210C9A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5128" r="-310" b="-243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13889" r="-310" b="-16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50980" r="-310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87CB22-103E-83C8-AD16-787FC0345E63}"/>
                  </a:ext>
                </a:extLst>
              </p:cNvPr>
              <p:cNvSpPr txBox="1"/>
              <p:nvPr/>
            </p:nvSpPr>
            <p:spPr>
              <a:xfrm>
                <a:off x="838200" y="3339778"/>
                <a:ext cx="6574813" cy="2133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Given expression: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𝑏𝑜𝑜𝑙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Progress: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Yes, it can </a:t>
                </a:r>
                <a:r>
                  <a:rPr lang="en-US" sz="1800" b="0" baseline="0" dirty="0">
                    <a:solidFill>
                      <a:schemeClr val="tx1"/>
                    </a:solidFill>
                    <a:effectLst/>
                    <a:latin typeface="Avenir Book" panose="02000503020000020003" pitchFamily="2" charset="0"/>
                    <a:cs typeface="Times New Roman" panose="02020603050405020304" pitchFamily="18" charset="0"/>
                  </a:rPr>
                  <a:t>take an evaluation step </a:t>
                </a:r>
                <a14:m>
                  <m:oMath xmlns:m="http://schemas.openxmlformats.org/officeDocument/2006/math">
                    <m:r>
                      <a:rPr lang="en-US" sz="1800" b="0" i="1" baseline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 b="0" i="1" baseline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baseline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baseline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baseline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. In particular, we get: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venir Book" panose="02000503020000020003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venir Book" panose="02000503020000020003" pitchFamily="2" charset="0"/>
                  </a:rPr>
                  <a:t>QED.</a:t>
                </a:r>
                <a:endParaRPr lang="en-US" dirty="0">
                  <a:solidFill>
                    <a:schemeClr val="tx1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87CB22-103E-83C8-AD16-787FC0345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39778"/>
                <a:ext cx="6574813" cy="2133918"/>
              </a:xfrm>
              <a:prstGeom prst="rect">
                <a:avLst/>
              </a:prstGeom>
              <a:blipFill>
                <a:blip r:embed="rId5"/>
                <a:stretch>
                  <a:fillRect l="-965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F60016-975D-66E0-F5CE-787C8732F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506" y="4054730"/>
            <a:ext cx="3595137" cy="70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344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6917B-70EB-6891-C8E0-AEE5BF7E2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5A4C-D915-EEC2-E1D0-5D8AFC0C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3176E3-C44A-A276-DD0E-0417EDB0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DA161-03BA-8997-971B-FE9B9848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E25DF6-517F-F0EB-97AD-9CA1B871805E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82194FF-8843-68B9-5BAE-30F9BAE5C0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expression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well-typed, if there exists some type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well-typed</a:t>
                          </a:r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then it is either a value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="0" baseline="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cs typeface="Times New Roman" panose="02020603050405020304" pitchFamily="18" charset="0"/>
                            </a:rPr>
                            <a:t> or can take an evaluation step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If a well-typed expression (with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) takes a step of evaluation, then the resulting expression is also well typed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𝑡𝑦𝑝𝑒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82194FF-8843-68B9-5BAE-30F9BAE5C0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356" y="1671045"/>
              <a:ext cx="10385287" cy="1591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323">
                      <a:extLst>
                        <a:ext uri="{9D8B030D-6E8A-4147-A177-3AD203B41FA5}">
                          <a16:colId xmlns:a16="http://schemas.microsoft.com/office/drawing/2014/main" val="1499034582"/>
                        </a:ext>
                      </a:extLst>
                    </a:gridCol>
                    <a:gridCol w="8194964">
                      <a:extLst>
                        <a:ext uri="{9D8B030D-6E8A-4147-A177-3AD203B41FA5}">
                          <a16:colId xmlns:a16="http://schemas.microsoft.com/office/drawing/2014/main" val="1626079596"/>
                        </a:ext>
                      </a:extLst>
                    </a:gridCol>
                  </a:tblGrid>
                  <a:tr h="49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Well-</a:t>
                          </a:r>
                          <a:r>
                            <a:rPr lang="en-US" b="1" dirty="0" err="1">
                              <a:latin typeface="Avenir Book" panose="02000503020000020003" pitchFamily="2" charset="0"/>
                              <a:cs typeface="Poppins" pitchFamily="2" charset="77"/>
                            </a:rPr>
                            <a:t>typedness</a:t>
                          </a:r>
                          <a:endParaRPr lang="en-US" b="1" dirty="0"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5128" r="-310" b="-243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96939"/>
                      </a:ext>
                    </a:extLst>
                  </a:tr>
                  <a:tr h="46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Progress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13889" r="-310" b="-16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298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  <a:ea typeface="+mn-ea"/>
                              <a:cs typeface="+mn-cs"/>
                            </a:rPr>
                            <a:t>Preservation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:endParaRPr lang="en-US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cs typeface="Poppins" pitchFamily="2" charset="77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977" t="-150980" r="-310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4998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4F128B-110E-942C-2C49-D13C2C2A5E3F}"/>
                  </a:ext>
                </a:extLst>
              </p:cNvPr>
              <p:cNvSpPr txBox="1"/>
              <p:nvPr/>
            </p:nvSpPr>
            <p:spPr>
              <a:xfrm>
                <a:off x="838200" y="3339778"/>
                <a:ext cx="4777911" cy="3380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Given expression: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𝑏𝑜𝑜𝑙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Preservation: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Before the single step of evaluation, we had: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├ </m:t>
                      </m:r>
                      <m:d>
                        <m:dPr>
                          <m:ctrlPr>
                            <a:rPr lang="el-GR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𝑏𝑜𝑜𝑙</m:t>
                          </m:r>
                          <m:r>
                            <a:rPr lang="en-US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𝑏𝑜𝑜𝑙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After the evaluation:</a:t>
                </a:r>
                <a:b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├ 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├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𝑏𝑜𝑜𝑙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venir Book" panose="02000503020000020003" pitchFamily="2" charset="0"/>
                  </a:rPr>
                  <a:t>QED.</a:t>
                </a:r>
                <a:endParaRPr lang="en-US" dirty="0">
                  <a:solidFill>
                    <a:schemeClr val="tx1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4F128B-110E-942C-2C49-D13C2C2A5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39778"/>
                <a:ext cx="4777911" cy="3380413"/>
              </a:xfrm>
              <a:prstGeom prst="rect">
                <a:avLst/>
              </a:prstGeom>
              <a:blipFill>
                <a:blip r:embed="rId5"/>
                <a:stretch>
                  <a:fillRect l="-1326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7A6031-9CB8-1A3E-1893-D87351C6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951" y="3595489"/>
            <a:ext cx="3595137" cy="70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44F28-B193-C7E7-27EB-0173C6E83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8900" y="4637874"/>
            <a:ext cx="3154672" cy="85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01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560C0-0F00-2B01-2D52-5A353A1B8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18C3-7C6E-C85F-83B3-3989A0B0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BF4A07-5D28-B0FC-F923-C251E4E3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D1EFE-D8BA-4C3F-AA54-5F0846D9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D04271-7C01-3BCD-567E-C7E94C658D44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 The riddle - you can only move two matches! (credit: Tiktok/Maariv)">
            <a:extLst>
              <a:ext uri="{FF2B5EF4-FFF2-40B4-BE49-F238E27FC236}">
                <a16:creationId xmlns:a16="http://schemas.microsoft.com/office/drawing/2014/main" id="{6C9E3669-DD90-2A62-B278-20FC1A9A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839"/>
            <a:ext cx="7518507" cy="491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B1902-B11F-F0F2-8FD4-3C0207F936DA}"/>
              </a:ext>
            </a:extLst>
          </p:cNvPr>
          <p:cNvSpPr txBox="1"/>
          <p:nvPr/>
        </p:nvSpPr>
        <p:spPr>
          <a:xfrm>
            <a:off x="8816009" y="3120887"/>
            <a:ext cx="2735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 two matches only to </a:t>
            </a:r>
          </a:p>
          <a:p>
            <a:r>
              <a:rPr lang="en-US" dirty="0"/>
              <a:t>Make it correct.</a:t>
            </a:r>
          </a:p>
        </p:txBody>
      </p:sp>
    </p:spTree>
    <p:extLst>
      <p:ext uri="{BB962C8B-B14F-4D97-AF65-F5344CB8AC3E}">
        <p14:creationId xmlns:p14="http://schemas.microsoft.com/office/powerpoint/2010/main" val="32677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FFBE1-CBF1-9337-EF3B-89064B5B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2F34-9AB2-78CB-A15F-EB271B62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BA289FB-281F-05F5-3272-B43FBC9A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43766-AD6B-C7C5-2193-B2F2D1FE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4EE02-424D-A5FA-39D7-22AC5D88C92D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F730587-D7A8-8A1D-A86C-332C79F2E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2381"/>
            <a:ext cx="9164444" cy="190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C869B2-540D-D2CE-36B2-FB8B583B4DF4}"/>
                  </a:ext>
                </a:extLst>
              </p:cNvPr>
              <p:cNvSpPr txBox="1"/>
              <p:nvPr/>
            </p:nvSpPr>
            <p:spPr>
              <a:xfrm>
                <a:off x="771292" y="3585137"/>
                <a:ext cx="8991600" cy="1392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::=…∣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​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𝑤h𝑖𝑙𝑒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𝑤h𝑖𝑙𝑒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𝑡h𝑒𝑛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𝑑𝑜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𝑤h𝑖𝑙𝑒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𝐷𝑜𝑊h𝑖𝑙𝑒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C869B2-540D-D2CE-36B2-FB8B583B4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92" y="3585137"/>
                <a:ext cx="8991600" cy="1392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55AB5-C1C9-BF80-0D85-8D98672F46E2}"/>
                  </a:ext>
                </a:extLst>
              </p:cNvPr>
              <p:cNvSpPr txBox="1"/>
              <p:nvPr/>
            </p:nvSpPr>
            <p:spPr>
              <a:xfrm>
                <a:off x="8325832" y="4065086"/>
                <a:ext cx="4566621" cy="571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𝑢𝑛𝑖𝑡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𝑏𝑜𝑜𝑙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​ </m:t>
                          </m:r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𝑤h𝑖𝑙𝑒</m:t>
                          </m:r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𝑢𝑛𝑖𝑡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55AB5-C1C9-BF80-0D85-8D98672F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32" y="4065086"/>
                <a:ext cx="4566621" cy="571247"/>
              </a:xfrm>
              <a:prstGeom prst="rect">
                <a:avLst/>
              </a:prstGeom>
              <a:blipFill>
                <a:blip r:embed="rId7"/>
                <a:stretch>
                  <a:fillRect t="-869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E67BE6B-37A3-2FCF-2C88-B766393340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104"/>
          <a:stretch/>
        </p:blipFill>
        <p:spPr>
          <a:xfrm>
            <a:off x="-104688" y="3406349"/>
            <a:ext cx="12401375" cy="19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930D-35E7-7038-CD92-A24E89E80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6AC2-1A29-DF53-CFD4-890C1674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15E724-31C7-79CB-C3B6-C08B6FB7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C5071-7253-FDD9-4251-6ABB6DF1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80F574-F4BA-4E5E-A956-B739A0D76145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FCEF539-4CE3-865F-BF64-7E7070A9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2381"/>
            <a:ext cx="9164444" cy="190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094FF3-2126-CB98-CE95-F79B4C1058F2}"/>
                  </a:ext>
                </a:extLst>
              </p:cNvPr>
              <p:cNvSpPr txBox="1"/>
              <p:nvPr/>
            </p:nvSpPr>
            <p:spPr>
              <a:xfrm>
                <a:off x="771292" y="3585137"/>
                <a:ext cx="8991600" cy="1392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::=…∣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​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𝑤h𝑖𝑙𝑒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𝑤h𝑖𝑙𝑒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𝑡h𝑒𝑛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𝑑𝑜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𝑤h𝑖𝑙𝑒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𝐷𝑜𝑊h𝑖𝑙𝑒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094FF3-2126-CB98-CE95-F79B4C105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92" y="3585137"/>
                <a:ext cx="8991600" cy="1392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3AA4AA-469D-CEA7-6A7D-6CB8399D963A}"/>
              </a:ext>
            </a:extLst>
          </p:cNvPr>
          <p:cNvCxnSpPr/>
          <p:nvPr/>
        </p:nvCxnSpPr>
        <p:spPr>
          <a:xfrm flipH="1">
            <a:off x="2210981" y="4627749"/>
            <a:ext cx="1315092" cy="5860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7E6DE5-06E0-8416-AB74-5FAD41FDE7AB}"/>
              </a:ext>
            </a:extLst>
          </p:cNvPr>
          <p:cNvCxnSpPr/>
          <p:nvPr/>
        </p:nvCxnSpPr>
        <p:spPr>
          <a:xfrm>
            <a:off x="3956354" y="4636333"/>
            <a:ext cx="2928135" cy="5860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224293-88C4-8247-F973-97A188D6B535}"/>
              </a:ext>
            </a:extLst>
          </p:cNvPr>
          <p:cNvSpPr txBox="1"/>
          <p:nvPr/>
        </p:nvSpPr>
        <p:spPr>
          <a:xfrm>
            <a:off x="1507525" y="5294591"/>
            <a:ext cx="209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this first anyway!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FD5ADD-5BD8-4990-F3D1-27A17CC0AB0F}"/>
                  </a:ext>
                </a:extLst>
              </p:cNvPr>
              <p:cNvSpPr txBox="1"/>
              <p:nvPr/>
            </p:nvSpPr>
            <p:spPr>
              <a:xfrm>
                <a:off x="6040820" y="5248118"/>
                <a:ext cx="1731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then repeat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FD5ADD-5BD8-4990-F3D1-27A17CC0A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20" y="5248118"/>
                <a:ext cx="1731949" cy="369332"/>
              </a:xfrm>
              <a:prstGeom prst="rect">
                <a:avLst/>
              </a:prstGeom>
              <a:blipFill>
                <a:blip r:embed="rId6"/>
                <a:stretch>
                  <a:fillRect l="-2920" t="-10000" r="-21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797082-0C21-AA8D-2D87-1E2F416F518A}"/>
                  </a:ext>
                </a:extLst>
              </p:cNvPr>
              <p:cNvSpPr txBox="1"/>
              <p:nvPr/>
            </p:nvSpPr>
            <p:spPr>
              <a:xfrm>
                <a:off x="8325832" y="4065086"/>
                <a:ext cx="4566621" cy="571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𝑢𝑛𝑖𝑡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𝑏𝑜𝑜𝑙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​ </m:t>
                          </m:r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𝑤h𝑖𝑙𝑒</m:t>
                          </m:r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𝑢𝑛𝑖𝑡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797082-0C21-AA8D-2D87-1E2F416F5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32" y="4065086"/>
                <a:ext cx="4566621" cy="571247"/>
              </a:xfrm>
              <a:prstGeom prst="rect">
                <a:avLst/>
              </a:prstGeom>
              <a:blipFill>
                <a:blip r:embed="rId7"/>
                <a:stretch>
                  <a:fillRect t="-869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CC501A7-0A9B-AF7F-5790-5C3C8FBA6665}"/>
              </a:ext>
            </a:extLst>
          </p:cNvPr>
          <p:cNvSpPr txBox="1"/>
          <p:nvPr/>
        </p:nvSpPr>
        <p:spPr>
          <a:xfrm>
            <a:off x="10419347" y="4944979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Obvious!</a:t>
            </a:r>
          </a:p>
        </p:txBody>
      </p:sp>
    </p:spTree>
    <p:extLst>
      <p:ext uri="{BB962C8B-B14F-4D97-AF65-F5344CB8AC3E}">
        <p14:creationId xmlns:p14="http://schemas.microsoft.com/office/powerpoint/2010/main" val="212384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224D-7DA6-7693-0CB8-A45EA3E2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4AFE-A1D9-0F57-ECCB-55FCBE61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3BC481-54CC-40CA-DA43-CC1E5E56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25" y="230049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BF3F9-F08B-2F9A-BC82-003A2456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4A12C-540B-3A41-CF4D-91846D8D489B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lecture, discuss assignments, discuss project or programming and solve practice problems. </a:t>
            </a:r>
          </a:p>
        </p:txBody>
      </p:sp>
    </p:spTree>
    <p:extLst>
      <p:ext uri="{BB962C8B-B14F-4D97-AF65-F5344CB8AC3E}">
        <p14:creationId xmlns:p14="http://schemas.microsoft.com/office/powerpoint/2010/main" val="41091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FBCAF-7B40-14B6-5785-0646B6EA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ACBC-7789-1561-1B3E-4C64BEB3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A89A9D-D333-6608-BD7F-1BDCC881E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AA3F4-D25F-8ADC-7E39-22E7B55D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0AA571-156F-50D8-23C0-1D88965768CE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9EDCE-10E7-2854-5480-3A5C8B57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6" y="1695063"/>
            <a:ext cx="9597051" cy="1399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65443B-6969-271D-6B2A-37D2CEAFB426}"/>
                  </a:ext>
                </a:extLst>
              </p:cNvPr>
              <p:cNvSpPr txBox="1"/>
              <p:nvPr/>
            </p:nvSpPr>
            <p:spPr>
              <a:xfrm>
                <a:off x="677916" y="3304274"/>
                <a:ext cx="1001432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𝑟𝑒𝑓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:=!</m:t>
                          </m:r>
                          <m:r>
                            <a:rPr lang="en-US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𝑤h𝑖𝑙𝑒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 &lt; </m:t>
                          </m:r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≔!</m:t>
                    </m:r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+1;      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≔!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𝑤h𝑖𝑙𝑒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a:rPr lang="en-U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&lt; </m:t>
                            </m:r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</m:d>
                  </m:oMath>
                </a14:m>
                <a:r>
                  <a:rPr lang="en-US" sz="20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↦1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≔!</m:t>
                    </m:r>
                    <m:r>
                      <a:rPr lang="en-US" sz="20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+1;       </m:t>
                    </m:r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≔!</m:t>
                    </m:r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+1;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≔!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𝑤h𝑖𝑙𝑒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a:rPr lang="en-U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&lt; </m:t>
                            </m:r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</m:d>
                  </m:oMath>
                </a14:m>
                <a:r>
                  <a:rPr lang="en-US" sz="20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≔!</m:t>
                      </m:r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≔!</m:t>
                      </m:r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+1;         </m:t>
                      </m:r>
                      <m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≔!</m:t>
                      </m:r>
                      <m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+1;()                                              </m:t>
                      </m:r>
                      <m:r>
                        <a:rPr lang="en-US" sz="20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65443B-6969-271D-6B2A-37D2CEAFB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6" y="3304274"/>
                <a:ext cx="10014329" cy="2246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86F5E0-F309-0213-131F-DF1A21832473}"/>
                  </a:ext>
                </a:extLst>
              </p:cNvPr>
              <p:cNvSpPr txBox="1"/>
              <p:nvPr/>
            </p:nvSpPr>
            <p:spPr>
              <a:xfrm>
                <a:off x="6523237" y="2971639"/>
                <a:ext cx="5467873" cy="77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 ​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𝑤h𝑖𝑙𝑒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2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sz="1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𝑡h𝑒𝑛</m:t>
                              </m:r>
                              <m:r>
                                <a:rPr lang="en-US" sz="1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𝑑𝑜</m:t>
                                  </m:r>
                                  <m:r>
                                    <a:rPr lang="en-US" sz="1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2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𝑤h𝑖𝑙𝑒</m:t>
                                  </m:r>
                                  <m:r>
                                    <a:rPr lang="en-US" sz="1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2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  <m:r>
                                <a:rPr lang="en-US" sz="1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  <m:d>
                                <m:dPr>
                                  <m:ctrlPr>
                                    <a:rPr lang="en-US" sz="1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𝐷𝑜𝑊h𝑖𝑙𝑒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86F5E0-F309-0213-131F-DF1A2183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237" y="2971639"/>
                <a:ext cx="5467873" cy="774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5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58248-9EBA-D20B-0000-C3809281C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1B8E-7C67-D785-0ABE-D7EC6949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F48AB4-293C-4C7C-306A-4F05CB766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B8458-E2FA-225B-C631-8AB01809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9FC201-7C22-506D-BD66-AEDAE4DC754C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671E7C-FB02-78E5-02A7-66A8C5F72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32469"/>
            <a:ext cx="8960427" cy="184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AA10BEE-9E63-AB6E-CF21-C316005C8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8817707"/>
                  </p:ext>
                </p:extLst>
              </p:nvPr>
            </p:nvGraphicFramePr>
            <p:xfrm>
              <a:off x="838200" y="3298077"/>
              <a:ext cx="10780644" cy="333870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43101">
                      <a:extLst>
                        <a:ext uri="{9D8B030D-6E8A-4147-A177-3AD203B41FA5}">
                          <a16:colId xmlns:a16="http://schemas.microsoft.com/office/drawing/2014/main" val="2433556569"/>
                        </a:ext>
                      </a:extLst>
                    </a:gridCol>
                    <a:gridCol w="8837543">
                      <a:extLst>
                        <a:ext uri="{9D8B030D-6E8A-4147-A177-3AD203B41FA5}">
                          <a16:colId xmlns:a16="http://schemas.microsoft.com/office/drawing/2014/main" val="28341869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Memory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1335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𝑙𝑒𝑡</m:t>
                                </m:r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5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𝑙𝑒𝑡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∗ 2)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:=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− 2;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:=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+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; 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7710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↦5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𝑙𝑒𝑡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𝑙𝑒𝑡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(!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∗ 2)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:=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− 2;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:=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+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; 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3804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↦5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𝑒𝑡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∗ 2)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:= 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 − 2;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:=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+ 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; 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343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↦5,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↦10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𝑒𝑡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:= 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 − 2;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:= (!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+ 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) ; !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1725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↦5,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↦10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:= </m:t>
                                </m:r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− 2;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:= 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) + (!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) ; 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176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↦10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:= </m:t>
                                </m:r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 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:= </m:t>
                                </m:r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 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68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; 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→13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0833179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Memory leak until program ends…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189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AA10BEE-9E63-AB6E-CF21-C316005C8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8817707"/>
                  </p:ext>
                </p:extLst>
              </p:nvPr>
            </p:nvGraphicFramePr>
            <p:xfrm>
              <a:off x="838200" y="3298077"/>
              <a:ext cx="10780644" cy="333870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43101">
                      <a:extLst>
                        <a:ext uri="{9D8B030D-6E8A-4147-A177-3AD203B41FA5}">
                          <a16:colId xmlns:a16="http://schemas.microsoft.com/office/drawing/2014/main" val="2433556569"/>
                        </a:ext>
                      </a:extLst>
                    </a:gridCol>
                    <a:gridCol w="8837543">
                      <a:extLst>
                        <a:ext uri="{9D8B030D-6E8A-4147-A177-3AD203B41FA5}">
                          <a16:colId xmlns:a16="http://schemas.microsoft.com/office/drawing/2014/main" val="28341869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Memory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1335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126" t="-103333" r="-431" b="-6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710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4" t="-210345" r="-456863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126" t="-210345" r="-431" b="-6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3804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4" t="-310345" r="-456863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126" t="-310345" r="-431" b="-5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343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4" t="-396667" r="-45686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126" t="-396667" r="-431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1725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4" t="-513793" r="-456863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126" t="-513793" r="-431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3217652"/>
                      </a:ext>
                    </a:extLst>
                  </a:tr>
                  <a:tr h="371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4" t="-613793" r="-456863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126" t="-613793" r="-431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68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4" t="-690000" r="-456863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126" t="-690000" r="-431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833179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Memory leak until program ends…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1892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0F45080-C517-531C-D25B-3FC8A2296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434" y="1467042"/>
            <a:ext cx="3356066" cy="685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EC080-9309-0B14-CB94-03E171BE3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434" y="2274686"/>
            <a:ext cx="3106404" cy="685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0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1B151-3128-618F-3C59-1B439907E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200C-3CFE-1AC6-F95C-B25C9DC1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2825E6-70A0-8F33-C8B3-23CC22AE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C7D6C-CBB5-D5C4-03B5-8ED36ED2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21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2556C5-9C1A-0169-042D-9157AC87C4E3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3E7C48C-CFFB-5569-F3D8-33BBF10DC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8478"/>
            <a:ext cx="10245132" cy="153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7B2FE-7BDD-DBC5-2394-CEA5688F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49292"/>
            <a:ext cx="7772400" cy="33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D1C751-8E19-FEF0-A05D-58FA16F930C6}"/>
              </a:ext>
            </a:extLst>
          </p:cNvPr>
          <p:cNvSpPr txBox="1"/>
          <p:nvPr/>
        </p:nvSpPr>
        <p:spPr>
          <a:xfrm>
            <a:off x="914399" y="6609412"/>
            <a:ext cx="2787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Sources: </a:t>
            </a:r>
            <a:r>
              <a:rPr lang="en-US" sz="1100" dirty="0">
                <a:hlinkClick r:id="rId6"/>
              </a:rPr>
              <a:t>School of Haskell </a:t>
            </a:r>
            <a:r>
              <a:rPr lang="en-US" sz="1100" dirty="0"/>
              <a:t>and </a:t>
            </a:r>
            <a:r>
              <a:rPr lang="en-US" sz="1100" dirty="0">
                <a:hlinkClick r:id="rId7"/>
              </a:rPr>
              <a:t>StackExchange</a:t>
            </a:r>
            <a:endParaRPr lang="en-US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874478-C66D-23E4-05E2-2B37908AE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348" y="1472071"/>
            <a:ext cx="4959176" cy="4952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42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3CB071-B5BB-498E-D1A1-5C0028F7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" y="586900"/>
            <a:ext cx="2375210" cy="137762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3CA459-B9F3-56B0-61A8-94EAF8DB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78" y="4995282"/>
            <a:ext cx="2375210" cy="1377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1) The evaluation of (try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1" dirty="0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𝒃𝒐𝒐𝒍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𝒆𝒓𝒓𝒐𝒓</m:t>
                    </m:r>
                  </m:oMath>
                </a14:m>
                <a:r>
                  <a:rPr lang="en-US" b="1" dirty="0"/>
                  <a:t> with </a:t>
                </a:r>
                <a:r>
                  <a:rPr lang="en-US" b="1" dirty="0" err="1"/>
                  <a:t>fls</a:t>
                </a:r>
                <a:r>
                  <a:rPr lang="en-US" b="1" dirty="0"/>
                  <a:t>) </a:t>
                </a:r>
                <a:r>
                  <a:rPr lang="en-US" b="1" dirty="0" err="1"/>
                  <a:t>fls</a:t>
                </a:r>
                <a:r>
                  <a:rPr lang="en-US" b="1" dirty="0"/>
                  <a:t> </a:t>
                </a:r>
                <a:r>
                  <a:rPr lang="en-US" b="1" dirty="0" err="1"/>
                  <a:t>tru</a:t>
                </a:r>
                <a:r>
                  <a:rPr lang="en-US" b="1" dirty="0"/>
                  <a:t>……….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Yields </a:t>
                </a:r>
                <a:r>
                  <a:rPr lang="en-US" sz="2400" dirty="0" err="1">
                    <a:latin typeface="Avenir Book" panose="02000503020000020003" pitchFamily="2" charset="0"/>
                  </a:rPr>
                  <a:t>tru</a:t>
                </a:r>
                <a:endParaRPr lang="en-US" sz="2400" dirty="0">
                  <a:latin typeface="Avenir Book" panose="02000503020000020003" pitchFamily="2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Yields </a:t>
                </a:r>
                <a:r>
                  <a:rPr lang="en-US" sz="2400" dirty="0" err="1">
                    <a:latin typeface="Avenir Book" panose="02000503020000020003" pitchFamily="2" charset="0"/>
                  </a:rPr>
                  <a:t>fls</a:t>
                </a:r>
                <a:endParaRPr lang="en-US" sz="2400" dirty="0">
                  <a:latin typeface="Avenir Book" panose="02000503020000020003" pitchFamily="2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Yields error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Yields 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  <a:blipFill>
                <a:blip r:embed="rId5"/>
                <a:stretch>
                  <a:fillRect l="-100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027" y="1783249"/>
                <a:ext cx="11765973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2) The evaluation of </a:t>
                </a:r>
                <a:br>
                  <a:rPr lang="en-US" b="1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dirty="0" err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==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𝑡h𝑒𝑛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𝑟𝑎𝑖𝑠𝑒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𝐷𝐼𝑉</m:t>
                        </m:r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𝑍𝐸𝑅𝑂</m:t>
                        </m:r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 0 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with </a:t>
                </a:r>
                <a:r>
                  <a:rPr lang="en-US" b="1" dirty="0">
                    <a:solidFill>
                      <a:srgbClr val="0070C0"/>
                    </a:solidFill>
                  </a:rPr>
                  <a:t>e</a:t>
                </a:r>
                <a:r>
                  <a:rPr lang="en-US" b="1" dirty="0"/>
                  <a:t>………</a:t>
                </a:r>
                <a:endParaRPr lang="en-US" sz="2400" dirty="0">
                  <a:latin typeface="Avenir Book" panose="02000503020000020003" pitchFamily="2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DIV_ZERO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e DIV_ZERO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b="0" dirty="0">
                  <a:latin typeface="Avenir Book" panose="02000503020000020003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027" y="1783249"/>
                <a:ext cx="11765973" cy="3291502"/>
              </a:xfrm>
              <a:blipFill>
                <a:blip r:embed="rId5"/>
                <a:stretch>
                  <a:fillRect l="-1078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1783249"/>
            <a:ext cx="11765973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3) Possible choices for </a:t>
            </a:r>
            <a:r>
              <a:rPr lang="en-US" b="1" dirty="0" err="1"/>
              <a:t>t_exn</a:t>
            </a:r>
            <a:r>
              <a:rPr lang="en-US" b="1" dirty="0"/>
              <a:t>………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Natural number as in C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String (can be more efficient)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Extensible variant type (as in ML)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All of the above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5E029-2693-4905-68B2-21AC61DC5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928" y="2929777"/>
            <a:ext cx="3961572" cy="99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66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1783249"/>
            <a:ext cx="11765973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The memory store M from last lecture………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Involves call stack, static area and heap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Involves call stack and heap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Involves heap only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Involves data segment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5C391C-BF0D-D69A-55B9-8A7E35C8F539}"/>
              </a:ext>
            </a:extLst>
          </p:cNvPr>
          <p:cNvSpPr txBox="1"/>
          <p:nvPr/>
        </p:nvSpPr>
        <p:spPr>
          <a:xfrm>
            <a:off x="8364682" y="5569527"/>
            <a:ext cx="267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about call stack only?</a:t>
            </a:r>
          </a:p>
        </p:txBody>
      </p:sp>
    </p:spTree>
    <p:extLst>
      <p:ext uri="{BB962C8B-B14F-4D97-AF65-F5344CB8AC3E}">
        <p14:creationId xmlns:p14="http://schemas.microsoft.com/office/powerpoint/2010/main" val="26528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1783249"/>
            <a:ext cx="11765973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Garbage occurs when………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An allocated block of heap has no value (undefined)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An allocated block of heap is allocated but has no reference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 block of memory is no longer allocated but still has a reference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 block of memory is allocated and has a reference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1F2EDD-CD82-9F70-D3C7-A5E42EE7F243}"/>
              </a:ext>
            </a:extLst>
          </p:cNvPr>
          <p:cNvSpPr txBox="1"/>
          <p:nvPr/>
        </p:nvSpPr>
        <p:spPr>
          <a:xfrm>
            <a:off x="10422082" y="5631873"/>
            <a:ext cx="100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Duality…</a:t>
            </a:r>
          </a:p>
        </p:txBody>
      </p:sp>
    </p:spTree>
    <p:extLst>
      <p:ext uri="{BB962C8B-B14F-4D97-AF65-F5344CB8AC3E}">
        <p14:creationId xmlns:p14="http://schemas.microsoft.com/office/powerpoint/2010/main" val="42192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1783249"/>
            <a:ext cx="11765973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6) Problems due to widow memory words include………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Potential crash or undefined behavior for the program upon access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Cycle memory words will remain allocated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Lost memory because address takes space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Not possible to form sentences with insufficient words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1783249"/>
            <a:ext cx="11765973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7) Which of the following are criteria for the perfect garbage collector………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Must collect garbage at a specific frequency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Must have excellent spatial locality of reference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Incremental to meet real-time constraints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Handles data structures comprehensively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7728</TotalTime>
  <Words>1214</Words>
  <Application>Microsoft Macintosh PowerPoint</Application>
  <PresentationFormat>Widescreen</PresentationFormat>
  <Paragraphs>197</Paragraphs>
  <Slides>23</Slides>
  <Notes>22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Programming Language Concepts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GC Talk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Abdelghany, Essam Wisam Fouad Amin</cp:lastModifiedBy>
  <cp:revision>231</cp:revision>
  <dcterms:created xsi:type="dcterms:W3CDTF">2023-04-27T21:19:03Z</dcterms:created>
  <dcterms:modified xsi:type="dcterms:W3CDTF">2024-10-16T18:11:18Z</dcterms:modified>
</cp:coreProperties>
</file>