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4" r:id="rId3"/>
    <p:sldId id="297" r:id="rId4"/>
    <p:sldId id="312" r:id="rId5"/>
    <p:sldId id="358" r:id="rId6"/>
    <p:sldId id="360" r:id="rId7"/>
    <p:sldId id="359" r:id="rId8"/>
    <p:sldId id="301" r:id="rId9"/>
    <p:sldId id="344" r:id="rId10"/>
    <p:sldId id="362" r:id="rId11"/>
    <p:sldId id="361" r:id="rId12"/>
    <p:sldId id="357" r:id="rId13"/>
    <p:sldId id="363" r:id="rId14"/>
    <p:sldId id="364" r:id="rId15"/>
    <p:sldId id="365" r:id="rId16"/>
    <p:sldId id="369" r:id="rId17"/>
    <p:sldId id="367" r:id="rId18"/>
    <p:sldId id="368" r:id="rId19"/>
    <p:sldId id="370" r:id="rId20"/>
    <p:sldId id="371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FF"/>
    <a:srgbClr val="FF5056"/>
    <a:srgbClr val="00FFF0"/>
    <a:srgbClr val="FFFECD"/>
    <a:srgbClr val="66FFDD"/>
    <a:srgbClr val="05B050"/>
    <a:srgbClr val="9259A3"/>
    <a:srgbClr val="FF7E8C"/>
    <a:srgbClr val="F36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1"/>
    <p:restoredTop sz="96301"/>
  </p:normalViewPr>
  <p:slideViewPr>
    <p:cSldViewPr snapToGrid="0">
      <p:cViewPr varScale="1">
        <p:scale>
          <a:sx n="127" d="100"/>
          <a:sy n="127" d="100"/>
        </p:scale>
        <p:origin x="2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6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EC2B7-6072-924B-AE51-DA281600F23F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0036C-B239-7F49-800F-BE8CBE07A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35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89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1A551-53C7-3B60-D909-CD21952F4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FED0B2-E3F7-F1F9-9BB9-7835F50448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92EA24-C8D0-AE16-C5DA-4DCD615B8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27B79-8ED4-E916-A61F-6E08B2362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8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50EE9-8552-96D4-C254-A9484D841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F702A5-E2E9-1467-353A-216279AF3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D96D9C-A0DB-6FDC-31E6-D0FA85A47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13533-5660-01DF-CDF7-32A4A8CBF4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39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3A3E9-5179-EF18-D0B0-4CF00BB57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972FFF-C51E-FA46-0049-D0A72B47FC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797902-7DD8-5F4C-15C7-D00111B3F9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90C5B-9937-CB57-09B8-25CCBA373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6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475FA-61B2-F0FD-D3AA-23A53FF5E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5E1EC6-5CC7-1645-4D0B-C33C9A9C09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8171C4-8B85-9C56-C3E7-C4FF1AE55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8DA166-4AB3-52E2-231D-495DF5BC1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54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0E55A9-8F93-F494-EEFC-71C289BE8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E49AA8-A9C2-6394-C11B-5BDC5AF94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AE582A-60C1-2816-806A-AE72E84925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E7B00-B33D-1414-6B8E-A05B35AAC9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49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B096E-4828-43D5-4D3D-774C49FDD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F17353-A0BC-538E-CDAE-BE755CD3FF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0DA3FC-ACC9-C09F-DA1A-1BCD58A4AC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B9996-9665-A0B4-B4A5-CA880306B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42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9226E-6C1E-34A5-890D-A4EA5063F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E1AA34-A9A6-1DA2-2FB4-CBEC57951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1F0CB3-C929-0E27-AF91-D12691C6A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6C1A0-CF65-777B-55E6-629AFAAA6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6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524E9-C91A-EBDC-569D-F6BD4852D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594523-C1F1-9EB5-03A7-BE72E23C8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7C672D-63EA-674D-CADF-359D9E524A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E0C9D-C5F0-709D-A0FB-C25998561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5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0D7C2-9FA1-5DE1-6E2F-2403EE126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2979C-B257-F88A-43C1-4441922C6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3BE781-F796-1A13-8B03-DA6731DA2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D1F3A-82E5-8189-B10B-322C4219A3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7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65A0C-8991-F17D-4A5F-C48C2B322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E2BAB3-6CF4-78B9-3110-58BC22DE8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331EFD-3BEC-84F9-6430-81D5A1669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4EE20-5470-22E1-A453-D70743C96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24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96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21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8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3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1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58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A69D3-7087-F2D4-B3B3-A1985C9F2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1582A-0E2D-F804-5077-CB018D375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292B6-EE3C-4C16-D556-040D2E332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3E3A5-E633-C31D-E540-955902745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3E437-E33C-539F-A971-C3801820F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0B8E0-0E15-FED9-99CB-B874870DF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34AB78-D434-A4BD-F5B7-1B56A7CD5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- If the 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expression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is a </a:t>
            </a:r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variable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, then the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relation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holds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if the </a:t>
            </a:r>
            <a:r>
              <a:rPr lang="en-US" dirty="0">
                <a:solidFill>
                  <a:srgbClr val="FD9CFF"/>
                </a:solidFill>
                <a:effectLst/>
                <a:latin typeface="Avenir" panose="02000503020000020003" pitchFamily="2" charset="0"/>
              </a:rPr>
              <a:t>variable-type mapping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is in the</a:t>
            </a:r>
            <a:endParaRPr lang="en-US" dirty="0">
              <a:solidFill>
                <a:srgbClr val="FD9CFF"/>
              </a:solidFill>
              <a:effectLst/>
              <a:latin typeface="Avenir" panose="02000503020000020003" pitchFamily="2" charset="0"/>
            </a:endParaRPr>
          </a:p>
          <a:p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sequence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held in </a:t>
            </a:r>
            <a:r>
              <a:rPr lang="el-GR" dirty="0">
                <a:solidFill>
                  <a:srgbClr val="5CFFFC"/>
                </a:solidFill>
                <a:effectLst/>
                <a:latin typeface="Helvetica" pitchFamily="2" charset="0"/>
              </a:rPr>
              <a:t>Γ</a:t>
            </a:r>
            <a:r>
              <a:rPr lang="el-GR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l-GR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(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e.g., it has been </a:t>
            </a:r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added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in the definition of some lambda abstraction)</a:t>
            </a:r>
          </a:p>
          <a:p>
            <a:endParaRPr lang="en-US" dirty="0">
              <a:solidFill>
                <a:srgbClr val="5BFFD1"/>
              </a:solidFill>
              <a:effectLst/>
              <a:latin typeface="Avenir" panose="02000503020000020003" pitchFamily="2" charset="0"/>
            </a:endParaRPr>
          </a:p>
          <a:p>
            <a:r>
              <a:rPr lang="en-US" dirty="0"/>
              <a:t>-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If the 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expression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is</a:t>
            </a:r>
            <a:r>
              <a:rPr lang="en-US" dirty="0">
                <a:solidFill>
                  <a:srgbClr val="FD9CFF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FD9CFF"/>
                </a:solidFill>
                <a:effectLst/>
                <a:latin typeface="Helvetica" pitchFamily="2" charset="0"/>
              </a:rPr>
              <a:t>𝑡𝑟𝑢𝑒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, then the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relation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holds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where the type is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𝑏𝑜𝑜𝑙</a:t>
            </a:r>
            <a:endParaRPr lang="en-US" dirty="0">
              <a:solidFill>
                <a:srgbClr val="FFFFFF"/>
              </a:solidFill>
              <a:effectLst/>
              <a:latin typeface="Avenir" panose="02000503020000020003" pitchFamily="2" charset="0"/>
            </a:endParaRP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If the 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expression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is</a:t>
            </a:r>
            <a:r>
              <a:rPr lang="en-US" dirty="0">
                <a:solidFill>
                  <a:srgbClr val="FD9CFF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FD9CFF"/>
                </a:solidFill>
                <a:effectLst/>
                <a:latin typeface="Helvetica" pitchFamily="2" charset="0"/>
              </a:rPr>
              <a:t>𝑓𝑎𝑙𝑠𝑒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, then the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relation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holds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where the type is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𝑏𝑜𝑜𝑙</a:t>
            </a: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5BFFD1"/>
              </a:solidFill>
              <a:effectLst/>
              <a:latin typeface="Helvetica" pitchFamily="2" charset="0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If the 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expression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is an </a:t>
            </a:r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if-condition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where the </a:t>
            </a:r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condition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has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type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𝑏𝑜𝑜𝑙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and 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both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the </a:t>
            </a:r>
            <a:r>
              <a:rPr lang="en-US" dirty="0">
                <a:solidFill>
                  <a:srgbClr val="FD9CFF"/>
                </a:solidFill>
                <a:effectLst/>
                <a:latin typeface="Avenir" panose="02000503020000020003" pitchFamily="2" charset="0"/>
              </a:rPr>
              <a:t>then and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FD9CFF"/>
                </a:solidFill>
                <a:effectLst/>
                <a:latin typeface="Avenir" panose="02000503020000020003" pitchFamily="2" charset="0"/>
              </a:rPr>
              <a:t>else statements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each have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type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𝑡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then the </a:t>
            </a:r>
            <a:r>
              <a:rPr lang="en-US" dirty="0" err="1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ifelse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statement has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type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𝑡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.</a:t>
            </a: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FFFFFF"/>
              </a:solidFill>
              <a:effectLst/>
              <a:latin typeface="Avenir" panose="02000503020000020003" pitchFamily="2" charset="0"/>
            </a:endParaRPr>
          </a:p>
          <a:p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- If the </a:t>
            </a:r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expression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is a 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lambda abstraction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the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expression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has type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𝑡1 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→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𝑡2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if after </a:t>
            </a:r>
            <a:r>
              <a:rPr lang="en-US" dirty="0">
                <a:solidFill>
                  <a:srgbClr val="FD9CFF"/>
                </a:solidFill>
                <a:effectLst/>
                <a:latin typeface="Avenir" panose="02000503020000020003" pitchFamily="2" charset="0"/>
              </a:rPr>
              <a:t>adding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the mapping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𝑥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r>
              <a:rPr lang="en-US" dirty="0">
                <a:solidFill>
                  <a:srgbClr val="FD9CFF"/>
                </a:solidFill>
                <a:effectLst/>
                <a:latin typeface="Helvetica" pitchFamily="2" charset="0"/>
              </a:rPr>
              <a:t>𝑡1</a:t>
            </a:r>
            <a:r>
              <a:rPr lang="en-US" dirty="0">
                <a:solidFill>
                  <a:srgbClr val="FD9CFF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to </a:t>
            </a:r>
            <a:r>
              <a:rPr lang="el-GR" dirty="0">
                <a:solidFill>
                  <a:srgbClr val="FFFDC1"/>
                </a:solidFill>
                <a:effectLst/>
                <a:latin typeface="Helvetica" pitchFamily="2" charset="0"/>
              </a:rPr>
              <a:t>Γ</a:t>
            </a:r>
            <a:r>
              <a:rPr lang="el-GR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,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we can </a:t>
            </a:r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deduce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by these 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rules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that </a:t>
            </a:r>
            <a:r>
              <a:rPr lang="en-US" dirty="0">
                <a:solidFill>
                  <a:srgbClr val="FD9CFF"/>
                </a:solidFill>
                <a:effectLst/>
                <a:latin typeface="Helvetica" pitchFamily="2" charset="0"/>
              </a:rPr>
              <a:t>𝑒2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has type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𝑡2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.</a:t>
            </a: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FFFFFF"/>
              </a:solidFill>
              <a:effectLst/>
              <a:latin typeface="Avenir" panose="02000503020000020003" pitchFamily="2" charset="0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If the 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expression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is a </a:t>
            </a:r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function call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(</a:t>
            </a:r>
            <a:r>
              <a:rPr lang="en-US" dirty="0" err="1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redex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) then it has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type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𝑡𝑏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if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𝑒1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has type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𝑡𝑎 → 𝑡𝑏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and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𝑒1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has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type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𝑡𝑏</a:t>
            </a: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5BFFD1"/>
              </a:solidFill>
              <a:effectLst/>
              <a:latin typeface="Avenir" panose="02000503020000020003" pitchFamily="2" charset="0"/>
            </a:endParaRP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FFFFFF"/>
              </a:solidFill>
              <a:effectLst/>
              <a:latin typeface="Avenir" panose="02000503020000020003" pitchFamily="2" charset="0"/>
            </a:endParaRP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FFFFFF"/>
              </a:solidFill>
              <a:effectLst/>
              <a:latin typeface="Avenir" panose="02000503020000020003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A8E55-69C7-26B0-251B-BA2AAA48FE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18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AF01F-22D2-96B5-8A9E-FCA91EDEA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30996C-9A7F-5757-257B-8F93FF0FEA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E5108E-6477-C0C5-87D7-6C245DB5F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- If the 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expression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is a </a:t>
            </a:r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variable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, then the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relation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holds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if the </a:t>
            </a:r>
            <a:r>
              <a:rPr lang="en-US" dirty="0">
                <a:solidFill>
                  <a:srgbClr val="FD9CFF"/>
                </a:solidFill>
                <a:effectLst/>
                <a:latin typeface="Avenir" panose="02000503020000020003" pitchFamily="2" charset="0"/>
              </a:rPr>
              <a:t>variable-type mapping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is in the</a:t>
            </a:r>
            <a:endParaRPr lang="en-US" dirty="0">
              <a:solidFill>
                <a:srgbClr val="FD9CFF"/>
              </a:solidFill>
              <a:effectLst/>
              <a:latin typeface="Avenir" panose="02000503020000020003" pitchFamily="2" charset="0"/>
            </a:endParaRPr>
          </a:p>
          <a:p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sequence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held in </a:t>
            </a:r>
            <a:r>
              <a:rPr lang="el-GR" dirty="0">
                <a:solidFill>
                  <a:srgbClr val="5CFFFC"/>
                </a:solidFill>
                <a:effectLst/>
                <a:latin typeface="Helvetica" pitchFamily="2" charset="0"/>
              </a:rPr>
              <a:t>Γ</a:t>
            </a:r>
            <a:r>
              <a:rPr lang="el-GR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l-GR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(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e.g., it has been </a:t>
            </a:r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added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in the definition of some lambda abstraction)</a:t>
            </a:r>
          </a:p>
          <a:p>
            <a:endParaRPr lang="en-US" dirty="0">
              <a:solidFill>
                <a:srgbClr val="5BFFD1"/>
              </a:solidFill>
              <a:effectLst/>
              <a:latin typeface="Avenir" panose="02000503020000020003" pitchFamily="2" charset="0"/>
            </a:endParaRPr>
          </a:p>
          <a:p>
            <a:r>
              <a:rPr lang="en-US" dirty="0"/>
              <a:t>-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If the 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expression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is</a:t>
            </a:r>
            <a:r>
              <a:rPr lang="en-US" dirty="0">
                <a:solidFill>
                  <a:srgbClr val="FD9CFF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FD9CFF"/>
                </a:solidFill>
                <a:effectLst/>
                <a:latin typeface="Helvetica" pitchFamily="2" charset="0"/>
              </a:rPr>
              <a:t>𝑡𝑟𝑢𝑒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, then the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relation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holds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where the type is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𝑏𝑜𝑜𝑙</a:t>
            </a:r>
            <a:endParaRPr lang="en-US" dirty="0">
              <a:solidFill>
                <a:srgbClr val="FFFFFF"/>
              </a:solidFill>
              <a:effectLst/>
              <a:latin typeface="Avenir" panose="02000503020000020003" pitchFamily="2" charset="0"/>
            </a:endParaRP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If the 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expression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is</a:t>
            </a:r>
            <a:r>
              <a:rPr lang="en-US" dirty="0">
                <a:solidFill>
                  <a:srgbClr val="FD9CFF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FD9CFF"/>
                </a:solidFill>
                <a:effectLst/>
                <a:latin typeface="Helvetica" pitchFamily="2" charset="0"/>
              </a:rPr>
              <a:t>𝑓𝑎𝑙𝑠𝑒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, then the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relation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holds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where the type is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𝑏𝑜𝑜𝑙</a:t>
            </a: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5BFFD1"/>
              </a:solidFill>
              <a:effectLst/>
              <a:latin typeface="Helvetica" pitchFamily="2" charset="0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If the 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expression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is an </a:t>
            </a:r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if-condition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where the </a:t>
            </a:r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condition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has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type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𝑏𝑜𝑜𝑙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and 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both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the </a:t>
            </a:r>
            <a:r>
              <a:rPr lang="en-US" dirty="0">
                <a:solidFill>
                  <a:srgbClr val="FD9CFF"/>
                </a:solidFill>
                <a:effectLst/>
                <a:latin typeface="Avenir" panose="02000503020000020003" pitchFamily="2" charset="0"/>
              </a:rPr>
              <a:t>then and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FD9CFF"/>
                </a:solidFill>
                <a:effectLst/>
                <a:latin typeface="Avenir" panose="02000503020000020003" pitchFamily="2" charset="0"/>
              </a:rPr>
              <a:t>else statements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each have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type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𝑡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then the </a:t>
            </a:r>
            <a:r>
              <a:rPr lang="en-US" dirty="0" err="1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ifelse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statement has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type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𝑡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.</a:t>
            </a: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FFFFFF"/>
              </a:solidFill>
              <a:effectLst/>
              <a:latin typeface="Avenir" panose="02000503020000020003" pitchFamily="2" charset="0"/>
            </a:endParaRPr>
          </a:p>
          <a:p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- If the </a:t>
            </a:r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expression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is a 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lambda abstraction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the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expression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has type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𝑡1 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→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𝑡2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if after </a:t>
            </a:r>
            <a:r>
              <a:rPr lang="en-US" dirty="0">
                <a:solidFill>
                  <a:srgbClr val="FD9CFF"/>
                </a:solidFill>
                <a:effectLst/>
                <a:latin typeface="Avenir" panose="02000503020000020003" pitchFamily="2" charset="0"/>
              </a:rPr>
              <a:t>adding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the mapping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𝑥</a:t>
            </a:r>
            <a:r>
              <a:rPr lang="en-US" dirty="0">
                <a:solidFill>
                  <a:srgbClr val="FFFFFF"/>
                </a:solidFill>
                <a:effectLst/>
                <a:latin typeface="Helvetica" pitchFamily="2" charset="0"/>
              </a:rPr>
              <a:t>: </a:t>
            </a:r>
            <a:r>
              <a:rPr lang="en-US" dirty="0">
                <a:solidFill>
                  <a:srgbClr val="FD9CFF"/>
                </a:solidFill>
                <a:effectLst/>
                <a:latin typeface="Helvetica" pitchFamily="2" charset="0"/>
              </a:rPr>
              <a:t>𝑡1</a:t>
            </a:r>
            <a:r>
              <a:rPr lang="en-US" dirty="0">
                <a:solidFill>
                  <a:srgbClr val="FD9CFF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to </a:t>
            </a:r>
            <a:r>
              <a:rPr lang="el-GR" dirty="0">
                <a:solidFill>
                  <a:srgbClr val="FFFDC1"/>
                </a:solidFill>
                <a:effectLst/>
                <a:latin typeface="Helvetica" pitchFamily="2" charset="0"/>
              </a:rPr>
              <a:t>Γ</a:t>
            </a:r>
            <a:r>
              <a:rPr lang="el-GR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,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we can </a:t>
            </a:r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deduce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by these 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rules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that </a:t>
            </a:r>
            <a:r>
              <a:rPr lang="en-US" dirty="0">
                <a:solidFill>
                  <a:srgbClr val="FD9CFF"/>
                </a:solidFill>
                <a:effectLst/>
                <a:latin typeface="Helvetica" pitchFamily="2" charset="0"/>
              </a:rPr>
              <a:t>𝑒2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has type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𝑡2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.</a:t>
            </a: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FFFFFF"/>
              </a:solidFill>
              <a:effectLst/>
              <a:latin typeface="Avenir" panose="02000503020000020003" pitchFamily="2" charset="0"/>
            </a:endParaRPr>
          </a:p>
          <a:p>
            <a:pPr marL="171450" indent="-171450">
              <a:buFontTx/>
              <a:buChar char="-"/>
            </a:pP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If the </a:t>
            </a:r>
            <a:r>
              <a:rPr lang="en-US" dirty="0">
                <a:solidFill>
                  <a:srgbClr val="5CFFFC"/>
                </a:solidFill>
                <a:effectLst/>
                <a:latin typeface="Avenir" panose="02000503020000020003" pitchFamily="2" charset="0"/>
              </a:rPr>
              <a:t>expression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is a </a:t>
            </a:r>
            <a:r>
              <a:rPr lang="en-US" dirty="0">
                <a:solidFill>
                  <a:srgbClr val="FFFDC1"/>
                </a:solidFill>
                <a:effectLst/>
                <a:latin typeface="Avenir" panose="02000503020000020003" pitchFamily="2" charset="0"/>
              </a:rPr>
              <a:t>function call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(</a:t>
            </a:r>
            <a:r>
              <a:rPr lang="en-US" dirty="0" err="1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redex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) then it has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type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𝑡𝑏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if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𝑒1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has type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𝑡𝑎 → 𝑡𝑏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 and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𝑒1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dirty="0">
                <a:solidFill>
                  <a:srgbClr val="FFFFFF"/>
                </a:solidFill>
                <a:effectLst/>
                <a:latin typeface="Avenir" panose="02000503020000020003" pitchFamily="2" charset="0"/>
              </a:rPr>
              <a:t>has </a:t>
            </a:r>
            <a:r>
              <a:rPr lang="en-US" dirty="0">
                <a:solidFill>
                  <a:srgbClr val="5BFFD1"/>
                </a:solidFill>
                <a:effectLst/>
                <a:latin typeface="Avenir" panose="02000503020000020003" pitchFamily="2" charset="0"/>
              </a:rPr>
              <a:t>type </a:t>
            </a:r>
            <a:r>
              <a:rPr lang="en-US" dirty="0">
                <a:solidFill>
                  <a:srgbClr val="5BFFD1"/>
                </a:solidFill>
                <a:effectLst/>
                <a:latin typeface="Helvetica" pitchFamily="2" charset="0"/>
              </a:rPr>
              <a:t>𝑡𝑏</a:t>
            </a: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5BFFD1"/>
              </a:solidFill>
              <a:effectLst/>
              <a:latin typeface="Avenir" panose="02000503020000020003" pitchFamily="2" charset="0"/>
            </a:endParaRP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FFFFFF"/>
              </a:solidFill>
              <a:effectLst/>
              <a:latin typeface="Avenir" panose="02000503020000020003" pitchFamily="2" charset="0"/>
            </a:endParaRPr>
          </a:p>
          <a:p>
            <a:pPr marL="171450" indent="-171450">
              <a:buFontTx/>
              <a:buChar char="-"/>
            </a:pPr>
            <a:endParaRPr lang="en-US" dirty="0">
              <a:solidFill>
                <a:srgbClr val="FFFFFF"/>
              </a:solidFill>
              <a:effectLst/>
              <a:latin typeface="Avenir" panose="02000503020000020003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FC8F8F-5B22-A891-347A-BC020CBC6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5650-7DD4-7F7A-C2FC-9A48676AF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D65B7A-75E4-445D-6C89-352C2BF656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728CA-7A15-DDA1-2B5A-19023A4AA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AF3B1-F3DA-4441-B1EE-A851EB4245DB}" type="datetime1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E9572-16CC-C507-3FE8-5D81F41C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FE9A-D75D-41FD-14F2-54447E6CF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4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65A0-B957-4643-E75C-2923CBBAC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05F087-9007-D801-8855-4E4534E3D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94488-760D-5249-BCB4-53B99D25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92E3-9FDF-E54D-B4EB-6783B208EA12}" type="datetime1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480E4-8A40-1DEF-1267-079558B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8B082-1910-6782-A5D8-D7CE3882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1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12FB98-F5A3-EAD4-C58B-5C4479BB7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A3FA-B8B8-8700-AE67-75C83B0CB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B346-5207-EC3C-EC5C-CAAF79C5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909F-0DAD-EF43-BD61-D49A3729F966}" type="datetime1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540F8-2DC9-B4CE-476C-B19BC354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005A6-FC58-4864-2134-524043FC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BD0C-F047-BB8D-334E-26DB6BB1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D15C-E712-D640-924E-1CE94175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CAC72-B759-F098-9066-040D04CB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9CD0-1312-E046-A25A-EF67E8F26F22}" type="datetime1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D4A3A-2D59-9F87-DE64-5E4BC79A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2F00-2684-2A1E-63A1-0A47D2CF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CBD8C-862C-9797-1C76-AE3042487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DA477E-F414-17E9-34AC-22E90C721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2E1C-4861-1084-B022-B5C8CBDF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FF94-728B-E64A-8809-790A4B1ED3D4}" type="datetime1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25946-3920-3127-C8E5-CCE8103D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431EF-888C-E178-1E17-4C0288763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5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C622-B67A-307F-DA63-314F1335E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FDEFC-FE71-165C-2EFD-94616DD42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629E3-0250-FCC3-38D5-FE9B3921B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C4CD0-41EB-F888-86F6-6B13E3C5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5F34A-1CEF-A047-A231-02CE8861FB9D}" type="datetime1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CA8F0-8F13-F417-700F-D6B99807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972BD-0D01-94A9-6C69-061398F0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9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F132B-535E-C6FF-7744-59072AC83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2419B6-CC99-9422-DDE9-9545CB5E2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968A7-2F54-8F34-741D-8F3598276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759E6-5564-DDCF-5B73-F07536E97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98044A-F3B0-A998-C9B6-A57F5868C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0AB77-8CA1-B9CF-F7B2-C6C4F20B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9715-70F5-924C-B3F8-AD1883EF0647}" type="datetime1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07F81-42D1-F665-6C36-A19D22D71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F3D2A-7D66-155A-A86F-ACA412F0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7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F1A73-84D3-E333-052E-8277676E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639D7-DE91-8EEE-CB03-490275813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2980-813B-CE49-B375-E252E333A381}" type="datetime1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8C9F4-1DB9-A4B6-BDFA-57CCE720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468F7-1C54-33EB-435E-DF0A574E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9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629FA-128B-64AF-5D24-B79521615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0C0A-6F6A-0D4B-8E91-ACA8A5BF8E76}" type="datetime1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1E20C-A3DF-98CD-5589-83AFEF21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47EAF-48C8-B2A3-5706-6DEC51282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7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B540-96EF-2FB2-8666-C75FD394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0AB0-532E-9427-52BD-F3E58F4B4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5005D-119E-CC93-C7B9-585CA2D06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526C4-9C8B-37D7-6909-DCA4ABC58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99F8-5E62-5A4D-97BB-29105228C9E6}" type="datetime1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00B20C-A21E-6F83-1B0C-35184FB1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62779-E10B-29FD-3ED3-15120301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3B992-81C7-74DF-B320-5BA94F16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BE8874-F766-6140-79A4-BCA315327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C51DE-1FA1-DFC5-EB48-ADDF4A7FC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A0579-C751-856B-BD91-C23B2AA9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528A-E76A-414B-946C-79A173F175C6}" type="datetime1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28CC2-82B4-DE20-B5AA-48BE190D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8B101-BE24-1983-9065-6BA52075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7D933C-DF95-5365-F5C1-F1498E776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936ED-01E8-71DF-FB7A-FD7802D5A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D2555-F48E-0CD5-7833-F271C6199C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CE49-D2F1-D84A-9B2E-0E5EACFB1C70}" type="datetime1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89A4D-5030-4CF5-CCA8-0D8D8B6B2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47716-553C-E069-D179-B09B234AF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7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379E-25AB-5771-3F10-00F8059C36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Programming Language Concepts </a:t>
            </a:r>
            <a:r>
              <a:rPr lang="en-US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Tutorials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79E56-D071-8596-A083-46AA9F3F7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98901"/>
          </a:xfrm>
        </p:spPr>
        <p:txBody>
          <a:bodyPr/>
          <a:lstStyle/>
          <a:p>
            <a:r>
              <a:rPr lang="en-US" sz="2000" i="1" dirty="0">
                <a:latin typeface="Avenir Book" panose="02000503020000020003" pitchFamily="2" charset="0"/>
              </a:rPr>
              <a:t>Become a Programming Languages Designer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EA932-9ED4-8A19-5408-425870D34EB7}"/>
              </a:ext>
            </a:extLst>
          </p:cNvPr>
          <p:cNvSpPr txBox="1"/>
          <p:nvPr/>
        </p:nvSpPr>
        <p:spPr>
          <a:xfrm>
            <a:off x="4324796" y="4604559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Supervised by </a:t>
            </a:r>
            <a:r>
              <a:rPr lang="en-US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Dr. Kenny Zhu</a:t>
            </a:r>
          </a:p>
          <a:p>
            <a:pPr algn="ctr"/>
            <a:endParaRPr lang="en-US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7CE70-3030-1D1D-BBAD-2E5D46F4850A}"/>
              </a:ext>
            </a:extLst>
          </p:cNvPr>
          <p:cNvSpPr txBox="1"/>
          <p:nvPr/>
        </p:nvSpPr>
        <p:spPr>
          <a:xfrm>
            <a:off x="4505619" y="5094034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oppins" pitchFamily="2" charset="77"/>
                <a:cs typeface="Poppins" pitchFamily="2" charset="77"/>
              </a:rPr>
              <a:t>TAs: </a:t>
            </a:r>
            <a:r>
              <a:rPr lang="en-US" dirty="0">
                <a:solidFill>
                  <a:srgbClr val="FF0000"/>
                </a:solidFill>
                <a:latin typeface="Poppins" pitchFamily="2" charset="77"/>
                <a:cs typeface="Poppins" pitchFamily="2" charset="77"/>
              </a:rPr>
              <a:t>Essam Abdelghany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4DF8CA4-0807-98E2-7412-FD2C5D6F1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9" y="4481742"/>
            <a:ext cx="2748130" cy="1593915"/>
          </a:xfrm>
          <a:prstGeom prst="rect">
            <a:avLst/>
          </a:prstGeom>
        </p:spPr>
      </p:pic>
      <p:pic>
        <p:nvPicPr>
          <p:cNvPr id="1026" name="Picture 2" descr="Programming language - Free communications icons">
            <a:extLst>
              <a:ext uri="{FF2B5EF4-FFF2-40B4-BE49-F238E27FC236}">
                <a16:creationId xmlns:a16="http://schemas.microsoft.com/office/drawing/2014/main" id="{9F70529A-BB64-EB0E-4A24-7B8033B4E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15" y="4001234"/>
            <a:ext cx="2499312" cy="249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6FEAEC-9D59-703D-A89A-0294FB18F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0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C9643-672E-C00A-0236-4E6EA5568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D485-C656-247C-57A1-CFBCA3BBC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215DF6B-8375-DF36-5359-272366150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4E32FC-0F0E-E557-8C43-722366346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91ACB2-F676-334A-F615-20ECCAFB86F6}"/>
                  </a:ext>
                </a:extLst>
              </p:cNvPr>
              <p:cNvSpPr txBox="1"/>
              <p:nvPr/>
            </p:nvSpPr>
            <p:spPr>
              <a:xfrm>
                <a:off x="934573" y="1492076"/>
                <a:ext cx="11071138" cy="3707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000" b="1" dirty="0">
                    <a:latin typeface="Avenir Black" panose="02000503020000020003" pitchFamily="2" charset="0"/>
                  </a:rPr>
                  <a:t>Thereby: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venir" panose="02000503020000020003" pitchFamily="2" charset="0"/>
                  </a:rPr>
                  <a:t>Classically (outside of LC),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𝑠𝑢𝑚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𝑠𝑢𝑚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 </m:t>
                    </m:r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1</m:t>
                    </m:r>
                  </m:oMath>
                </a14:m>
                <a:r>
                  <a:rPr lang="en-US" sz="2000" dirty="0">
                    <a:solidFill>
                      <a:schemeClr val="bg1">
                        <a:lumMod val="85000"/>
                      </a:schemeClr>
                    </a:solidFill>
                    <a:latin typeface="Avenir" panose="02000503020000020003" pitchFamily="2" charset="0"/>
                  </a:rPr>
                  <a:t>  </a:t>
                </a:r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" panose="02000503020000020003" pitchFamily="2" charset="0"/>
                  </a:rPr>
                  <a:t>(e.g., try n=3)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venir" panose="02000503020000020003" pitchFamily="2" charset="0"/>
                  </a:rPr>
                  <a:t>Define wrapper: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𝑠𝑢𝑚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i="1" dirty="0">
                    <a:latin typeface="Avenir" panose="02000503020000020003" pitchFamily="2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&gt;1 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1</m:t>
                    </m:r>
                    <m:r>
                      <a:rPr lang="en-US" sz="2000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venir" panose="02000503020000020003" pitchFamily="2" charset="0"/>
                  </a:rPr>
                  <a:t>   (what is the type?)</a:t>
                </a:r>
                <a:endParaRPr lang="en-US" sz="2000" i="1" dirty="0">
                  <a:latin typeface="Avenir" panose="02000503020000020003" pitchFamily="2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venir" panose="02000503020000020003" pitchFamily="2" charset="0"/>
                  </a:rPr>
                  <a:t>Now it holds that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𝑠𝑢𝑚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𝑓𝑖𝑥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_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𝑠𝑢𝑚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𝑤h𝑒𝑟𝑒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𝑓𝑖𝑥</m:t>
                    </m:r>
                    <m:r>
                      <a:rPr lang="en-US" sz="20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 (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))(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000" dirty="0">
                  <a:latin typeface="Avenir" panose="02000503020000020003" pitchFamily="2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venir" panose="02000503020000020003" pitchFamily="2" charset="0"/>
                  </a:rPr>
                  <a:t>That is, for instance, evaluating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𝑓𝑖𝑥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_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𝑠𝑢𝑚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4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Avenir" panose="02000503020000020003" pitchFamily="2" charset="0"/>
                  </a:rPr>
                  <a:t>should yield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sz="2000" dirty="0">
                  <a:solidFill>
                    <a:srgbClr val="0070C0"/>
                  </a:solidFill>
                  <a:latin typeface="Avenir" panose="02000503020000020003" pitchFamily="2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venir" panose="02000503020000020003" pitchFamily="2" charset="0"/>
                  </a:rPr>
                  <a:t>This pattern should work for any recursive function!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91ACB2-F676-334A-F615-20ECCAFB86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573" y="1492076"/>
                <a:ext cx="11071138" cy="3707233"/>
              </a:xfrm>
              <a:prstGeom prst="rect">
                <a:avLst/>
              </a:prstGeom>
              <a:blipFill>
                <a:blip r:embed="rId4"/>
                <a:stretch>
                  <a:fillRect l="-573" b="-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70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C8113-05BE-8E16-E815-6A23162D8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84ADD3F-C092-C3F7-7A26-49308527D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206B18-08EA-2FA6-D73D-C5DF8006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2906CC-8BA3-1BCC-ECDD-4EF4D2C55E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25" y="572273"/>
            <a:ext cx="9590426" cy="4873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8F66A0-F700-E6F3-8A6D-C477AEF1EDD1}"/>
              </a:ext>
            </a:extLst>
          </p:cNvPr>
          <p:cNvSpPr txBox="1"/>
          <p:nvPr/>
        </p:nvSpPr>
        <p:spPr>
          <a:xfrm>
            <a:off x="150125" y="5698184"/>
            <a:ext cx="327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From MindYourDecisions on YouTube</a:t>
            </a:r>
          </a:p>
        </p:txBody>
      </p:sp>
    </p:spTree>
    <p:extLst>
      <p:ext uri="{BB962C8B-B14F-4D97-AF65-F5344CB8AC3E}">
        <p14:creationId xmlns:p14="http://schemas.microsoft.com/office/powerpoint/2010/main" val="406790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F46D5-0D73-1056-7264-A299B867E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F8E4-552A-3EB8-F70A-33C60ACE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80A3207-71CA-2D50-50F8-38CDDE3D7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955337-A260-38ED-9A42-FAEFFC26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EF3A5-7917-3B5E-5759-CDFD1048E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15596"/>
            <a:ext cx="8648308" cy="4936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A83C36-B1C2-3D39-E2F8-74F00E1BE4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726"/>
          <a:stretch/>
        </p:blipFill>
        <p:spPr>
          <a:xfrm>
            <a:off x="4457137" y="2766179"/>
            <a:ext cx="7327363" cy="1314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893050-B705-61D9-B2AA-39831AB8BEFD}"/>
              </a:ext>
            </a:extLst>
          </p:cNvPr>
          <p:cNvSpPr txBox="1"/>
          <p:nvPr/>
        </p:nvSpPr>
        <p:spPr>
          <a:xfrm>
            <a:off x="6788870" y="4279437"/>
            <a:ext cx="24208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Poppins" pitchFamily="2" charset="77"/>
                <a:cs typeface="Poppins" pitchFamily="2" charset="77"/>
              </a:rPr>
              <a:t>Thus,  output is 2 3 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5D7E4D-7D84-DA84-AD43-A19FA22BF7EC}"/>
              </a:ext>
            </a:extLst>
          </p:cNvPr>
          <p:cNvCxnSpPr/>
          <p:nvPr/>
        </p:nvCxnSpPr>
        <p:spPr>
          <a:xfrm flipH="1">
            <a:off x="1304001" y="4227159"/>
            <a:ext cx="8641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C8C0BD-0A08-F9FF-B771-AEA917AB7C20}"/>
              </a:ext>
            </a:extLst>
          </p:cNvPr>
          <p:cNvSpPr txBox="1"/>
          <p:nvPr/>
        </p:nvSpPr>
        <p:spPr>
          <a:xfrm>
            <a:off x="2210004" y="4073270"/>
            <a:ext cx="180209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Poppins" pitchFamily="2" charset="77"/>
              </a:rPr>
              <a:t>x=2 association dies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A36440-3246-90A1-413F-96337DC9EC1E}"/>
              </a:ext>
            </a:extLst>
          </p:cNvPr>
          <p:cNvCxnSpPr/>
          <p:nvPr/>
        </p:nvCxnSpPr>
        <p:spPr>
          <a:xfrm flipH="1">
            <a:off x="1262156" y="3160516"/>
            <a:ext cx="8641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82E2F0-7809-1A76-2EC2-88C1CFA920CD}"/>
              </a:ext>
            </a:extLst>
          </p:cNvPr>
          <p:cNvSpPr txBox="1"/>
          <p:nvPr/>
        </p:nvSpPr>
        <p:spPr>
          <a:xfrm>
            <a:off x="2168159" y="3006627"/>
            <a:ext cx="1802096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Poppins" pitchFamily="2" charset="77"/>
              </a:rPr>
              <a:t>x=3 association dies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2F5A10-A779-F19B-2A1C-8A5269A77CF4}"/>
              </a:ext>
            </a:extLst>
          </p:cNvPr>
          <p:cNvCxnSpPr>
            <a:cxnSpLocks/>
          </p:cNvCxnSpPr>
          <p:nvPr/>
        </p:nvCxnSpPr>
        <p:spPr>
          <a:xfrm flipH="1">
            <a:off x="2675865" y="2508460"/>
            <a:ext cx="2881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1490336-0D32-93F5-ED4D-A2E385FC37DE}"/>
              </a:ext>
            </a:extLst>
          </p:cNvPr>
          <p:cNvSpPr txBox="1"/>
          <p:nvPr/>
        </p:nvSpPr>
        <p:spPr>
          <a:xfrm>
            <a:off x="2943107" y="2354571"/>
            <a:ext cx="190148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Poppins" pitchFamily="2" charset="77"/>
              </a:rPr>
              <a:t>Overwrite x for scope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6AFAE06-2CF0-4F78-3784-95D8DD1856C5}"/>
              </a:ext>
            </a:extLst>
          </p:cNvPr>
          <p:cNvCxnSpPr>
            <a:cxnSpLocks/>
          </p:cNvCxnSpPr>
          <p:nvPr/>
        </p:nvCxnSpPr>
        <p:spPr>
          <a:xfrm flipH="1">
            <a:off x="2138825" y="2734005"/>
            <a:ext cx="2881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8218F05D-0602-6B80-1A67-510008B84882}"/>
              </a:ext>
            </a:extLst>
          </p:cNvPr>
          <p:cNvSpPr txBox="1"/>
          <p:nvPr/>
        </p:nvSpPr>
        <p:spPr>
          <a:xfrm>
            <a:off x="2406067" y="2580116"/>
            <a:ext cx="1927131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Poppins" pitchFamily="2" charset="77"/>
              </a:rPr>
              <a:t>Any changes are local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3B7E684-BFF4-1A6F-1DD2-6CD40D70C2F0}"/>
              </a:ext>
            </a:extLst>
          </p:cNvPr>
          <p:cNvCxnSpPr/>
          <p:nvPr/>
        </p:nvCxnSpPr>
        <p:spPr>
          <a:xfrm flipH="1">
            <a:off x="2650086" y="5102864"/>
            <a:ext cx="8641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653DB1E-2025-05D2-9D79-95C2533BBF94}"/>
              </a:ext>
            </a:extLst>
          </p:cNvPr>
          <p:cNvSpPr txBox="1"/>
          <p:nvPr/>
        </p:nvSpPr>
        <p:spPr>
          <a:xfrm>
            <a:off x="3556089" y="4948975"/>
            <a:ext cx="359425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Poppins" pitchFamily="2" charset="77"/>
              </a:rPr>
              <a:t>Only access to global main &amp; global scope</a:t>
            </a:r>
          </a:p>
        </p:txBody>
      </p:sp>
    </p:spTree>
    <p:extLst>
      <p:ext uri="{BB962C8B-B14F-4D97-AF65-F5344CB8AC3E}">
        <p14:creationId xmlns:p14="http://schemas.microsoft.com/office/powerpoint/2010/main" val="210530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7" grpId="0"/>
      <p:bldP spid="22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614AA-CAD9-89A2-FCDE-DF78FF1A6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42422-5405-F373-0394-7E686FD2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896C2AC-99AF-3F84-E533-BC9A11C31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73AA58-3E38-3785-D754-9C77BD2B3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D4AA2-83B6-C245-106C-148E6A937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15596"/>
            <a:ext cx="8648308" cy="4936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5CD2EA-C5B8-D25B-D041-3B9F9686D37A}"/>
              </a:ext>
            </a:extLst>
          </p:cNvPr>
          <p:cNvSpPr txBox="1"/>
          <p:nvPr/>
        </p:nvSpPr>
        <p:spPr>
          <a:xfrm>
            <a:off x="6788870" y="4279437"/>
            <a:ext cx="24208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Poppins" pitchFamily="2" charset="77"/>
                <a:cs typeface="Poppins" pitchFamily="2" charset="77"/>
              </a:rPr>
              <a:t>Thus,  output is 2 3 1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CC46712-3CE4-D43B-B910-9E6741ECD240}"/>
              </a:ext>
            </a:extLst>
          </p:cNvPr>
          <p:cNvCxnSpPr>
            <a:cxnSpLocks/>
          </p:cNvCxnSpPr>
          <p:nvPr/>
        </p:nvCxnSpPr>
        <p:spPr>
          <a:xfrm flipH="1">
            <a:off x="2675865" y="2508460"/>
            <a:ext cx="2881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F1024CE-BAB5-5EE7-5A87-CBD236600C52}"/>
              </a:ext>
            </a:extLst>
          </p:cNvPr>
          <p:cNvSpPr txBox="1"/>
          <p:nvPr/>
        </p:nvSpPr>
        <p:spPr>
          <a:xfrm>
            <a:off x="2943107" y="2354571"/>
            <a:ext cx="110639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Poppins" pitchFamily="2" charset="77"/>
              </a:rPr>
              <a:t>Overwrite x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F14C9A-AD16-D8A9-6C07-67BFC077038B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1893031" y="2816237"/>
            <a:ext cx="266682" cy="513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50060E1-1F30-D4D7-4C4B-1AFB5F3B3619}"/>
              </a:ext>
            </a:extLst>
          </p:cNvPr>
          <p:cNvSpPr txBox="1"/>
          <p:nvPr/>
        </p:nvSpPr>
        <p:spPr>
          <a:xfrm>
            <a:off x="2159713" y="2662348"/>
            <a:ext cx="279275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Poppins" pitchFamily="2" charset="77"/>
              </a:rPr>
              <a:t>Association x=2 no longer active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0CA997B-3D44-A8FA-08F2-DBAD7528B85D}"/>
              </a:ext>
            </a:extLst>
          </p:cNvPr>
          <p:cNvCxnSpPr/>
          <p:nvPr/>
        </p:nvCxnSpPr>
        <p:spPr>
          <a:xfrm flipH="1">
            <a:off x="2593179" y="5205414"/>
            <a:ext cx="8641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EEC521-1978-C917-A165-5425304A7135}"/>
              </a:ext>
            </a:extLst>
          </p:cNvPr>
          <p:cNvSpPr txBox="1"/>
          <p:nvPr/>
        </p:nvSpPr>
        <p:spPr>
          <a:xfrm>
            <a:off x="3499182" y="5051525"/>
            <a:ext cx="2906565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Poppins" pitchFamily="2" charset="77"/>
              </a:rPr>
              <a:t>Most recent active association is 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96F9F8-8B5F-CC3C-6865-7E855A9E33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0072" y="1792671"/>
            <a:ext cx="6945593" cy="1400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922875-1AD0-92A8-38BE-3411870E310D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2194928" y="4880224"/>
            <a:ext cx="266682" cy="513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5CB9178-FB95-4B31-9E34-8DE5BBD88413}"/>
              </a:ext>
            </a:extLst>
          </p:cNvPr>
          <p:cNvSpPr txBox="1"/>
          <p:nvPr/>
        </p:nvSpPr>
        <p:spPr>
          <a:xfrm>
            <a:off x="2461610" y="4726335"/>
            <a:ext cx="279275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Poppins" pitchFamily="2" charset="77"/>
              </a:rPr>
              <a:t>Association x=3 no longer active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CB78842-31E4-1D1D-1C34-3E2F95ECF253}"/>
              </a:ext>
            </a:extLst>
          </p:cNvPr>
          <p:cNvCxnSpPr>
            <a:cxnSpLocks/>
          </p:cNvCxnSpPr>
          <p:nvPr/>
        </p:nvCxnSpPr>
        <p:spPr>
          <a:xfrm flipH="1">
            <a:off x="2675865" y="3805983"/>
            <a:ext cx="28814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EC83139-6EFC-B559-AD1C-0720D6324274}"/>
              </a:ext>
            </a:extLst>
          </p:cNvPr>
          <p:cNvSpPr txBox="1"/>
          <p:nvPr/>
        </p:nvSpPr>
        <p:spPr>
          <a:xfrm>
            <a:off x="2943107" y="3652094"/>
            <a:ext cx="1106393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venir Book" panose="02000503020000020003" pitchFamily="2" charset="0"/>
                <a:cs typeface="Poppins" pitchFamily="2" charset="77"/>
              </a:rPr>
              <a:t>Overwrite x</a:t>
            </a:r>
          </a:p>
        </p:txBody>
      </p:sp>
    </p:spTree>
    <p:extLst>
      <p:ext uri="{BB962C8B-B14F-4D97-AF65-F5344CB8AC3E}">
        <p14:creationId xmlns:p14="http://schemas.microsoft.com/office/powerpoint/2010/main" val="412179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/>
      <p:bldP spid="27" grpId="0"/>
      <p:bldP spid="29" grpId="0"/>
      <p:bldP spid="14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29891-80C5-5325-ED8C-04C67178F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3854D-8CDF-D966-7451-28529C65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D94D90C-B55B-28CD-2F70-955380B32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CB112-9FAA-E27D-E67C-2BB9C8FB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60E836-2624-3337-D799-077BEEE28D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3464"/>
          <a:stretch/>
        </p:blipFill>
        <p:spPr>
          <a:xfrm>
            <a:off x="1061028" y="1212107"/>
            <a:ext cx="5034972" cy="500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D8C5D7-8D0B-9B2D-3787-5DF91B1CE55B}"/>
              </a:ext>
            </a:extLst>
          </p:cNvPr>
          <p:cNvCxnSpPr/>
          <p:nvPr/>
        </p:nvCxnSpPr>
        <p:spPr>
          <a:xfrm flipH="1">
            <a:off x="3652014" y="4390166"/>
            <a:ext cx="8641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A7DFAFF-0813-BC71-1157-73AFBFFD79DE}"/>
              </a:ext>
            </a:extLst>
          </p:cNvPr>
          <p:cNvSpPr txBox="1"/>
          <p:nvPr/>
        </p:nvSpPr>
        <p:spPr>
          <a:xfrm>
            <a:off x="4642717" y="4236277"/>
            <a:ext cx="6519734" cy="30777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venir Book" panose="02000503020000020003" pitchFamily="2" charset="0"/>
                <a:cs typeface="Poppins" pitchFamily="2" charset="77"/>
              </a:rPr>
              <a:t>In static scoping, upon declaration, use association in current or outer scope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9EE7E4-AA04-1128-DE6A-594AC412BE14}"/>
              </a:ext>
            </a:extLst>
          </p:cNvPr>
          <p:cNvSpPr txBox="1"/>
          <p:nvPr/>
        </p:nvSpPr>
        <p:spPr>
          <a:xfrm>
            <a:off x="3901500" y="5711868"/>
            <a:ext cx="1933543" cy="30777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venir Book" panose="02000503020000020003" pitchFamily="2" charset="0"/>
                <a:cs typeface="Poppins" pitchFamily="2" charset="77"/>
              </a:rPr>
              <a:t>Thus, output is 14 14</a:t>
            </a:r>
          </a:p>
        </p:txBody>
      </p:sp>
    </p:spTree>
    <p:extLst>
      <p:ext uri="{BB962C8B-B14F-4D97-AF65-F5344CB8AC3E}">
        <p14:creationId xmlns:p14="http://schemas.microsoft.com/office/powerpoint/2010/main" val="306696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B4518-6736-8106-AF97-B5F9566C3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10C2-C503-25B7-6655-7A614DC8C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8AFA5AA-B064-3528-E3C3-085B0BFC9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D77F71-3FFF-5C05-2DC5-3AE673DF4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CB5631-689C-B652-8D80-818403D5643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3464"/>
          <a:stretch/>
        </p:blipFill>
        <p:spPr>
          <a:xfrm>
            <a:off x="1061028" y="1212107"/>
            <a:ext cx="5034972" cy="500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729003-54D0-53A2-5B4B-534C65AB6929}"/>
              </a:ext>
            </a:extLst>
          </p:cNvPr>
          <p:cNvCxnSpPr/>
          <p:nvPr/>
        </p:nvCxnSpPr>
        <p:spPr>
          <a:xfrm flipH="1">
            <a:off x="3652014" y="4390166"/>
            <a:ext cx="8641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523C929-D1A9-E50F-8B0E-81852FC22CB3}"/>
              </a:ext>
            </a:extLst>
          </p:cNvPr>
          <p:cNvSpPr txBox="1"/>
          <p:nvPr/>
        </p:nvSpPr>
        <p:spPr>
          <a:xfrm>
            <a:off x="4642717" y="4236277"/>
            <a:ext cx="4732386" cy="30777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venir Book" panose="02000503020000020003" pitchFamily="2" charset="0"/>
                <a:cs typeface="Poppins" pitchFamily="2" charset="77"/>
              </a:rPr>
              <a:t>In dynamic scoping, use most recent active association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D75796-9398-BD75-9DFF-80FD632559AD}"/>
              </a:ext>
            </a:extLst>
          </p:cNvPr>
          <p:cNvSpPr txBox="1"/>
          <p:nvPr/>
        </p:nvSpPr>
        <p:spPr>
          <a:xfrm>
            <a:off x="3901500" y="5711868"/>
            <a:ext cx="1933543" cy="30777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venir Book" panose="02000503020000020003" pitchFamily="2" charset="0"/>
                <a:cs typeface="Poppins" pitchFamily="2" charset="77"/>
              </a:rPr>
              <a:t>Thus, output is 13 12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DEC5D8-85B1-A1D5-3FBA-A7EAF0703457}"/>
              </a:ext>
            </a:extLst>
          </p:cNvPr>
          <p:cNvCxnSpPr/>
          <p:nvPr/>
        </p:nvCxnSpPr>
        <p:spPr>
          <a:xfrm flipH="1">
            <a:off x="2159683" y="2369149"/>
            <a:ext cx="8641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511369C-05AA-F707-F187-0EDFF75A966B}"/>
              </a:ext>
            </a:extLst>
          </p:cNvPr>
          <p:cNvSpPr txBox="1"/>
          <p:nvPr/>
        </p:nvSpPr>
        <p:spPr>
          <a:xfrm>
            <a:off x="3150386" y="2215260"/>
            <a:ext cx="3533340" cy="30777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venir Book" panose="02000503020000020003" pitchFamily="2" charset="0"/>
                <a:cs typeface="Poppins" pitchFamily="2" charset="77"/>
              </a:rPr>
              <a:t>When we get in here, x=13 is still active!</a:t>
            </a:r>
          </a:p>
        </p:txBody>
      </p:sp>
    </p:spTree>
    <p:extLst>
      <p:ext uri="{BB962C8B-B14F-4D97-AF65-F5344CB8AC3E}">
        <p14:creationId xmlns:p14="http://schemas.microsoft.com/office/powerpoint/2010/main" val="6266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76591-5356-0794-6665-E4D11FF5B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DFCB-474A-5A9E-BC31-E618E7D93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7706A39-37A8-E868-A453-20B4D1C57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8017F1-275B-AC3B-E156-02F0B445F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99B502-0014-8097-ACA1-13710D33C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84" y="1807842"/>
            <a:ext cx="10972632" cy="3242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256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EA53E-74B6-4C0E-C9BB-F824281E6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18B1-ADD5-8248-2C62-C7B66559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C88D34A-0FF4-1168-AFB6-9B7E11DE7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B05AA2-609E-6968-E828-3D28F1E99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FAF25-D220-81F3-ACD7-B0A562C794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435"/>
          <a:stretch/>
        </p:blipFill>
        <p:spPr>
          <a:xfrm>
            <a:off x="596347" y="1810849"/>
            <a:ext cx="10757453" cy="449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71A1C7-5D9F-0F4F-D227-272A4EBB0EE0}"/>
              </a:ext>
            </a:extLst>
          </p:cNvPr>
          <p:cNvSpPr txBox="1"/>
          <p:nvPr/>
        </p:nvSpPr>
        <p:spPr>
          <a:xfrm>
            <a:off x="742121" y="1233126"/>
            <a:ext cx="3349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Let’s remember </a:t>
            </a:r>
            <a:r>
              <a:rPr lang="en-US" sz="2400" b="1" dirty="0">
                <a:latin typeface="Avenir Book" panose="02000503020000020003" pitchFamily="2" charset="0"/>
              </a:rPr>
              <a:t>tuples</a:t>
            </a:r>
            <a:r>
              <a:rPr lang="en-US" sz="2400" dirty="0">
                <a:latin typeface="Avenir Book" panose="02000503020000020003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332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333C0-FD72-37C5-B81E-A7379537E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DCACD-8AD4-694B-1837-2F93CEA73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146C58A-5125-6785-A616-F4AF81350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4B19AD-6931-6AD4-07AF-1242C6A5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5F8CF-65F4-EAE1-A3C5-25218B8873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435"/>
          <a:stretch/>
        </p:blipFill>
        <p:spPr>
          <a:xfrm>
            <a:off x="596347" y="1789829"/>
            <a:ext cx="10757453" cy="4490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0594C2-3D29-C51E-F2C1-496F9F11B838}"/>
              </a:ext>
            </a:extLst>
          </p:cNvPr>
          <p:cNvSpPr txBox="1"/>
          <p:nvPr/>
        </p:nvSpPr>
        <p:spPr>
          <a:xfrm>
            <a:off x="742121" y="1233126"/>
            <a:ext cx="4092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Let’s generalize into records: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E11180-ED36-DD7C-E672-1E486DDDF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347" y="1789828"/>
            <a:ext cx="8680375" cy="535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0D2C34-4DAE-3A1E-829E-B4E55755A2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94" b="11601"/>
          <a:stretch/>
        </p:blipFill>
        <p:spPr>
          <a:xfrm>
            <a:off x="691379" y="2346399"/>
            <a:ext cx="8585343" cy="473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1909AD-BF94-C1F6-2EA1-2EE29A8350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862" y="2819817"/>
            <a:ext cx="8680375" cy="535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995814-BC9F-F616-1699-B5F46A8B34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5933" y="4406823"/>
            <a:ext cx="4835692" cy="944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748180-A908-D6EC-8B89-B1DD7C779191}"/>
                  </a:ext>
                </a:extLst>
              </p:cNvPr>
              <p:cNvSpPr txBox="1"/>
              <p:nvPr/>
            </p:nvSpPr>
            <p:spPr>
              <a:xfrm>
                <a:off x="6096000" y="1991103"/>
                <a:ext cx="2522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FFB3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1400" dirty="0">
                  <a:solidFill>
                    <a:srgbClr val="FFB3FF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B748180-A908-D6EC-8B89-B1DD7C779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991103"/>
                <a:ext cx="252249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B36412C8-AE72-08AB-666C-DCA17E3B0D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6347" y="5300998"/>
            <a:ext cx="10757453" cy="10007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F8AB15-1FEA-C875-2675-07326540D7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66873" y="5761853"/>
            <a:ext cx="115390" cy="1254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C5C1BA-A364-318F-5C7A-B674B9F8BF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121" y="4431069"/>
            <a:ext cx="3111422" cy="886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FE925B-B0A2-FD06-EFBF-5B334A45C5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3543" y="4591055"/>
            <a:ext cx="1797273" cy="5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8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58975-CF3E-89E1-FD0C-4EB53F8BC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81F6-1527-B3DE-80CC-597BAF80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63D1494-FD10-3F22-6D52-13DE7F3BB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13474-DA71-E66F-5EDA-F6E8EA33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9DC2A1-0F82-E4D0-23F7-743C6404E023}"/>
              </a:ext>
            </a:extLst>
          </p:cNvPr>
          <p:cNvSpPr txBox="1"/>
          <p:nvPr/>
        </p:nvSpPr>
        <p:spPr>
          <a:xfrm>
            <a:off x="742121" y="1233126"/>
            <a:ext cx="375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Typing Semantics (Bonus):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DBAC0-3538-6C2C-390E-9F73DFAAE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950410"/>
            <a:ext cx="10816038" cy="1325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588F50-2805-55C7-C8F5-FCDE225A89E3}"/>
              </a:ext>
            </a:extLst>
          </p:cNvPr>
          <p:cNvSpPr txBox="1"/>
          <p:nvPr/>
        </p:nvSpPr>
        <p:spPr>
          <a:xfrm>
            <a:off x="3349553" y="3398179"/>
            <a:ext cx="6219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Tuples</a:t>
            </a:r>
            <a:r>
              <a:rPr lang="en-US" sz="2000" b="1" i="0" dirty="0">
                <a:solidFill>
                  <a:srgbClr val="0F3850"/>
                </a:solidFill>
                <a:effectLst/>
                <a:latin typeface="Avenir Book" panose="02000503020000020003" pitchFamily="2" charset="0"/>
              </a:rPr>
              <a:t>—how to assign type to each new expression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D83545-D6A4-1CE8-69FB-7CF071BF75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058289"/>
            <a:ext cx="9164444" cy="24255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64FB96-582B-20B4-76B7-A3050B0E8A89}"/>
              </a:ext>
            </a:extLst>
          </p:cNvPr>
          <p:cNvSpPr txBox="1"/>
          <p:nvPr/>
        </p:nvSpPr>
        <p:spPr>
          <a:xfrm>
            <a:off x="10225482" y="4853377"/>
            <a:ext cx="1691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venir Book" panose="02000503020000020003" pitchFamily="2" charset="0"/>
              </a:rPr>
              <a:t>Generalizing 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to Records</a:t>
            </a:r>
            <a:endParaRPr lang="en-US" sz="2000" b="1" i="0" dirty="0">
              <a:solidFill>
                <a:srgbClr val="0F3850"/>
              </a:solidFill>
              <a:effectLst/>
              <a:latin typeface="Avenir Book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C7547-6D91-72D8-9E7D-9336452A19C6}"/>
              </a:ext>
            </a:extLst>
          </p:cNvPr>
          <p:cNvSpPr txBox="1"/>
          <p:nvPr/>
        </p:nvSpPr>
        <p:spPr>
          <a:xfrm>
            <a:off x="8562354" y="5207320"/>
            <a:ext cx="141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panose="02000503020000020003" pitchFamily="2" charset="0"/>
              </a:rPr>
              <a:t>Your syntax!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715DE7-60D9-3932-8082-CB4297534087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331FD7-DC82-B33A-7B51-0681E433A980}"/>
              </a:ext>
            </a:extLst>
          </p:cNvPr>
          <p:cNvCxnSpPr>
            <a:cxnSpLocks/>
          </p:cNvCxnSpPr>
          <p:nvPr/>
        </p:nvCxnSpPr>
        <p:spPr>
          <a:xfrm flipH="1">
            <a:off x="7020910" y="5519337"/>
            <a:ext cx="1589690" cy="1872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06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15" y="2718649"/>
            <a:ext cx="3120342" cy="1325563"/>
          </a:xfrm>
        </p:spPr>
        <p:txBody>
          <a:bodyPr>
            <a:noAutofit/>
          </a:bodyPr>
          <a:lstStyle/>
          <a:p>
            <a:r>
              <a:rPr lang="en" sz="99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sz="99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sz="99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0AD51D9-D929-80FF-5A41-9B14FE885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325" y="2300491"/>
            <a:ext cx="3243479" cy="18812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9AE43-A1C7-DF8B-049A-2B83203D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B3F07-2D9C-0DA3-20FC-E22C7E49002C}"/>
              </a:ext>
            </a:extLst>
          </p:cNvPr>
          <p:cNvSpPr txBox="1"/>
          <p:nvPr/>
        </p:nvSpPr>
        <p:spPr>
          <a:xfrm>
            <a:off x="1835407" y="5361710"/>
            <a:ext cx="887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venir Book" panose="02000503020000020003" pitchFamily="2" charset="0"/>
              </a:rPr>
              <a:t>Reminder in tutorials we recap on lecture, discuss assignments, discuss project or programming and solve practice problems. </a:t>
            </a:r>
          </a:p>
        </p:txBody>
      </p:sp>
    </p:spTree>
    <p:extLst>
      <p:ext uri="{BB962C8B-B14F-4D97-AF65-F5344CB8AC3E}">
        <p14:creationId xmlns:p14="http://schemas.microsoft.com/office/powerpoint/2010/main" val="325137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57BC6-FF56-7379-63A3-36CB8ECF4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4181F-7DAE-9077-1657-9DC56EE3C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00C4950-21AC-C76E-5444-4BE3FB56F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B0B1D4-E4A7-4170-64A1-50043543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19</a:t>
            </a:fld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958277-AD83-E7F3-2796-76F043E02E9C}"/>
              </a:ext>
            </a:extLst>
          </p:cNvPr>
          <p:cNvCxnSpPr/>
          <p:nvPr/>
        </p:nvCxnSpPr>
        <p:spPr>
          <a:xfrm flipH="1" flipV="1">
            <a:off x="7420303" y="4929352"/>
            <a:ext cx="1030014" cy="34170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B074297-8A50-3C3A-7D7B-82376F2AB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07682"/>
            <a:ext cx="10642600" cy="2831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48DF36-8436-20E4-2C83-D41A266ED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615596"/>
            <a:ext cx="10642600" cy="1091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8F9DB2-2DDC-FA01-8DAA-ABA946611A03}"/>
                  </a:ext>
                </a:extLst>
              </p:cNvPr>
              <p:cNvSpPr txBox="1"/>
              <p:nvPr/>
            </p:nvSpPr>
            <p:spPr>
              <a:xfrm>
                <a:off x="838200" y="5987018"/>
                <a:ext cx="94909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venir Book" panose="02000503020000020003" pitchFamily="2" charset="0"/>
                  </a:rPr>
                  <a:t>Bad decision as it violates call-by-value. Equivalence only holds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Avenir Book" panose="02000503020000020003" pitchFamily="2" charset="0"/>
                  </a:rPr>
                  <a:t> is certainly a value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8F9DB2-2DDC-FA01-8DAA-ABA946611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987018"/>
                <a:ext cx="9490932" cy="369332"/>
              </a:xfrm>
              <a:prstGeom prst="rect">
                <a:avLst/>
              </a:prstGeom>
              <a:blipFill>
                <a:blip r:embed="rId6"/>
                <a:stretch>
                  <a:fillRect l="-66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15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" sz="6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Thank You</a:t>
            </a:r>
            <a:endParaRPr lang="en-US" sz="6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63CB071-B5BB-498E-D1A1-5C0028F7E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07" y="586900"/>
            <a:ext cx="2375210" cy="1377621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63CA459-B9F3-56B0-61A8-94EAF8DB8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878" y="4995282"/>
            <a:ext cx="2375210" cy="137762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D2862C-A77B-8DC2-29B4-805301F8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87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783249"/>
                <a:ext cx="11353801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1) One example valid use of sums in lambda calculus……….</a:t>
                </a:r>
                <a:endParaRPr lang="en-US" dirty="0"/>
              </a:p>
              <a:p>
                <a:pPr marL="457200" indent="-457200"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endChr m:val="|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𝑖𝑛𝑡</m:t>
                        </m:r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𝑏𝑜𝑜𝑙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𝑐𝑎𝑠𝑒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𝑖𝑛𝑙</m:t>
                        </m:r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⇒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+ 1 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𝑖𝑛𝑟</m:t>
                    </m:r>
                    <m:r>
                      <a:rPr lang="en-US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0) 5</m:t>
                    </m:r>
                  </m:oMath>
                </a14:m>
                <a:endParaRPr lang="en-US" sz="2400" i="1" dirty="0"/>
              </a:p>
              <a:p>
                <a:pPr marL="457200" indent="-45720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𝑏𝑜𝑜𝑙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𝑐𝑎𝑠𝑒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𝑖𝑛𝑙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+ 1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𝑖𝑛𝑟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0) (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5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𝑏𝑜𝑜𝑙</m:t>
                    </m:r>
                    <m:r>
                      <a:rPr lang="en-US" sz="2400" b="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𝑐𝑎𝑠𝑒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𝑖𝑛𝑙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+ 1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𝑖𝑛𝑟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0) (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𝑖𝑛𝑙</m:t>
                    </m:r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5)</m:t>
                    </m:r>
                  </m:oMath>
                </a14:m>
                <a:endParaRPr lang="en-US" sz="2400" i="1" dirty="0"/>
              </a:p>
              <a:p>
                <a:pPr marL="457200" indent="-45720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𝑏𝑜𝑜𝑙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𝑐𝑎𝑠𝑒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𝑖𝑛𝑙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⇒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+ 1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𝑖𝑛𝑟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0) </m:t>
                    </m:r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sz="2400" i="1" dirty="0">
                  <a:solidFill>
                    <a:schemeClr val="tx1"/>
                  </a:solidFill>
                </a:endParaRPr>
              </a:p>
              <a:p>
                <a:pPr marL="457200" indent="-457200">
                  <a:buAutoNum type="alphaLcParenR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783249"/>
                <a:ext cx="11353801" cy="3291502"/>
              </a:xfrm>
              <a:blipFill>
                <a:blip r:embed="rId5"/>
                <a:stretch>
                  <a:fillRect l="-1004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A136CBA-2ACD-BC91-37D6-268B0C7F1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582A84-07D5-7956-CB18-38B5F8A15D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935" y="4820282"/>
            <a:ext cx="8004465" cy="151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661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3681"/>
            <a:ext cx="11060575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2) Sums as defined the previous slide: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Do not impose a problem for types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/>
              <a:t>) Breaks </a:t>
            </a:r>
            <a:r>
              <a:rPr lang="en-US" dirty="0"/>
              <a:t>type uniqueness of lambda calculus</a:t>
            </a:r>
          </a:p>
          <a:p>
            <a:pPr marL="0" indent="0">
              <a:buNone/>
            </a:pPr>
            <a:r>
              <a:rPr lang="en-US" dirty="0"/>
              <a:t>c) Violates type safety but not uniqueness</a:t>
            </a:r>
          </a:p>
          <a:p>
            <a:pPr marL="0" indent="0">
              <a:buNone/>
            </a:pPr>
            <a:r>
              <a:rPr lang="en-US" dirty="0"/>
              <a:t>d) Violates uniqueness of types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9E19E8-C393-465E-3341-36829C84B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EC70B2-63BE-8C65-60B3-B5A0E4317DBA}"/>
              </a:ext>
            </a:extLst>
          </p:cNvPr>
          <p:cNvSpPr txBox="1"/>
          <p:nvPr/>
        </p:nvSpPr>
        <p:spPr>
          <a:xfrm>
            <a:off x="910935" y="4438323"/>
            <a:ext cx="1912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Also, suggest a fix!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C41347-E952-5C1D-2716-7365FF965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935" y="4957584"/>
            <a:ext cx="7772400" cy="114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435B77-57C3-7C78-9858-2C152ED5902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43791"/>
          <a:stretch/>
        </p:blipFill>
        <p:spPr>
          <a:xfrm>
            <a:off x="2984244" y="5857539"/>
            <a:ext cx="6223512" cy="663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157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249"/>
            <a:ext cx="11261652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3) In dynamic scoping: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The valid association for a name X purely depends on its position in code</a:t>
            </a:r>
          </a:p>
          <a:p>
            <a:pPr marL="0" indent="0">
              <a:buNone/>
            </a:pPr>
            <a:r>
              <a:rPr lang="en-US" dirty="0"/>
              <a:t>b) The valid association for a name X is generally the most recent association </a:t>
            </a:r>
          </a:p>
          <a:p>
            <a:pPr marL="0" indent="0">
              <a:buNone/>
            </a:pPr>
            <a:r>
              <a:rPr lang="en-US" dirty="0"/>
              <a:t>c) The valid association for a name X is the most recent active association</a:t>
            </a:r>
          </a:p>
          <a:p>
            <a:pPr marL="0" indent="0">
              <a:buNone/>
            </a:pPr>
            <a:r>
              <a:rPr lang="en-US" dirty="0"/>
              <a:t>d) All scopes are equivalent to a static global scope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9E19E8-C393-465E-3341-36829C84B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4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83249"/>
            <a:ext cx="11261652" cy="3291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4) Static substitution to evaluate e1 e2 is inefficient because: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Effectively does double the work</a:t>
            </a:r>
          </a:p>
          <a:p>
            <a:pPr marL="0" indent="0">
              <a:buNone/>
            </a:pPr>
            <a:r>
              <a:rPr lang="en-US" dirty="0"/>
              <a:t>b) Searching takes a lot of time</a:t>
            </a:r>
          </a:p>
          <a:p>
            <a:pPr marL="0" indent="0">
              <a:buNone/>
            </a:pPr>
            <a:r>
              <a:rPr lang="en-US" dirty="0"/>
              <a:t>c) Need to search entire e2 for e1</a:t>
            </a:r>
          </a:p>
          <a:p>
            <a:pPr marL="0" indent="0">
              <a:buNone/>
            </a:pPr>
            <a:r>
              <a:rPr lang="en-US" dirty="0"/>
              <a:t>d) Evaluation takes time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7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9E19E8-C393-465E-3341-36829C84B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4791-6F12-004E-C6AB-71CB072C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Pop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Quiz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3249"/>
                <a:ext cx="11261652" cy="3291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5) Given the function </a:t>
                </a:r>
                <a:r>
                  <a:rPr lang="en-US" dirty="0"/>
                  <a:t>𝑍 = 𝜆𝑓. (𝜆𝑥. 𝑓(𝜆𝑦. 𝑥 𝑥 𝑦))(𝜆𝑥. 𝑓(𝜆𝑦. 𝑥 𝑥 𝑦))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It holds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It holds for any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c) It holds for any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d) It holds for any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lnSpc>
                    <a:spcPct val="150000"/>
                  </a:lnSpc>
                  <a:buNone/>
                </a:pPr>
                <a:endParaRPr lang="en-US" sz="1700" dirty="0">
                  <a:latin typeface="Poppins" pitchFamily="2" charset="77"/>
                  <a:cs typeface="Poppins" pitchFamily="2" charset="77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1BAC55-8A1F-944B-026F-DBD820A551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3249"/>
                <a:ext cx="11261652" cy="3291502"/>
              </a:xfrm>
              <a:blipFill>
                <a:blip r:embed="rId5"/>
                <a:stretch>
                  <a:fillRect l="-1127" t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9E19E8-C393-465E-3341-36829C84B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0935" y="1142818"/>
            <a:ext cx="325899" cy="3258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22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B957-735F-7607-1F6F-EF3B4FAC1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8B2D-72E7-053E-1EF4-EBAE4AE72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4116" y="2022057"/>
            <a:ext cx="8218613" cy="2499043"/>
          </a:xfrm>
        </p:spPr>
        <p:txBody>
          <a:bodyPr>
            <a:noAutofit/>
          </a:bodyPr>
          <a:lstStyle/>
          <a:p>
            <a:r>
              <a:rPr lang="en" sz="80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Assignment</a:t>
            </a:r>
            <a:br>
              <a:rPr lang="en" sz="8000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</a:br>
            <a:r>
              <a:rPr lang="en" sz="80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sz="8000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337F329-DC62-CC00-B253-875D4CFDA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05" y="2330971"/>
            <a:ext cx="3243479" cy="188121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04EA5-638A-2A92-2307-1047E44F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150DA-F14F-E64A-FE15-A77CCAE32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92DA-FEB1-D420-D8F9-3CE32C45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640"/>
            <a:ext cx="10515600" cy="1325563"/>
          </a:xfrm>
        </p:spPr>
        <p:txBody>
          <a:bodyPr/>
          <a:lstStyle/>
          <a:p>
            <a:r>
              <a:rPr lang="en" b="1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Quiz </a:t>
            </a:r>
            <a:r>
              <a:rPr lang="en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Solution</a:t>
            </a:r>
            <a:endParaRPr lang="en-US" b="1" dirty="0">
              <a:solidFill>
                <a:srgbClr val="0070C0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9BB3975-B933-864E-5B16-AF893FF0E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2644" y="282120"/>
            <a:ext cx="1781856" cy="10334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045130-4E34-F223-1EEE-38478F2A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51B74C-8C08-4322-2555-4D58AD5C9F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025" b="30766"/>
          <a:stretch/>
        </p:blipFill>
        <p:spPr>
          <a:xfrm>
            <a:off x="838200" y="1431202"/>
            <a:ext cx="8343378" cy="1370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8081C1-6158-177B-C080-5FEB0A25268B}"/>
                  </a:ext>
                </a:extLst>
              </p:cNvPr>
              <p:cNvSpPr txBox="1"/>
              <p:nvPr/>
            </p:nvSpPr>
            <p:spPr>
              <a:xfrm>
                <a:off x="975213" y="2997377"/>
                <a:ext cx="11071138" cy="336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Avenir Black" panose="02000503020000020003" pitchFamily="2" charset="0"/>
                  </a:rPr>
                  <a:t>Recap: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venir" panose="02000503020000020003" pitchFamily="2" charset="0"/>
                  </a:rPr>
                  <a:t>In recursion, you are used to writing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,..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=…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,..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𝑒𝑙𝑠𝑒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  <a:latin typeface="Avenir" panose="02000503020000020003" pitchFamily="2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Avenir" panose="02000503020000020003" pitchFamily="2" charset="0"/>
                  </a:rPr>
                  <a:t>Lambda calculus does not support variable assignments so we proceed by:</a:t>
                </a:r>
              </a:p>
              <a:p>
                <a:pPr marL="342900" indent="-342900">
                  <a:lnSpc>
                    <a:spcPct val="150000"/>
                  </a:lnSpc>
                  <a:buFont typeface="System Font Regular"/>
                  <a:buChar char="→"/>
                </a:pPr>
                <a:r>
                  <a:rPr lang="en-US" dirty="0">
                    <a:latin typeface="Avenir" panose="02000503020000020003" pitchFamily="2" charset="0"/>
                  </a:rPr>
                  <a:t>Define wrapper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latin typeface="Avenir" panose="02000503020000020003" pitchFamily="2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latin typeface="Avenir" panose="02000503020000020003" pitchFamily="2" charset="0"/>
                  </a:rPr>
                  <a:t>.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,..</m:t>
                        </m:r>
                      </m:e>
                    </m:d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  <a:latin typeface="Avenir" panose="02000503020000020003" pitchFamily="2" charset="0"/>
                  </a:rPr>
                  <a:t> // What happens if we pass to this what’s in orange?</a:t>
                </a:r>
              </a:p>
              <a:p>
                <a:pPr marL="342900" indent="-342900">
                  <a:lnSpc>
                    <a:spcPct val="150000"/>
                  </a:lnSpc>
                  <a:buFont typeface="System Font Regular"/>
                  <a:buChar char="→"/>
                </a:pPr>
                <a:r>
                  <a:rPr lang="en-US" dirty="0">
                    <a:latin typeface="Avenir" panose="02000503020000020003" pitchFamily="2" charset="0"/>
                  </a:rPr>
                  <a:t>With this, the original recursive function is tantamount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𝑓𝑖𝑥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Avenir" panose="02000503020000020003" pitchFamily="2" charset="0"/>
                  </a:rPr>
                  <a:t> </a:t>
                </a:r>
                <a:r>
                  <a:rPr lang="en-US" dirty="0">
                    <a:latin typeface="Avenir" panose="02000503020000020003" pitchFamily="2" charset="0"/>
                  </a:rPr>
                  <a:t>(i.e.,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,..</m:t>
                        </m:r>
                      </m:e>
                    </m:d>
                  </m:oMath>
                </a14:m>
                <a:r>
                  <a:rPr lang="en-US" dirty="0">
                    <a:latin typeface="Avenir" panose="02000503020000020003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𝑓𝑖𝑥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>
                    <a:latin typeface="Avenir" panose="02000503020000020003" pitchFamily="2" charset="0"/>
                  </a:rPr>
                  <a:t>) </a:t>
                </a:r>
              </a:p>
              <a:p>
                <a:pPr marL="342900" indent="-342900">
                  <a:lnSpc>
                    <a:spcPct val="150000"/>
                  </a:lnSpc>
                  <a:buFont typeface="System Font Regular"/>
                  <a:buChar char="→"/>
                </a:pPr>
                <a:r>
                  <a:rPr lang="en-US" dirty="0">
                    <a:latin typeface="Avenir" panose="02000503020000020003" pitchFamily="2" charset="0"/>
                  </a:rPr>
                  <a:t>Holds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𝑓𝑖𝑥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𝑓𝑖𝑥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dirty="0">
                        <a:latin typeface="Avenir" panose="02000503020000020003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𝑓𝑖𝑥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,..</m:t>
                        </m:r>
                      </m:e>
                    </m:d>
                  </m:oMath>
                </a14:m>
                <a:endParaRPr lang="en-US" dirty="0">
                  <a:latin typeface="Avenir" panose="02000503020000020003" pitchFamily="2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System Font Regular"/>
                  <a:buChar char="→"/>
                </a:pPr>
                <a:r>
                  <a:rPr lang="en-US" dirty="0">
                    <a:latin typeface="Avenir" panose="02000503020000020003" pitchFamily="2" charset="0"/>
                  </a:rPr>
                  <a:t>In other words, if we denote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𝑓𝑖𝑥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>
                    <a:latin typeface="Avenir" panose="02000503020000020003" pitchFamily="2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latin typeface="Avenir" panose="02000503020000020003" pitchFamily="2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m:rPr>
                        <m:nor/>
                      </m:rPr>
                      <a:rPr lang="en-US" dirty="0">
                        <a:latin typeface="Avenir" panose="02000503020000020003" pitchFamily="2" charset="0"/>
                      </a:rPr>
                      <m:t>.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m:t> 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,..</m:t>
                        </m:r>
                      </m:e>
                    </m:d>
                  </m:oMath>
                </a14:m>
                <a:endParaRPr lang="en-US" dirty="0">
                  <a:latin typeface="Avenir" panose="02000503020000020003" pitchFamily="2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System Font Regular"/>
                  <a:buChar char="→"/>
                </a:pPr>
                <a:endParaRPr lang="en-US" dirty="0">
                  <a:latin typeface="Avenir" panose="02000503020000020003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8081C1-6158-177B-C080-5FEB0A252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13" y="2997377"/>
                <a:ext cx="11071138" cy="3365024"/>
              </a:xfrm>
              <a:prstGeom prst="rect">
                <a:avLst/>
              </a:prstGeom>
              <a:blipFill>
                <a:blip r:embed="rId5"/>
                <a:stretch>
                  <a:fillRect l="-573" t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977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4007</TotalTime>
  <Words>1216</Words>
  <Application>Microsoft Macintosh PowerPoint</Application>
  <PresentationFormat>Widescreen</PresentationFormat>
  <Paragraphs>161</Paragraphs>
  <Slides>21</Slides>
  <Notes>20</Notes>
  <HiddenSlides>0</HiddenSlides>
  <MMClips>5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Avenir</vt:lpstr>
      <vt:lpstr>Avenir Black</vt:lpstr>
      <vt:lpstr>Avenir Book</vt:lpstr>
      <vt:lpstr>Calibri</vt:lpstr>
      <vt:lpstr>Calibri Light</vt:lpstr>
      <vt:lpstr>Cambria Math</vt:lpstr>
      <vt:lpstr>Helvetica</vt:lpstr>
      <vt:lpstr>Poppins</vt:lpstr>
      <vt:lpstr>System Font Regular</vt:lpstr>
      <vt:lpstr>Office Theme</vt:lpstr>
      <vt:lpstr>Programming Language Concepts Tutorials</vt:lpstr>
      <vt:lpstr>Pop Quiz</vt:lpstr>
      <vt:lpstr>Pop Quiz</vt:lpstr>
      <vt:lpstr>Pop Quiz</vt:lpstr>
      <vt:lpstr>Pop Quiz</vt:lpstr>
      <vt:lpstr>Pop Quiz</vt:lpstr>
      <vt:lpstr>Pop Quiz</vt:lpstr>
      <vt:lpstr>Assignment Solution</vt:lpstr>
      <vt:lpstr>Quiz Solution</vt:lpstr>
      <vt:lpstr>Quiz Solution</vt:lpstr>
      <vt:lpstr>PowerPoint Presentation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Assignment Solution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Basics &amp; Evolution</dc:title>
  <dc:creator>Essam Abdelghany</dc:creator>
  <cp:lastModifiedBy>Abdelghany, Essam Wisam Fouad Amin</cp:lastModifiedBy>
  <cp:revision>168</cp:revision>
  <dcterms:created xsi:type="dcterms:W3CDTF">2023-04-27T21:19:03Z</dcterms:created>
  <dcterms:modified xsi:type="dcterms:W3CDTF">2024-10-02T19:43:38Z</dcterms:modified>
</cp:coreProperties>
</file>