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84" r:id="rId3"/>
    <p:sldId id="297" r:id="rId4"/>
    <p:sldId id="312" r:id="rId5"/>
    <p:sldId id="313" r:id="rId6"/>
    <p:sldId id="355" r:id="rId7"/>
    <p:sldId id="301" r:id="rId8"/>
    <p:sldId id="302" r:id="rId9"/>
    <p:sldId id="343" r:id="rId10"/>
    <p:sldId id="344" r:id="rId11"/>
    <p:sldId id="345" r:id="rId12"/>
    <p:sldId id="346" r:id="rId13"/>
    <p:sldId id="339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4" r:id="rId22"/>
    <p:sldId id="29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6"/>
    <a:srgbClr val="00FFF0"/>
    <a:srgbClr val="FFFECD"/>
    <a:srgbClr val="FFB3FF"/>
    <a:srgbClr val="66FFDD"/>
    <a:srgbClr val="05B050"/>
    <a:srgbClr val="9259A3"/>
    <a:srgbClr val="FF7E8C"/>
    <a:srgbClr val="F36F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1"/>
    <p:restoredTop sz="96327"/>
  </p:normalViewPr>
  <p:slideViewPr>
    <p:cSldViewPr snapToGrid="0">
      <p:cViewPr>
        <p:scale>
          <a:sx n="119" d="100"/>
          <a:sy n="119" d="100"/>
        </p:scale>
        <p:origin x="568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63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EC2B7-6072-924B-AE51-DA281600F23F}" type="datetimeFigureOut">
              <a:rPr lang="en-US" smtClean="0"/>
              <a:t>9/19/24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0036C-B239-7F49-800F-BE8CBE07A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35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89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36676-4D4B-724F-30AB-AA15C6CAF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FF6DBE-31C6-E916-07EA-845850B68E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77363E-C7DD-6655-E366-DF640BC706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F070DF-F7EE-1188-B20A-8C6E32D994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23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6CC4B-15B3-341B-A7C4-8E171E48B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56BF65-1338-4B6B-2250-01FF768227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08343B-5CCD-CCE4-70AE-C982069744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255E5-B828-0F20-EDC7-8A59B134CA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05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F1F53-4E7C-B920-603B-3CD924F5E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459C11-4AD5-2F72-1154-BB4A97CE51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6FF1EB-5BAB-5FD7-01A5-7ABE9CF3F2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CA4342-B6C4-A984-AC24-81B940D78C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62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72668-67D1-682F-CD7F-766EBBE08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52886E-0231-DCEB-24C9-5E7E76BDA8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5896D6-3829-96CF-07CE-3111B03AB9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EAA4FD-4031-72F6-B1E3-EC3B5093A3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406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0DA12-DFD2-CFA5-EEAC-9211A0C7A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6FDA79-EF32-A537-5AE2-6B6E2ECAC5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632291-0952-CD75-256D-D9D2A822CD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462DB2-292A-8DCA-A8CF-04ACE212AA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738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056A9-53AB-6465-C856-C4ED6791A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CB572F-A813-A2F3-4622-34EB1A7EEA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A6CD22-4E80-643C-CCDF-A6EA55DE5B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4ABA2B-33C8-438B-4FA5-3431248B64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707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25FC5-4D0D-7055-A8C1-53CC1F830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96156B-B08E-F294-F75D-0BA0CAC3CF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A40842-3EE6-EADD-AB8E-E2840AA3FE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9EF766-DC07-2D2B-F51F-7A6D91767D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549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3E0E6-0C83-3AC0-7823-C98D61DD1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899DD7-3C05-0207-96FF-C9428E9D95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ECCC0B-EB29-77F7-7AC6-C0F48574A0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7BBC4B-A0EA-5F82-72BF-46E667BAD1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156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CB437B-10BD-D65D-99DE-68BAD0561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C0A748-DC7E-0F5C-CA86-FEF0F70D44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7A55EF-B98F-BA68-B1B3-428C8BEC5D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3E004D-7435-E21C-AEBB-1FDAF2635D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793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5CA47-4257-BE25-E392-95BF36409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F3ABD6-4619-238F-267C-62BCCA2BF1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4D5DA4-EC62-1FEC-5035-A3422CD08D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F389E-3E9C-7C2F-219E-D981FD7CA0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01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96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02420-5F03-1F87-1F63-8DCC0F326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F7F639-E687-E058-75B5-6CC7E767E0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99E902-06E2-828C-BD6B-DA7263800B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224F02-DF99-350C-F1FA-79EC64CF84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056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21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81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61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12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4A69D3-7087-F2D4-B3B3-A1985C9F2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91582A-0E2D-F804-5077-CB018D3751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9292B6-EE3C-4C16-D556-040D2E3321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73E3A5-E633-C31D-E540-9559027453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12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6E7D4-365A-8738-A939-094A64263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F122BC-3902-3BBF-D452-8B1AE4E30D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AF3C03-A4FC-6F70-6093-F99E1742E8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3B9E4-3239-C811-380E-ADE3D34F78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45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E02EC-0498-A023-F8D7-3041A9E8C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F4349E-7894-42A6-A3BB-EE42985343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BABAAF-52AF-3A80-AD0E-8F75E2B9AD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3AA22-BD09-6440-02F7-76F2E3DC6B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73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3E437-E33C-539F-A971-C3801820F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80B8E0-0E15-FED9-99CB-B874870DF9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34AB78-D434-A4BD-F5B7-1B56A7CD54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A8E55-69C7-26B0-251B-BA2AAA48FE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18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05650-7DD4-7F7A-C2FC-9A48676AF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D65B7A-75E4-445D-6C89-352C2BF656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728CA-7A15-DDA1-2B5A-19023A4AA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F3B1-F3DA-4441-B1EE-A851EB4245DB}" type="datetime1">
              <a:rPr lang="en-US" smtClean="0"/>
              <a:t>9/19/24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E9572-16CC-C507-3FE8-5D81F41CC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8FE9A-D75D-41FD-14F2-54447E6CF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49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A65A0-B957-4643-E75C-2923CBBAC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05F087-9007-D801-8855-4E4534E3D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94488-760D-5249-BCB4-53B99D251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92E3-9FDF-E54D-B4EB-6783B208EA12}" type="datetime1">
              <a:rPr lang="en-US" smtClean="0"/>
              <a:t>9/19/24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480E4-8A40-1DEF-1267-079558BEB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8B082-1910-6782-A5D8-D7CE38827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15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12FB98-F5A3-EAD4-C58B-5C4479BB7D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C6A3FA-B8B8-8700-AE67-75C83B0CB7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DB346-5207-EC3C-EC5C-CAAF79C55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B909F-0DAD-EF43-BD61-D49A3729F966}" type="datetime1">
              <a:rPr lang="en-US" smtClean="0"/>
              <a:t>9/19/24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540F8-2DC9-B4CE-476C-B19BC354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005A6-FC58-4864-2134-524043FC1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19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6BD0C-F047-BB8D-334E-26DB6BB14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7D15C-E712-D640-924E-1CE94175A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CAC72-B759-F098-9066-040D04CB4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99CD0-1312-E046-A25A-EF67E8F26F22}" type="datetime1">
              <a:rPr lang="en-US" smtClean="0"/>
              <a:t>9/19/24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D4A3A-2D59-9F87-DE64-5E4BC79A0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B2F00-2684-2A1E-63A1-0A47D2CF2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02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CBD8C-862C-9797-1C76-AE3042487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A477E-F414-17E9-34AC-22E90C721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02E1C-4861-1084-B022-B5C8CBDFE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FF94-728B-E64A-8809-790A4B1ED3D4}" type="datetime1">
              <a:rPr lang="en-US" smtClean="0"/>
              <a:t>9/19/24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25946-3920-3127-C8E5-CCE8103D5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431EF-888C-E178-1E17-4C0288763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56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CC622-B67A-307F-DA63-314F1335E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FDEFC-FE71-165C-2EFD-94616DD42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9629E3-0250-FCC3-38D5-FE9B3921B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5C4CD0-41EB-F888-86F6-6B13E3C5C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F34A-1CEF-A047-A231-02CE8861FB9D}" type="datetime1">
              <a:rPr lang="en-US" smtClean="0"/>
              <a:t>9/19/24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6CA8F0-8F13-F417-700F-D6B998079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7972BD-0D01-94A9-6C69-061398F0A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95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F132B-535E-C6FF-7744-59072AC83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2419B6-CC99-9422-DDE9-9545CB5E2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968A7-2F54-8F34-741D-8F3598276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4759E6-5564-DDCF-5B73-F07536E974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98044A-F3B0-A998-C9B6-A57F5868CD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F0AB77-8CA1-B9CF-F7B2-C6C4F20BF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89715-70F5-924C-B3F8-AD1883EF0647}" type="datetime1">
              <a:rPr lang="en-US" smtClean="0"/>
              <a:t>9/19/24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207F81-42D1-F665-6C36-A19D22D71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FF3D2A-7D66-155A-A86F-ACA412F09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79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F1A73-84D3-E333-052E-8277676E1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1639D7-DE91-8EEE-CB03-490275813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C2980-813B-CE49-B375-E252E333A381}" type="datetime1">
              <a:rPr lang="en-US" smtClean="0"/>
              <a:t>9/19/24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F8C9F4-1DB9-A4B6-BDFA-57CCE7201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1468F7-1C54-33EB-435E-DF0A574EB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98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629FA-128B-64AF-5D24-B79521615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0C0A-6F6A-0D4B-8E91-ACA8A5BF8E76}" type="datetime1">
              <a:rPr lang="en-US" smtClean="0"/>
              <a:t>9/19/24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81E20C-A3DF-98CD-5589-83AFEF21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D47EAF-48C8-B2A3-5706-6DEC51282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7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4B540-96EF-2FB2-8666-C75FD3943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20AB0-532E-9427-52BD-F3E58F4B4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75005D-119E-CC93-C7B9-585CA2D06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5526C4-9C8B-37D7-6909-DCA4ABC58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99F8-5E62-5A4D-97BB-29105228C9E6}" type="datetime1">
              <a:rPr lang="en-US" smtClean="0"/>
              <a:t>9/19/24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00B20C-A21E-6F83-1B0C-35184FB15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F62779-E10B-29FD-3ED3-151203012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85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3B992-81C7-74DF-B320-5BA94F162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BE8874-F766-6140-79A4-BCA315327E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4C51DE-1FA1-DFC5-EB48-ADDF4A7FC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AA0579-C751-856B-BD91-C23B2AA9E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528A-E76A-414B-946C-79A173F175C6}" type="datetime1">
              <a:rPr lang="en-US" smtClean="0"/>
              <a:t>9/19/24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628CC2-82B4-DE20-B5AA-48BE190DC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E8B101-BE24-1983-9065-6BA520753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1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7D933C-DF95-5365-F5C1-F1498E776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B936ED-01E8-71DF-FB7A-FD7802D5A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D2555-F48E-0CD5-7833-F271C6199C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5CE49-D2F1-D84A-9B2E-0E5EACFB1C70}" type="datetime1">
              <a:rPr lang="en-US" smtClean="0"/>
              <a:t>9/19/24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89A4D-5030-4CF5-CCA8-0D8D8B6B2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47716-553C-E069-D179-B09B234AF4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7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1379E-25AB-5771-3F10-00F8059C3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836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Programming Language Concepts </a:t>
            </a:r>
            <a:r>
              <a:rPr lang="en-US" sz="60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Tutorials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E79E56-D071-8596-A083-46AA9F3F78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98901"/>
          </a:xfrm>
        </p:spPr>
        <p:txBody>
          <a:bodyPr/>
          <a:lstStyle/>
          <a:p>
            <a:r>
              <a:rPr lang="en-US" sz="2000" i="1" dirty="0">
                <a:latin typeface="Avenir Book" panose="02000503020000020003" pitchFamily="2" charset="0"/>
              </a:rPr>
              <a:t>Become a Programming Languages Designer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8EA932-9ED4-8A19-5408-425870D34EB7}"/>
              </a:ext>
            </a:extLst>
          </p:cNvPr>
          <p:cNvSpPr txBox="1"/>
          <p:nvPr/>
        </p:nvSpPr>
        <p:spPr>
          <a:xfrm>
            <a:off x="4324796" y="4604559"/>
            <a:ext cx="3409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Poppins" pitchFamily="2" charset="77"/>
                <a:cs typeface="Poppins" pitchFamily="2" charset="77"/>
              </a:rPr>
              <a:t>Supervised by </a:t>
            </a:r>
            <a:r>
              <a:rPr lang="en-US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Dr. Kenny Zhu</a:t>
            </a:r>
          </a:p>
          <a:p>
            <a:pPr algn="ctr"/>
            <a:endParaRPr lang="en-US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97CE70-3030-1D1D-BBAD-2E5D46F4850A}"/>
              </a:ext>
            </a:extLst>
          </p:cNvPr>
          <p:cNvSpPr txBox="1"/>
          <p:nvPr/>
        </p:nvSpPr>
        <p:spPr>
          <a:xfrm>
            <a:off x="4505619" y="5094034"/>
            <a:ext cx="2909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Poppins" pitchFamily="2" charset="77"/>
                <a:cs typeface="Poppins" pitchFamily="2" charset="77"/>
              </a:rPr>
              <a:t>TAs: </a:t>
            </a:r>
            <a:r>
              <a:rPr lang="en-US" dirty="0">
                <a:solidFill>
                  <a:srgbClr val="FF0000"/>
                </a:solidFill>
                <a:latin typeface="Poppins" pitchFamily="2" charset="77"/>
                <a:cs typeface="Poppins" pitchFamily="2" charset="77"/>
              </a:rPr>
              <a:t>Essam Abdelghany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4DF8CA4-0807-98E2-7412-FD2C5D6F1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39" y="4481742"/>
            <a:ext cx="2748130" cy="1593915"/>
          </a:xfrm>
          <a:prstGeom prst="rect">
            <a:avLst/>
          </a:prstGeom>
        </p:spPr>
      </p:pic>
      <p:pic>
        <p:nvPicPr>
          <p:cNvPr id="1026" name="Picture 2" descr="Programming language - Free communications icons">
            <a:extLst>
              <a:ext uri="{FF2B5EF4-FFF2-40B4-BE49-F238E27FC236}">
                <a16:creationId xmlns:a16="http://schemas.microsoft.com/office/drawing/2014/main" id="{9F70529A-BB64-EB0E-4A24-7B8033B4E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515" y="4001234"/>
            <a:ext cx="2499312" cy="249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6FEAEC-9D59-703D-A89A-0294FB18F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0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150DA-F14F-E64A-FE15-A77CCAE32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392DA-FEB1-D420-D8F9-3CE32C458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9BB3975-B933-864E-5B16-AF893FF0E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45130-4E34-F223-1EEE-38478F2A1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F24A82-0069-AF74-1A59-883335E92D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825625"/>
            <a:ext cx="10632440" cy="1112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D450FD-AD7F-26CF-4C9F-1436AE90BC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440" y="3821592"/>
            <a:ext cx="10373360" cy="2212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8ACB2F7-F3DC-AA84-4617-2325031AEF97}"/>
              </a:ext>
            </a:extLst>
          </p:cNvPr>
          <p:cNvSpPr txBox="1"/>
          <p:nvPr/>
        </p:nvSpPr>
        <p:spPr>
          <a:xfrm>
            <a:off x="980440" y="3263117"/>
            <a:ext cx="7716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Poppins" pitchFamily="2" charset="77"/>
                <a:cs typeface="Poppins" pitchFamily="2" charset="77"/>
              </a:rPr>
              <a:t>Gentle Reminder: </a:t>
            </a:r>
            <a:r>
              <a:rPr lang="en-US" dirty="0">
                <a:latin typeface="Poppins" pitchFamily="2" charset="77"/>
                <a:cs typeface="Poppins" pitchFamily="2" charset="77"/>
              </a:rPr>
              <a:t>Call-by-name VS. Call-by-value</a:t>
            </a:r>
          </a:p>
        </p:txBody>
      </p:sp>
    </p:spTree>
    <p:extLst>
      <p:ext uri="{BB962C8B-B14F-4D97-AF65-F5344CB8AC3E}">
        <p14:creationId xmlns:p14="http://schemas.microsoft.com/office/powerpoint/2010/main" val="174977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A1B09D-BDA3-0AAC-BC71-33EA568A6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17307-ACA0-AF61-393F-41022EBE6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EC9D39F-E035-1FCA-130C-F355B521E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F48083-0A33-AE75-3014-B6B122233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412DBA-FA8B-8BE6-01F6-9A5DFD9688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825625"/>
            <a:ext cx="10632440" cy="1112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1755CA-ECF1-3F20-7AE4-689A31BCD4FB}"/>
              </a:ext>
            </a:extLst>
          </p:cNvPr>
          <p:cNvSpPr txBox="1"/>
          <p:nvPr/>
        </p:nvSpPr>
        <p:spPr>
          <a:xfrm>
            <a:off x="980440" y="3263117"/>
            <a:ext cx="7716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Poppins" pitchFamily="2" charset="77"/>
                <a:cs typeface="Poppins" pitchFamily="2" charset="77"/>
              </a:rPr>
              <a:t>Solution:</a:t>
            </a:r>
            <a:endParaRPr lang="en-US" dirty="0">
              <a:latin typeface="Poppins" pitchFamily="2" charset="77"/>
              <a:cs typeface="Poppins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F54253-F6C8-4251-1265-138F0FCEAE93}"/>
                  </a:ext>
                </a:extLst>
              </p:cNvPr>
              <p:cNvSpPr txBox="1"/>
              <p:nvPr/>
            </p:nvSpPr>
            <p:spPr>
              <a:xfrm>
                <a:off x="1066800" y="3778372"/>
                <a:ext cx="7244080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.5+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→5+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F54253-F6C8-4251-1265-138F0FCEA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778372"/>
                <a:ext cx="7244080" cy="404983"/>
              </a:xfrm>
              <a:prstGeom prst="rect">
                <a:avLst/>
              </a:prstGeom>
              <a:blipFill>
                <a:blip r:embed="rId5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FB706D-F96A-AFC2-56E0-FCE0D997FE00}"/>
                  </a:ext>
                </a:extLst>
              </p:cNvPr>
              <p:cNvSpPr txBox="1"/>
              <p:nvPr/>
            </p:nvSpPr>
            <p:spPr>
              <a:xfrm>
                <a:off x="980440" y="4665133"/>
                <a:ext cx="7716520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Poppins" pitchFamily="2" charset="77"/>
                    <a:cs typeface="Poppins" pitchFamily="2" charset="77"/>
                  </a:rPr>
                  <a:t>How about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3</m:t>
                            </m:r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5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dirty="0">
                    <a:latin typeface="Poppins" pitchFamily="2" charset="77"/>
                    <a:cs typeface="Poppins" pitchFamily="2" charset="77"/>
                  </a:rPr>
                  <a:t> </a:t>
                </a:r>
                <a:r>
                  <a:rPr lang="en-US" dirty="0">
                    <a:solidFill>
                      <a:srgbClr val="C00000"/>
                    </a:solidFill>
                    <a:latin typeface="Poppins" pitchFamily="2" charset="77"/>
                    <a:cs typeface="Poppins" pitchFamily="2" charset="77"/>
                  </a:rPr>
                  <a:t>Nothing evaluates!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FB706D-F96A-AFC2-56E0-FCE0D997FE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440" y="4665133"/>
                <a:ext cx="7716520" cy="404983"/>
              </a:xfrm>
              <a:prstGeom prst="rect">
                <a:avLst/>
              </a:prstGeom>
              <a:blipFill>
                <a:blip r:embed="rId6"/>
                <a:stretch>
                  <a:fillRect l="-822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647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B288D-52E1-39FC-BDC4-29FCB0750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6426B-A401-BFC2-A60E-ADA7E823B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DD2D913-38F3-AED1-3D9D-86C242063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3C9D91-E849-05F2-C6B5-38C69A1B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C89E84-B272-E3E8-0EAB-B3D2C37936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1898419"/>
            <a:ext cx="10732911" cy="8599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786CB37-AB11-E2FD-BB42-2D07B98C6C9D}"/>
                  </a:ext>
                </a:extLst>
              </p:cNvPr>
              <p:cNvSpPr txBox="1"/>
              <p:nvPr/>
            </p:nvSpPr>
            <p:spPr>
              <a:xfrm>
                <a:off x="1004711" y="3225607"/>
                <a:ext cx="6096000" cy="22331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effectLst/>
                          <a:latin typeface="Cambria Math" panose="02040503050406030204" pitchFamily="18" charset="0"/>
                        </a:rPr>
                        <m:t>𝑌𝑔</m:t>
                      </m:r>
                      <m:r>
                        <a:rPr lang="en-US" sz="1800" b="0" i="1" dirty="0" smtClean="0">
                          <a:effectLst/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1800" i="1" dirty="0" smtClean="0">
                          <a:effectLst/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1800" i="1" dirty="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800" i="1" dirty="0" smtClean="0">
                          <a:effectLst/>
                          <a:latin typeface="Cambria Math" panose="02040503050406030204" pitchFamily="18" charset="0"/>
                        </a:rPr>
                        <m:t>. (</m:t>
                      </m:r>
                      <m:r>
                        <a:rPr lang="en-US" sz="1800" i="1" dirty="0" smtClean="0">
                          <a:effectLst/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1800" i="1" dirty="0" smtClean="0">
                          <a:effectLst/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i="1" dirty="0">
                          <a:effectLst/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800" i="1" dirty="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800" i="1" dirty="0">
                          <a:effectLst/>
                          <a:latin typeface="Cambria Math" panose="02040503050406030204" pitchFamily="18" charset="0"/>
                        </a:rPr>
                        <m:t>( </m:t>
                      </m:r>
                      <m:r>
                        <a:rPr lang="en-US" sz="1800" i="1" dirty="0">
                          <a:effectLst/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i="1" dirty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 dirty="0">
                          <a:effectLst/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i="1" dirty="0" smtClean="0">
                          <a:effectLst/>
                          <a:latin typeface="Cambria Math" panose="02040503050406030204" pitchFamily="18" charset="0"/>
                        </a:rPr>
                        <m:t>))(</m:t>
                      </m:r>
                      <m:r>
                        <a:rPr lang="en-US" sz="1800" i="1" dirty="0" smtClean="0">
                          <a:effectLst/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1800" i="1" dirty="0" smtClean="0">
                          <a:effectLst/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i="1" dirty="0">
                          <a:effectLst/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800" i="1" dirty="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800" i="1" dirty="0">
                          <a:effectLst/>
                          <a:latin typeface="Cambria Math" panose="02040503050406030204" pitchFamily="18" charset="0"/>
                        </a:rPr>
                        <m:t>( </m:t>
                      </m:r>
                      <m:r>
                        <a:rPr lang="en-US" sz="1800" i="1" dirty="0">
                          <a:effectLst/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i="1" dirty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 dirty="0">
                          <a:effectLst/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i="1" dirty="0">
                          <a:effectLst/>
                          <a:latin typeface="Cambria Math" panose="02040503050406030204" pitchFamily="18" charset="0"/>
                        </a:rPr>
                        <m:t> )) </m:t>
                      </m:r>
                      <m:r>
                        <a:rPr lang="en-US" sz="1800" i="1" dirty="0" smtClean="0">
                          <a:solidFill>
                            <a:srgbClr val="9259A3"/>
                          </a:solidFill>
                          <a:effectLst/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800" i="1" dirty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effectLst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effectLst/>
                          <a:latin typeface="Cambria Math" panose="02040503050406030204" pitchFamily="18" charset="0"/>
                        </a:rPr>
                        <m:t>𝑌𝑔</m:t>
                      </m:r>
                      <m:r>
                        <a:rPr lang="en-US" sz="1800" b="0" i="1" dirty="0" smtClean="0">
                          <a:effectLst/>
                          <a:latin typeface="Cambria Math" panose="02040503050406030204" pitchFamily="18" charset="0"/>
                        </a:rPr>
                        <m:t>= (</m:t>
                      </m:r>
                      <m:r>
                        <a:rPr lang="en-US" sz="1800" i="1" dirty="0" smtClean="0">
                          <a:effectLst/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1800" i="1" dirty="0" smtClean="0">
                          <a:effectLst/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i="1" dirty="0">
                          <a:effectLst/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 dirty="0" smtClean="0">
                          <a:solidFill>
                            <a:srgbClr val="9259A3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800" i="1" dirty="0">
                          <a:effectLst/>
                          <a:latin typeface="Cambria Math" panose="02040503050406030204" pitchFamily="18" charset="0"/>
                        </a:rPr>
                        <m:t>( </m:t>
                      </m:r>
                      <m:r>
                        <a:rPr lang="en-US" sz="1800" i="1" dirty="0">
                          <a:effectLst/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i="1" dirty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 dirty="0">
                          <a:effectLst/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i="1" dirty="0" smtClean="0">
                          <a:effectLst/>
                          <a:latin typeface="Cambria Math" panose="02040503050406030204" pitchFamily="18" charset="0"/>
                        </a:rPr>
                        <m:t>))(</m:t>
                      </m:r>
                      <m:r>
                        <a:rPr lang="en-US" sz="1800" i="1" dirty="0" smtClean="0">
                          <a:effectLst/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1800" i="1" dirty="0" smtClean="0">
                          <a:effectLst/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i="1" dirty="0">
                          <a:effectLst/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 dirty="0" smtClean="0">
                          <a:solidFill>
                            <a:srgbClr val="9259A3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800" i="1" dirty="0">
                          <a:effectLst/>
                          <a:latin typeface="Cambria Math" panose="02040503050406030204" pitchFamily="18" charset="0"/>
                        </a:rPr>
                        <m:t>( </m:t>
                      </m:r>
                      <m:r>
                        <a:rPr lang="en-US" sz="1800" i="1" dirty="0">
                          <a:effectLst/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i="1" dirty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 dirty="0">
                          <a:effectLst/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i="1" dirty="0">
                          <a:effectLst/>
                          <a:latin typeface="Cambria Math" panose="02040503050406030204" pitchFamily="18" charset="0"/>
                        </a:rPr>
                        <m:t> )) </m:t>
                      </m:r>
                    </m:oMath>
                  </m:oMathPara>
                </a14:m>
                <a:endParaRPr lang="en-US" dirty="0">
                  <a:effectLst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effectLst/>
                          <a:latin typeface="Cambria Math" panose="02040503050406030204" pitchFamily="18" charset="0"/>
                        </a:rPr>
                        <m:t>𝑌𝑔</m:t>
                      </m:r>
                      <m:r>
                        <a:rPr lang="en-US" sz="1800" b="0" i="1" dirty="0" smtClean="0">
                          <a:effectLst/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18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800" i="1" dirty="0" smtClean="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800" i="1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i="1" dirty="0" smtClean="0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1" dirty="0" smtClean="0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1" dirty="0" smtClean="0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d>
                      <m:r>
                        <a:rPr lang="en-US" sz="1800" b="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800" i="1" dirty="0" smtClean="0">
                              <a:solidFill>
                                <a:srgbClr val="9259A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 dirty="0" smtClean="0">
                              <a:solidFill>
                                <a:srgbClr val="9259A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800" i="1" dirty="0" smtClean="0">
                              <a:solidFill>
                                <a:srgbClr val="9259A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 dirty="0">
                              <a:solidFill>
                                <a:srgbClr val="9259A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 dirty="0">
                              <a:solidFill>
                                <a:srgbClr val="9259A3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800" i="1" dirty="0">
                                  <a:solidFill>
                                    <a:srgbClr val="9259A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 dirty="0">
                                  <a:solidFill>
                                    <a:srgbClr val="9259A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i="1" dirty="0">
                                  <a:solidFill>
                                    <a:srgbClr val="9259A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i="1" dirty="0">
                                  <a:solidFill>
                                    <a:srgbClr val="9259A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i="1" dirty="0">
                                  <a:solidFill>
                                    <a:srgbClr val="9259A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i="1" dirty="0">
                                  <a:solidFill>
                                    <a:srgbClr val="9259A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d>
                      <m:r>
                        <a:rPr lang="en-US" sz="1800" i="1" dirty="0">
                          <a:solidFill>
                            <a:srgbClr val="9259A3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9259A3"/>
                  </a:solidFill>
                  <a:effectLst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800" b="0" i="1" dirty="0" smtClean="0">
                        <a:effectLst/>
                        <a:latin typeface="Cambria Math" panose="02040503050406030204" pitchFamily="18" charset="0"/>
                      </a:rPr>
                      <m:t>𝑌𝑔</m:t>
                    </m:r>
                  </m:oMath>
                </a14:m>
                <a:r>
                  <a:rPr lang="en-US" dirty="0">
                    <a:effectLst/>
                  </a:rPr>
                  <a:t> =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𝑥𝑥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solidFill>
                          <a:srgbClr val="9259A3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 dirty="0" smtClean="0">
                        <a:solidFill>
                          <a:srgbClr val="9259A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rgbClr val="9259A3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>
                        <a:solidFill>
                          <a:srgbClr val="9259A3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 dirty="0">
                            <a:solidFill>
                              <a:srgbClr val="9259A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9259A3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9259A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solidFill>
                              <a:srgbClr val="9259A3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9259A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solidFill>
                              <a:srgbClr val="9259A3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effectLst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800" b="0" i="1" dirty="0" smtClean="0">
                        <a:effectLst/>
                        <a:latin typeface="Cambria Math" panose="02040503050406030204" pitchFamily="18" charset="0"/>
                      </a:rPr>
                      <m:t>𝑌𝑔</m:t>
                    </m:r>
                  </m:oMath>
                </a14:m>
                <a:r>
                  <a:rPr lang="en-US" dirty="0">
                    <a:effectLst/>
                  </a:rPr>
                  <a:t> =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9259A3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 dirty="0" smtClean="0">
                            <a:solidFill>
                              <a:srgbClr val="9259A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smtClean="0">
                            <a:solidFill>
                              <a:srgbClr val="9259A3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 dirty="0" smtClean="0">
                            <a:solidFill>
                              <a:srgbClr val="9259A3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9259A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9259A3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dirty="0">
                                <a:solidFill>
                                  <a:srgbClr val="9259A3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dirty="0">
                                <a:solidFill>
                                  <a:srgbClr val="9259A3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dirty="0">
                                <a:solidFill>
                                  <a:srgbClr val="9259A3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dirty="0">
                                <a:solidFill>
                                  <a:srgbClr val="9259A3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i="1" dirty="0" smtClean="0">
                            <a:solidFill>
                              <a:srgbClr val="9259A3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 dirty="0" smtClean="0">
                            <a:solidFill>
                              <a:srgbClr val="9259A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smtClean="0">
                            <a:solidFill>
                              <a:srgbClr val="9259A3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 dirty="0" smtClean="0">
                            <a:solidFill>
                              <a:srgbClr val="9259A3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9259A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9259A3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dirty="0">
                                <a:solidFill>
                                  <a:srgbClr val="9259A3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dirty="0">
                                <a:solidFill>
                                  <a:srgbClr val="9259A3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dirty="0">
                                <a:solidFill>
                                  <a:srgbClr val="9259A3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dirty="0">
                                <a:solidFill>
                                  <a:srgbClr val="9259A3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786CB37-AB11-E2FD-BB42-2D07B98C6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711" y="3225607"/>
                <a:ext cx="6096000" cy="2233112"/>
              </a:xfrm>
              <a:prstGeom prst="rect">
                <a:avLst/>
              </a:prstGeom>
              <a:blipFill>
                <a:blip r:embed="rId5"/>
                <a:stretch>
                  <a:fillRect l="-208" b="-2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270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25CA9-9CFA-B90E-CFB4-2EE8537C4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7B8EC-A1E0-DF48-B984-0A0FC6472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Quiz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4CAA4A3-FBED-E0BA-8C59-5F830285F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3FC495-2FE2-E5BC-10A1-DC366E0EE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12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90E1E8A-112D-5502-DEF1-331E2F9ED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351" y="1852564"/>
            <a:ext cx="11078149" cy="1033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38982F6-8DF8-77EE-5BA2-FA0B24030EB8}"/>
              </a:ext>
            </a:extLst>
          </p:cNvPr>
          <p:cNvSpPr txBox="1"/>
          <p:nvPr/>
        </p:nvSpPr>
        <p:spPr>
          <a:xfrm>
            <a:off x="706351" y="1357221"/>
            <a:ext cx="4226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venir Book" panose="02000503020000020003" pitchFamily="2" charset="0"/>
                <a:cs typeface="Poppins" pitchFamily="2" charset="77"/>
              </a:rPr>
              <a:t>Church encoding in Lambda Calculus: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55F4F6D-822B-F49C-5B8D-39F7BCA0689A}"/>
                  </a:ext>
                </a:extLst>
              </p:cNvPr>
              <p:cNvSpPr txBox="1"/>
              <p:nvPr/>
            </p:nvSpPr>
            <p:spPr>
              <a:xfrm>
                <a:off x="706351" y="3211683"/>
                <a:ext cx="667221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Avenir Book" panose="02000503020000020003" pitchFamily="2" charset="0"/>
                    <a:cs typeface="Poppins" pitchFamily="2" charset="77"/>
                  </a:rPr>
                  <a:t>How do we define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Poppins" pitchFamily="2" charset="77"/>
                      </a:rPr>
                      <m:t>𝑠𝑢𝑐𝑐</m:t>
                    </m:r>
                  </m:oMath>
                </a14:m>
                <a:r>
                  <a:rPr lang="en-US" b="1" dirty="0">
                    <a:latin typeface="Avenir Book" panose="02000503020000020003" pitchFamily="2" charset="0"/>
                    <a:cs typeface="Poppins" pitchFamily="2" charset="77"/>
                  </a:rPr>
                  <a:t> in Lambda calculus (e.g.,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Poppins" pitchFamily="2" charset="77"/>
                      </a:rPr>
                      <m:t>𝑠𝑢𝑐𝑐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Poppins" pitchFamily="2" charset="77"/>
                      </a:rPr>
                      <m:t> 2=3</m:t>
                    </m:r>
                  </m:oMath>
                </a14:m>
                <a:r>
                  <a:rPr lang="en-US" b="1" dirty="0">
                    <a:latin typeface="Avenir Book" panose="02000503020000020003" pitchFamily="2" charset="0"/>
                    <a:cs typeface="Poppins" pitchFamily="2" charset="77"/>
                  </a:rPr>
                  <a:t>)?</a:t>
                </a:r>
              </a:p>
              <a:p>
                <a:endParaRPr lang="en-US" b="1" dirty="0">
                  <a:latin typeface="Avenir Book" panose="02000503020000020003" pitchFamily="2" charset="0"/>
                  <a:cs typeface="Poppins" pitchFamily="2" charset="77"/>
                </a:endParaRPr>
              </a:p>
              <a:p>
                <a:r>
                  <a:rPr lang="en-US" b="1" dirty="0">
                    <a:latin typeface="Avenir Book" panose="02000503020000020003" pitchFamily="2" charset="0"/>
                    <a:cs typeface="Poppins" pitchFamily="2" charset="77"/>
                  </a:rPr>
                  <a:t>Observe that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Poppins" pitchFamily="2" charset="77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Poppins" pitchFamily="2" charset="77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Poppins" pitchFamily="2" charset="77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Poppins" pitchFamily="2" charset="77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Poppins" pitchFamily="2" charset="77"/>
                      </a:rPr>
                      <m:t>𝜆</m:t>
                    </m:r>
                    <m:r>
                      <a:rPr lang="en-US" b="0" i="1" smtClean="0">
                        <a:solidFill>
                          <a:srgbClr val="05B050"/>
                        </a:solidFill>
                        <a:latin typeface="Cambria Math" panose="02040503050406030204" pitchFamily="18" charset="0"/>
                        <a:cs typeface="Poppins" pitchFamily="2" charset="77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Poppins" pitchFamily="2" charset="77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Poppins" pitchFamily="2" charset="77"/>
                      </a:rPr>
                      <m:t>𝜆</m:t>
                    </m:r>
                    <m:r>
                      <a:rPr lang="en-US" b="0" i="1" smtClean="0">
                        <a:solidFill>
                          <a:srgbClr val="9259A3"/>
                        </a:solidFill>
                        <a:latin typeface="Cambria Math" panose="02040503050406030204" pitchFamily="18" charset="0"/>
                        <a:cs typeface="Poppins" pitchFamily="2" charset="77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Poppins" pitchFamily="2" charset="77"/>
                      </a:rPr>
                      <m:t>. 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05B050"/>
                            </a:solidFill>
                            <a:latin typeface="Cambria Math" panose="02040503050406030204" pitchFamily="18" charset="0"/>
                            <a:cs typeface="Poppins" pitchFamily="2" charset="77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5B050"/>
                            </a:solidFill>
                            <a:latin typeface="Cambria Math" panose="02040503050406030204" pitchFamily="18" charset="0"/>
                            <a:cs typeface="Poppins" pitchFamily="2" charset="77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5B050"/>
                            </a:solidFill>
                            <a:latin typeface="Cambria Math" panose="02040503050406030204" pitchFamily="18" charset="0"/>
                            <a:cs typeface="Poppins" pitchFamily="2" charset="77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rgbClr val="9259A3"/>
                        </a:solidFill>
                        <a:latin typeface="Cambria Math" panose="02040503050406030204" pitchFamily="18" charset="0"/>
                        <a:cs typeface="Poppins" pitchFamily="2" charset="77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  <a:latin typeface="Avenir Book" panose="02000503020000020003" pitchFamily="2" charset="0"/>
                    <a:cs typeface="Poppins" pitchFamily="2" charset="77"/>
                  </a:rPr>
                  <a:t> </a:t>
                </a:r>
                <a:r>
                  <a:rPr lang="en-US" dirty="0">
                    <a:latin typeface="Avenir Book" panose="02000503020000020003" pitchFamily="2" charset="0"/>
                    <a:cs typeface="Poppins" pitchFamily="2" charset="77"/>
                  </a:rPr>
                  <a:t>then:</a:t>
                </a:r>
              </a:p>
              <a:p>
                <a:endParaRPr lang="en-US" b="1" dirty="0">
                  <a:latin typeface="Avenir Book" panose="02000503020000020003" pitchFamily="2" charset="0"/>
                  <a:cs typeface="Poppins" pitchFamily="2" charset="77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55F4F6D-822B-F49C-5B8D-39F7BCA06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51" y="3211683"/>
                <a:ext cx="6672211" cy="1200329"/>
              </a:xfrm>
              <a:prstGeom prst="rect">
                <a:avLst/>
              </a:prstGeom>
              <a:blipFill>
                <a:blip r:embed="rId5"/>
                <a:stretch>
                  <a:fillRect l="-760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A82CDE53-30DE-AF9B-0862-F25772F924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1847049"/>
                  </p:ext>
                </p:extLst>
              </p:nvPr>
            </p:nvGraphicFramePr>
            <p:xfrm>
              <a:off x="838200" y="4198555"/>
              <a:ext cx="8937171" cy="4651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135990">
                      <a:extLst>
                        <a:ext uri="{9D8B030D-6E8A-4147-A177-3AD203B41FA5}">
                          <a16:colId xmlns:a16="http://schemas.microsoft.com/office/drawing/2014/main" val="2168638544"/>
                        </a:ext>
                      </a:extLst>
                    </a:gridCol>
                    <a:gridCol w="2788877">
                      <a:extLst>
                        <a:ext uri="{9D8B030D-6E8A-4147-A177-3AD203B41FA5}">
                          <a16:colId xmlns:a16="http://schemas.microsoft.com/office/drawing/2014/main" val="4049781175"/>
                        </a:ext>
                      </a:extLst>
                    </a:gridCol>
                    <a:gridCol w="3012304">
                      <a:extLst>
                        <a:ext uri="{9D8B030D-6E8A-4147-A177-3AD203B41FA5}">
                          <a16:colId xmlns:a16="http://schemas.microsoft.com/office/drawing/2014/main" val="3192495196"/>
                        </a:ext>
                      </a:extLst>
                    </a:gridCol>
                  </a:tblGrid>
                  <a:tr h="4651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00FFF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rgbClr val="66FFDD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rgbClr val="FFB3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rgbClr val="FFB3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00FFF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rgbClr val="66FFDD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rgbClr val="FFB3FF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rgbClr val="FFB3FF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00FFF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rgbClr val="66FFDD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=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FEC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FFB3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 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rgbClr val="FFB3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41462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A82CDE53-30DE-AF9B-0862-F25772F924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1847049"/>
                  </p:ext>
                </p:extLst>
              </p:nvPr>
            </p:nvGraphicFramePr>
            <p:xfrm>
              <a:off x="838200" y="4198555"/>
              <a:ext cx="8937171" cy="4651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135990">
                      <a:extLst>
                        <a:ext uri="{9D8B030D-6E8A-4147-A177-3AD203B41FA5}">
                          <a16:colId xmlns:a16="http://schemas.microsoft.com/office/drawing/2014/main" val="2168638544"/>
                        </a:ext>
                      </a:extLst>
                    </a:gridCol>
                    <a:gridCol w="2788877">
                      <a:extLst>
                        <a:ext uri="{9D8B030D-6E8A-4147-A177-3AD203B41FA5}">
                          <a16:colId xmlns:a16="http://schemas.microsoft.com/office/drawing/2014/main" val="4049781175"/>
                        </a:ext>
                      </a:extLst>
                    </a:gridCol>
                    <a:gridCol w="3012304">
                      <a:extLst>
                        <a:ext uri="{9D8B030D-6E8A-4147-A177-3AD203B41FA5}">
                          <a16:colId xmlns:a16="http://schemas.microsoft.com/office/drawing/2014/main" val="3192495196"/>
                        </a:ext>
                      </a:extLst>
                    </a:gridCol>
                  </a:tblGrid>
                  <a:tr h="4651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405" t="-2632" r="-185830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12727" t="-2632" r="-108636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97468" t="-2632" r="-844" b="-52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414622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C47D73D7-3730-3594-27BF-253048468C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1280381"/>
                  </p:ext>
                </p:extLst>
              </p:nvPr>
            </p:nvGraphicFramePr>
            <p:xfrm>
              <a:off x="838200" y="4946033"/>
              <a:ext cx="8937170" cy="141031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89538">
                      <a:extLst>
                        <a:ext uri="{9D8B030D-6E8A-4147-A177-3AD203B41FA5}">
                          <a16:colId xmlns:a16="http://schemas.microsoft.com/office/drawing/2014/main" val="2510732622"/>
                        </a:ext>
                      </a:extLst>
                    </a:gridCol>
                    <a:gridCol w="7647632">
                      <a:extLst>
                        <a:ext uri="{9D8B030D-6E8A-4147-A177-3AD203B41FA5}">
                          <a16:colId xmlns:a16="http://schemas.microsoft.com/office/drawing/2014/main" val="2281251578"/>
                        </a:ext>
                      </a:extLst>
                    </a:gridCol>
                  </a:tblGrid>
                  <a:tr h="431161">
                    <a:tc>
                      <a:txBody>
                        <a:bodyPr/>
                        <a:lstStyle/>
                        <a:p>
                          <a:r>
                            <a:rPr lang="en-US" b="1" dirty="0">
                              <a:latin typeface="Avenir Book" panose="02000503020000020003" pitchFamily="2" charset="0"/>
                            </a:rPr>
                            <a:t>Input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solidFill>
                                      <a:srgbClr val="FFFECD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𝜆</m:t>
                                </m:r>
                                <m:r>
                                  <a:rPr lang="en-US" b="0" i="1" smtClean="0">
                                    <a:solidFill>
                                      <a:srgbClr val="66FFDD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solidFill>
                                      <a:srgbClr val="FFFECD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𝜆</m:t>
                                </m:r>
                                <m:r>
                                  <a:rPr lang="en-US" b="0" i="1" smtClean="0">
                                    <a:solidFill>
                                      <a:srgbClr val="FFB3FF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.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rgbClr val="FFB3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31261153"/>
                      </a:ext>
                    </a:extLst>
                  </a:tr>
                  <a:tr h="475301">
                    <a:tc>
                      <a:txBody>
                        <a:bodyPr/>
                        <a:lstStyle/>
                        <a:p>
                          <a:r>
                            <a:rPr lang="en-US" b="1" dirty="0">
                              <a:solidFill>
                                <a:schemeClr val="bg1"/>
                              </a:solidFill>
                              <a:latin typeface="Avenir Book" panose="02000503020000020003" pitchFamily="2" charset="0"/>
                            </a:rPr>
                            <a:t>Output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solidFill>
                                      <a:srgbClr val="FFFECD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𝜆</m:t>
                                </m:r>
                                <m:r>
                                  <a:rPr lang="en-US" b="0" i="1" smtClean="0">
                                    <a:solidFill>
                                      <a:srgbClr val="66FFDD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solidFill>
                                      <a:srgbClr val="FFFECD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𝜆</m:t>
                                </m:r>
                                <m:r>
                                  <a:rPr lang="en-US" b="0" i="1" smtClean="0">
                                    <a:solidFill>
                                      <a:srgbClr val="FFB3FF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.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𝑓𝑓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rgbClr val="FFB3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7550736"/>
                      </a:ext>
                    </a:extLst>
                  </a:tr>
                  <a:tr h="503855">
                    <a:tc>
                      <a:txBody>
                        <a:bodyPr/>
                        <a:lstStyle/>
                        <a:p>
                          <a:r>
                            <a:rPr lang="en-US" b="1" dirty="0">
                              <a:solidFill>
                                <a:schemeClr val="bg1"/>
                              </a:solidFill>
                              <a:latin typeface="Avenir Book" panose="02000503020000020003" pitchFamily="2" charset="0"/>
                            </a:rPr>
                            <a:t>Function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b="0" i="1" smtClean="0">
                                    <a:solidFill>
                                      <a:srgbClr val="00FFF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.(</m:t>
                                </m:r>
                                <m:r>
                                  <a:rPr lang="en-US" b="0" i="1" smtClean="0">
                                    <a:solidFill>
                                      <a:srgbClr val="FFFECD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𝜆</m:t>
                                </m:r>
                                <m:r>
                                  <a:rPr lang="en-US" b="0" i="1" smtClean="0">
                                    <a:solidFill>
                                      <a:srgbClr val="66FFDD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solidFill>
                                      <a:srgbClr val="FFFECD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𝜆</m:t>
                                </m:r>
                                <m:r>
                                  <a:rPr lang="en-US" b="0" i="1" smtClean="0">
                                    <a:solidFill>
                                      <a:srgbClr val="FFB3FF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solidFill>
                                      <a:srgbClr val="FFB3FF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. …)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96280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C47D73D7-3730-3594-27BF-253048468C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1280381"/>
                  </p:ext>
                </p:extLst>
              </p:nvPr>
            </p:nvGraphicFramePr>
            <p:xfrm>
              <a:off x="838200" y="4946033"/>
              <a:ext cx="8937170" cy="141031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89538">
                      <a:extLst>
                        <a:ext uri="{9D8B030D-6E8A-4147-A177-3AD203B41FA5}">
                          <a16:colId xmlns:a16="http://schemas.microsoft.com/office/drawing/2014/main" val="2510732622"/>
                        </a:ext>
                      </a:extLst>
                    </a:gridCol>
                    <a:gridCol w="7647632">
                      <a:extLst>
                        <a:ext uri="{9D8B030D-6E8A-4147-A177-3AD203B41FA5}">
                          <a16:colId xmlns:a16="http://schemas.microsoft.com/office/drawing/2014/main" val="2281251578"/>
                        </a:ext>
                      </a:extLst>
                    </a:gridCol>
                  </a:tblGrid>
                  <a:tr h="431161">
                    <a:tc>
                      <a:txBody>
                        <a:bodyPr/>
                        <a:lstStyle/>
                        <a:p>
                          <a:r>
                            <a:rPr lang="en-US" b="1" dirty="0">
                              <a:latin typeface="Avenir Book" panose="02000503020000020003" pitchFamily="2" charset="0"/>
                            </a:rPr>
                            <a:t>Input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7110" t="-5882" r="-166" b="-23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1261153"/>
                      </a:ext>
                    </a:extLst>
                  </a:tr>
                  <a:tr h="475301">
                    <a:tc>
                      <a:txBody>
                        <a:bodyPr/>
                        <a:lstStyle/>
                        <a:p>
                          <a:r>
                            <a:rPr lang="en-US" b="1" dirty="0">
                              <a:solidFill>
                                <a:schemeClr val="bg1"/>
                              </a:solidFill>
                              <a:latin typeface="Avenir Book" panose="02000503020000020003" pitchFamily="2" charset="0"/>
                            </a:rPr>
                            <a:t>Output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17110" t="-94737" r="-166" b="-1078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7550736"/>
                      </a:ext>
                    </a:extLst>
                  </a:tr>
                  <a:tr h="503855">
                    <a:tc>
                      <a:txBody>
                        <a:bodyPr/>
                        <a:lstStyle/>
                        <a:p>
                          <a:r>
                            <a:rPr lang="en-US" b="1" dirty="0">
                              <a:solidFill>
                                <a:schemeClr val="bg1"/>
                              </a:solidFill>
                              <a:latin typeface="Avenir Book" panose="02000503020000020003" pitchFamily="2" charset="0"/>
                            </a:rPr>
                            <a:t>Function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7110" t="-185000" r="-166" b="-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962809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7113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D4430-B25F-04A3-1139-2A2F30700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15820-9DAA-1034-45B2-8F92DF3DC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Quiz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89C4B3C-EAF8-3B79-2E86-D54B9E314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A7A820-FA0A-6D5B-2ED5-87F7ACCC1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13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09D8DE8-226A-8644-C9D5-033D11E01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351" y="1926546"/>
            <a:ext cx="11078149" cy="1033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A4D48E3-DE6A-37C1-C2B9-A8EEDD6AF44D}"/>
              </a:ext>
            </a:extLst>
          </p:cNvPr>
          <p:cNvSpPr txBox="1"/>
          <p:nvPr/>
        </p:nvSpPr>
        <p:spPr>
          <a:xfrm>
            <a:off x="706351" y="1431203"/>
            <a:ext cx="4226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venir Book" panose="02000503020000020003" pitchFamily="2" charset="0"/>
                <a:cs typeface="Poppins" pitchFamily="2" charset="77"/>
              </a:rPr>
              <a:t>Church encoding in Lambda Calculus: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6F72362-46F4-DE0E-67FE-632A8D683068}"/>
                  </a:ext>
                </a:extLst>
              </p:cNvPr>
              <p:cNvSpPr txBox="1"/>
              <p:nvPr/>
            </p:nvSpPr>
            <p:spPr>
              <a:xfrm>
                <a:off x="706351" y="3285665"/>
                <a:ext cx="667221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Avenir Book" panose="02000503020000020003" pitchFamily="2" charset="0"/>
                    <a:cs typeface="Poppins" pitchFamily="2" charset="77"/>
                  </a:rPr>
                  <a:t>How do we define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Poppins" pitchFamily="2" charset="77"/>
                      </a:rPr>
                      <m:t>𝑠𝑢𝑐𝑐</m:t>
                    </m:r>
                  </m:oMath>
                </a14:m>
                <a:r>
                  <a:rPr lang="en-US" b="1" dirty="0">
                    <a:latin typeface="Avenir Book" panose="02000503020000020003" pitchFamily="2" charset="0"/>
                    <a:cs typeface="Poppins" pitchFamily="2" charset="77"/>
                  </a:rPr>
                  <a:t> in Lambda calculus (e.g.,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Poppins" pitchFamily="2" charset="77"/>
                      </a:rPr>
                      <m:t>𝑠𝑢𝑐𝑐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Poppins" pitchFamily="2" charset="77"/>
                      </a:rPr>
                      <m:t> 2=3</m:t>
                    </m:r>
                  </m:oMath>
                </a14:m>
                <a:r>
                  <a:rPr lang="en-US" b="1" dirty="0">
                    <a:latin typeface="Avenir Book" panose="02000503020000020003" pitchFamily="2" charset="0"/>
                    <a:cs typeface="Poppins" pitchFamily="2" charset="77"/>
                  </a:rPr>
                  <a:t>)?</a:t>
                </a:r>
              </a:p>
              <a:p>
                <a:endParaRPr lang="en-US" b="1" dirty="0">
                  <a:latin typeface="Avenir Book" panose="02000503020000020003" pitchFamily="2" charset="0"/>
                  <a:cs typeface="Poppins" pitchFamily="2" charset="77"/>
                </a:endParaRPr>
              </a:p>
              <a:p>
                <a:r>
                  <a:rPr lang="en-US" b="1" dirty="0">
                    <a:latin typeface="Avenir Book" panose="02000503020000020003" pitchFamily="2" charset="0"/>
                    <a:cs typeface="Poppins" pitchFamily="2" charset="77"/>
                  </a:rPr>
                  <a:t>Observe that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Poppins" pitchFamily="2" charset="77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Poppins" pitchFamily="2" charset="77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Poppins" pitchFamily="2" charset="77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Poppins" pitchFamily="2" charset="77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Poppins" pitchFamily="2" charset="77"/>
                      </a:rPr>
                      <m:t>𝜆</m:t>
                    </m:r>
                    <m:r>
                      <a:rPr lang="en-US" b="0" i="1" smtClean="0">
                        <a:solidFill>
                          <a:srgbClr val="05B050"/>
                        </a:solidFill>
                        <a:latin typeface="Cambria Math" panose="02040503050406030204" pitchFamily="18" charset="0"/>
                        <a:cs typeface="Poppins" pitchFamily="2" charset="77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Poppins" pitchFamily="2" charset="77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Poppins" pitchFamily="2" charset="77"/>
                      </a:rPr>
                      <m:t>𝜆</m:t>
                    </m:r>
                    <m:r>
                      <a:rPr lang="en-US" b="0" i="1" smtClean="0">
                        <a:solidFill>
                          <a:srgbClr val="9259A3"/>
                        </a:solidFill>
                        <a:latin typeface="Cambria Math" panose="02040503050406030204" pitchFamily="18" charset="0"/>
                        <a:cs typeface="Poppins" pitchFamily="2" charset="77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Poppins" pitchFamily="2" charset="77"/>
                      </a:rPr>
                      <m:t>. 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05B050"/>
                            </a:solidFill>
                            <a:latin typeface="Cambria Math" panose="02040503050406030204" pitchFamily="18" charset="0"/>
                            <a:cs typeface="Poppins" pitchFamily="2" charset="77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5B050"/>
                            </a:solidFill>
                            <a:latin typeface="Cambria Math" panose="02040503050406030204" pitchFamily="18" charset="0"/>
                            <a:cs typeface="Poppins" pitchFamily="2" charset="77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5B050"/>
                            </a:solidFill>
                            <a:latin typeface="Cambria Math" panose="02040503050406030204" pitchFamily="18" charset="0"/>
                            <a:cs typeface="Poppins" pitchFamily="2" charset="77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rgbClr val="9259A3"/>
                        </a:solidFill>
                        <a:latin typeface="Cambria Math" panose="02040503050406030204" pitchFamily="18" charset="0"/>
                        <a:cs typeface="Poppins" pitchFamily="2" charset="77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  <a:latin typeface="Avenir Book" panose="02000503020000020003" pitchFamily="2" charset="0"/>
                    <a:cs typeface="Poppins" pitchFamily="2" charset="77"/>
                  </a:rPr>
                  <a:t> </a:t>
                </a:r>
                <a:r>
                  <a:rPr lang="en-US" dirty="0">
                    <a:latin typeface="Avenir Book" panose="02000503020000020003" pitchFamily="2" charset="0"/>
                    <a:cs typeface="Poppins" pitchFamily="2" charset="77"/>
                  </a:rPr>
                  <a:t>then:</a:t>
                </a:r>
              </a:p>
              <a:p>
                <a:endParaRPr lang="en-US" b="1" dirty="0">
                  <a:latin typeface="Avenir Book" panose="02000503020000020003" pitchFamily="2" charset="0"/>
                  <a:cs typeface="Poppins" pitchFamily="2" charset="77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6F72362-46F4-DE0E-67FE-632A8D683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51" y="3285665"/>
                <a:ext cx="6672211" cy="1200329"/>
              </a:xfrm>
              <a:prstGeom prst="rect">
                <a:avLst/>
              </a:prstGeom>
              <a:blipFill>
                <a:blip r:embed="rId5"/>
                <a:stretch>
                  <a:fillRect l="-760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EF181A53-9A41-275F-1A99-89D325CF587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4499207"/>
                  </p:ext>
                </p:extLst>
              </p:nvPr>
            </p:nvGraphicFramePr>
            <p:xfrm>
              <a:off x="838200" y="4272537"/>
              <a:ext cx="8937171" cy="4651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135990">
                      <a:extLst>
                        <a:ext uri="{9D8B030D-6E8A-4147-A177-3AD203B41FA5}">
                          <a16:colId xmlns:a16="http://schemas.microsoft.com/office/drawing/2014/main" val="2168638544"/>
                        </a:ext>
                      </a:extLst>
                    </a:gridCol>
                    <a:gridCol w="2788877">
                      <a:extLst>
                        <a:ext uri="{9D8B030D-6E8A-4147-A177-3AD203B41FA5}">
                          <a16:colId xmlns:a16="http://schemas.microsoft.com/office/drawing/2014/main" val="4049781175"/>
                        </a:ext>
                      </a:extLst>
                    </a:gridCol>
                    <a:gridCol w="3012304">
                      <a:extLst>
                        <a:ext uri="{9D8B030D-6E8A-4147-A177-3AD203B41FA5}">
                          <a16:colId xmlns:a16="http://schemas.microsoft.com/office/drawing/2014/main" val="3192495196"/>
                        </a:ext>
                      </a:extLst>
                    </a:gridCol>
                  </a:tblGrid>
                  <a:tr h="4651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00FFF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rgbClr val="66FFDD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rgbClr val="FFB3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rgbClr val="FFB3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00FFF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rgbClr val="66FFDD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rgbClr val="FFB3FF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rgbClr val="FFB3FF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00FFF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rgbClr val="66FFDD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=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FEC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FFB3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 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rgbClr val="FFB3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41462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EF181A53-9A41-275F-1A99-89D325CF587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4499207"/>
                  </p:ext>
                </p:extLst>
              </p:nvPr>
            </p:nvGraphicFramePr>
            <p:xfrm>
              <a:off x="838200" y="4272537"/>
              <a:ext cx="8937171" cy="4651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135990">
                      <a:extLst>
                        <a:ext uri="{9D8B030D-6E8A-4147-A177-3AD203B41FA5}">
                          <a16:colId xmlns:a16="http://schemas.microsoft.com/office/drawing/2014/main" val="2168638544"/>
                        </a:ext>
                      </a:extLst>
                    </a:gridCol>
                    <a:gridCol w="2788877">
                      <a:extLst>
                        <a:ext uri="{9D8B030D-6E8A-4147-A177-3AD203B41FA5}">
                          <a16:colId xmlns:a16="http://schemas.microsoft.com/office/drawing/2014/main" val="4049781175"/>
                        </a:ext>
                      </a:extLst>
                    </a:gridCol>
                    <a:gridCol w="3012304">
                      <a:extLst>
                        <a:ext uri="{9D8B030D-6E8A-4147-A177-3AD203B41FA5}">
                          <a16:colId xmlns:a16="http://schemas.microsoft.com/office/drawing/2014/main" val="3192495196"/>
                        </a:ext>
                      </a:extLst>
                    </a:gridCol>
                  </a:tblGrid>
                  <a:tr h="4651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405" t="-2632" r="-185830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12727" t="-2632" r="-108636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97468" t="-2632" r="-844" b="-52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414622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F02B5296-FC5B-6801-CE1A-320899636B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5137916"/>
                  </p:ext>
                </p:extLst>
              </p:nvPr>
            </p:nvGraphicFramePr>
            <p:xfrm>
              <a:off x="838200" y="5020015"/>
              <a:ext cx="8937170" cy="141031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89538">
                      <a:extLst>
                        <a:ext uri="{9D8B030D-6E8A-4147-A177-3AD203B41FA5}">
                          <a16:colId xmlns:a16="http://schemas.microsoft.com/office/drawing/2014/main" val="2510732622"/>
                        </a:ext>
                      </a:extLst>
                    </a:gridCol>
                    <a:gridCol w="7647632">
                      <a:extLst>
                        <a:ext uri="{9D8B030D-6E8A-4147-A177-3AD203B41FA5}">
                          <a16:colId xmlns:a16="http://schemas.microsoft.com/office/drawing/2014/main" val="2281251578"/>
                        </a:ext>
                      </a:extLst>
                    </a:gridCol>
                  </a:tblGrid>
                  <a:tr h="431161">
                    <a:tc>
                      <a:txBody>
                        <a:bodyPr/>
                        <a:lstStyle/>
                        <a:p>
                          <a:r>
                            <a:rPr lang="en-US" b="1" dirty="0">
                              <a:latin typeface="Avenir Book" panose="02000503020000020003" pitchFamily="2" charset="0"/>
                            </a:rPr>
                            <a:t>Input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solidFill>
                                      <a:srgbClr val="FFFECD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𝜆</m:t>
                                </m:r>
                                <m:r>
                                  <a:rPr lang="en-US" b="0" i="1" smtClean="0">
                                    <a:solidFill>
                                      <a:srgbClr val="66FFDD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solidFill>
                                      <a:srgbClr val="FFFECD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𝜆</m:t>
                                </m:r>
                                <m:r>
                                  <a:rPr lang="en-US" b="0" i="1" smtClean="0">
                                    <a:solidFill>
                                      <a:srgbClr val="FFB3FF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.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rgbClr val="FFB3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31261153"/>
                      </a:ext>
                    </a:extLst>
                  </a:tr>
                  <a:tr h="475301">
                    <a:tc>
                      <a:txBody>
                        <a:bodyPr/>
                        <a:lstStyle/>
                        <a:p>
                          <a:r>
                            <a:rPr lang="en-US" b="1" dirty="0">
                              <a:solidFill>
                                <a:schemeClr val="bg1"/>
                              </a:solidFill>
                              <a:latin typeface="Avenir Book" panose="02000503020000020003" pitchFamily="2" charset="0"/>
                            </a:rPr>
                            <a:t>Output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solidFill>
                                      <a:srgbClr val="FFFECD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𝜆</m:t>
                                </m:r>
                                <m:r>
                                  <a:rPr lang="en-US" b="0" i="1" smtClean="0">
                                    <a:solidFill>
                                      <a:srgbClr val="66FFDD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solidFill>
                                      <a:srgbClr val="FFFECD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𝜆</m:t>
                                </m:r>
                                <m:r>
                                  <a:rPr lang="en-US" b="0" i="1" smtClean="0">
                                    <a:solidFill>
                                      <a:srgbClr val="FFB3FF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.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𝑓𝑓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rgbClr val="FFB3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7550736"/>
                      </a:ext>
                    </a:extLst>
                  </a:tr>
                  <a:tr h="503855">
                    <a:tc>
                      <a:txBody>
                        <a:bodyPr/>
                        <a:lstStyle/>
                        <a:p>
                          <a:r>
                            <a:rPr lang="en-US" b="1" dirty="0">
                              <a:solidFill>
                                <a:schemeClr val="bg1"/>
                              </a:solidFill>
                              <a:latin typeface="Avenir Book" panose="02000503020000020003" pitchFamily="2" charset="0"/>
                            </a:rPr>
                            <a:t>Function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b="0" i="1" smtClean="0">
                                    <a:solidFill>
                                      <a:srgbClr val="00FFF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.(</m:t>
                                </m:r>
                                <m:r>
                                  <a:rPr lang="en-US" b="0" i="1" smtClean="0">
                                    <a:solidFill>
                                      <a:srgbClr val="FFFECD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𝜆</m:t>
                                </m:r>
                                <m:r>
                                  <a:rPr lang="en-US" b="0" i="1" smtClean="0">
                                    <a:solidFill>
                                      <a:srgbClr val="66FFDD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solidFill>
                                      <a:srgbClr val="FFFECD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𝜆</m:t>
                                </m:r>
                                <m:r>
                                  <a:rPr lang="en-US" b="0" i="1" smtClean="0">
                                    <a:solidFill>
                                      <a:srgbClr val="FFB3FF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solidFill>
                                      <a:srgbClr val="FFB3FF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solidFill>
                                      <a:srgbClr val="66FFDD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rgbClr val="00FFF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b="0" i="1" smtClean="0">
                                    <a:solidFill>
                                      <a:srgbClr val="00FFF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rgbClr val="66FFDD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rgbClr val="FFB3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96280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F02B5296-FC5B-6801-CE1A-320899636B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5137916"/>
                  </p:ext>
                </p:extLst>
              </p:nvPr>
            </p:nvGraphicFramePr>
            <p:xfrm>
              <a:off x="838200" y="5020015"/>
              <a:ext cx="8937170" cy="141031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89538">
                      <a:extLst>
                        <a:ext uri="{9D8B030D-6E8A-4147-A177-3AD203B41FA5}">
                          <a16:colId xmlns:a16="http://schemas.microsoft.com/office/drawing/2014/main" val="2510732622"/>
                        </a:ext>
                      </a:extLst>
                    </a:gridCol>
                    <a:gridCol w="7647632">
                      <a:extLst>
                        <a:ext uri="{9D8B030D-6E8A-4147-A177-3AD203B41FA5}">
                          <a16:colId xmlns:a16="http://schemas.microsoft.com/office/drawing/2014/main" val="2281251578"/>
                        </a:ext>
                      </a:extLst>
                    </a:gridCol>
                  </a:tblGrid>
                  <a:tr h="431161">
                    <a:tc>
                      <a:txBody>
                        <a:bodyPr/>
                        <a:lstStyle/>
                        <a:p>
                          <a:r>
                            <a:rPr lang="en-US" b="1" dirty="0">
                              <a:latin typeface="Avenir Book" panose="02000503020000020003" pitchFamily="2" charset="0"/>
                            </a:rPr>
                            <a:t>Input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7110" t="-5882" r="-166" b="-23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1261153"/>
                      </a:ext>
                    </a:extLst>
                  </a:tr>
                  <a:tr h="475301">
                    <a:tc>
                      <a:txBody>
                        <a:bodyPr/>
                        <a:lstStyle/>
                        <a:p>
                          <a:r>
                            <a:rPr lang="en-US" b="1" dirty="0">
                              <a:solidFill>
                                <a:schemeClr val="bg1"/>
                              </a:solidFill>
                              <a:latin typeface="Avenir Book" panose="02000503020000020003" pitchFamily="2" charset="0"/>
                            </a:rPr>
                            <a:t>Output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17110" t="-94737" r="-166" b="-1078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7550736"/>
                      </a:ext>
                    </a:extLst>
                  </a:tr>
                  <a:tr h="503855">
                    <a:tc>
                      <a:txBody>
                        <a:bodyPr/>
                        <a:lstStyle/>
                        <a:p>
                          <a:r>
                            <a:rPr lang="en-US" b="1" dirty="0">
                              <a:solidFill>
                                <a:schemeClr val="bg1"/>
                              </a:solidFill>
                              <a:latin typeface="Avenir Book" panose="02000503020000020003" pitchFamily="2" charset="0"/>
                            </a:rPr>
                            <a:t>Function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7110" t="-185000" r="-166" b="-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962809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4737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865B6-ECE1-3DB2-0033-EA3238E59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5B7C-72E1-FFAE-6DDD-475B406AE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7E731A4-99B0-30EE-72A2-C4FCB0B9A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EA8A17-9535-2693-3C3E-370BEDAF2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BA10405-002F-A8AD-2A14-9BC36ECAC13F}"/>
                  </a:ext>
                </a:extLst>
              </p:cNvPr>
              <p:cNvSpPr txBox="1"/>
              <p:nvPr/>
            </p:nvSpPr>
            <p:spPr>
              <a:xfrm>
                <a:off x="933624" y="1694650"/>
                <a:ext cx="673633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Avenir Book" panose="02000503020000020003" pitchFamily="2" charset="0"/>
                    <a:cs typeface="Poppins" pitchFamily="2" charset="77"/>
                  </a:rPr>
                  <a:t>How do we define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Poppins" pitchFamily="2" charset="77"/>
                      </a:rPr>
                      <m:t>𝑎𝑑𝑑</m:t>
                    </m:r>
                  </m:oMath>
                </a14:m>
                <a:r>
                  <a:rPr lang="en-US" b="1" dirty="0">
                    <a:latin typeface="Avenir Book" panose="02000503020000020003" pitchFamily="2" charset="0"/>
                    <a:cs typeface="Poppins" pitchFamily="2" charset="77"/>
                  </a:rPr>
                  <a:t> in Lambda calculus (e.g.,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Poppins" pitchFamily="2" charset="77"/>
                      </a:rPr>
                      <m:t>𝑎𝑑𝑑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Poppins" pitchFamily="2" charset="77"/>
                      </a:rPr>
                      <m:t> 2 3=5</m:t>
                    </m:r>
                  </m:oMath>
                </a14:m>
                <a:r>
                  <a:rPr lang="en-US" b="1" dirty="0">
                    <a:latin typeface="Avenir Book" panose="02000503020000020003" pitchFamily="2" charset="0"/>
                    <a:cs typeface="Poppins" pitchFamily="2" charset="77"/>
                  </a:rPr>
                  <a:t>)?</a:t>
                </a:r>
              </a:p>
              <a:p>
                <a:endParaRPr lang="en-US" b="1" dirty="0">
                  <a:latin typeface="Avenir Book" panose="02000503020000020003" pitchFamily="2" charset="0"/>
                  <a:cs typeface="Poppins" pitchFamily="2" charset="77"/>
                </a:endParaRPr>
              </a:p>
              <a:p>
                <a:r>
                  <a:rPr lang="en-US" b="1" dirty="0">
                    <a:latin typeface="Avenir Book" panose="02000503020000020003" pitchFamily="2" charset="0"/>
                    <a:cs typeface="Poppins" pitchFamily="2" charset="77"/>
                  </a:rPr>
                  <a:t>Observe that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Poppins" pitchFamily="2" charset="77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Poppins" pitchFamily="2" charset="77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Poppins" pitchFamily="2" charset="77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Poppins" pitchFamily="2" charset="77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Poppins" pitchFamily="2" charset="77"/>
                      </a:rPr>
                      <m:t>𝜆</m:t>
                    </m:r>
                    <m:r>
                      <a:rPr lang="en-US" b="0" i="1" smtClean="0">
                        <a:solidFill>
                          <a:srgbClr val="05B050"/>
                        </a:solidFill>
                        <a:latin typeface="Cambria Math" panose="02040503050406030204" pitchFamily="18" charset="0"/>
                        <a:cs typeface="Poppins" pitchFamily="2" charset="77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Poppins" pitchFamily="2" charset="77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Poppins" pitchFamily="2" charset="77"/>
                      </a:rPr>
                      <m:t>𝜆</m:t>
                    </m:r>
                    <m:r>
                      <a:rPr lang="en-US" b="0" i="1" smtClean="0">
                        <a:solidFill>
                          <a:srgbClr val="9259A3"/>
                        </a:solidFill>
                        <a:latin typeface="Cambria Math" panose="02040503050406030204" pitchFamily="18" charset="0"/>
                        <a:cs typeface="Poppins" pitchFamily="2" charset="77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Poppins" pitchFamily="2" charset="77"/>
                      </a:rPr>
                      <m:t>. 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05B050"/>
                            </a:solidFill>
                            <a:latin typeface="Cambria Math" panose="02040503050406030204" pitchFamily="18" charset="0"/>
                            <a:cs typeface="Poppins" pitchFamily="2" charset="77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5B050"/>
                            </a:solidFill>
                            <a:latin typeface="Cambria Math" panose="02040503050406030204" pitchFamily="18" charset="0"/>
                            <a:cs typeface="Poppins" pitchFamily="2" charset="77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5B050"/>
                            </a:solidFill>
                            <a:latin typeface="Cambria Math" panose="02040503050406030204" pitchFamily="18" charset="0"/>
                            <a:cs typeface="Poppins" pitchFamily="2" charset="77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rgbClr val="9259A3"/>
                        </a:solidFill>
                        <a:latin typeface="Cambria Math" panose="02040503050406030204" pitchFamily="18" charset="0"/>
                        <a:cs typeface="Poppins" pitchFamily="2" charset="77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  <a:latin typeface="Avenir Book" panose="02000503020000020003" pitchFamily="2" charset="0"/>
                    <a:cs typeface="Poppins" pitchFamily="2" charset="77"/>
                  </a:rPr>
                  <a:t> </a:t>
                </a:r>
                <a:r>
                  <a:rPr lang="en-US" dirty="0">
                    <a:latin typeface="Avenir Book" panose="02000503020000020003" pitchFamily="2" charset="0"/>
                    <a:cs typeface="Poppins" pitchFamily="2" charset="77"/>
                  </a:rPr>
                  <a:t>then:</a:t>
                </a:r>
              </a:p>
              <a:p>
                <a:endParaRPr lang="en-US" b="1" dirty="0">
                  <a:latin typeface="Avenir Book" panose="02000503020000020003" pitchFamily="2" charset="0"/>
                  <a:cs typeface="Poppins" pitchFamily="2" charset="77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BA10405-002F-A8AD-2A14-9BC36ECAC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624" y="1694650"/>
                <a:ext cx="6736331" cy="1200329"/>
              </a:xfrm>
              <a:prstGeom prst="rect">
                <a:avLst/>
              </a:prstGeom>
              <a:blipFill>
                <a:blip r:embed="rId4"/>
                <a:stretch>
                  <a:fillRect l="-753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DA9804AB-DBD4-B86C-3137-E30E8B6F516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6011369"/>
                  </p:ext>
                </p:extLst>
              </p:nvPr>
            </p:nvGraphicFramePr>
            <p:xfrm>
              <a:off x="1065473" y="2681522"/>
              <a:ext cx="8937171" cy="4651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135990">
                      <a:extLst>
                        <a:ext uri="{9D8B030D-6E8A-4147-A177-3AD203B41FA5}">
                          <a16:colId xmlns:a16="http://schemas.microsoft.com/office/drawing/2014/main" val="2168638544"/>
                        </a:ext>
                      </a:extLst>
                    </a:gridCol>
                    <a:gridCol w="2788877">
                      <a:extLst>
                        <a:ext uri="{9D8B030D-6E8A-4147-A177-3AD203B41FA5}">
                          <a16:colId xmlns:a16="http://schemas.microsoft.com/office/drawing/2014/main" val="4049781175"/>
                        </a:ext>
                      </a:extLst>
                    </a:gridCol>
                    <a:gridCol w="3012304">
                      <a:extLst>
                        <a:ext uri="{9D8B030D-6E8A-4147-A177-3AD203B41FA5}">
                          <a16:colId xmlns:a16="http://schemas.microsoft.com/office/drawing/2014/main" val="3192495196"/>
                        </a:ext>
                      </a:extLst>
                    </a:gridCol>
                  </a:tblGrid>
                  <a:tr h="4651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00FFF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rgbClr val="66FFDD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rgbClr val="FFB3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rgbClr val="FFB3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00FFF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rgbClr val="66FFDD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rgbClr val="FFB3FF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rgbClr val="FFB3FF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00FFF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rgbClr val="66FFDD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=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FEC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FFB3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 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rgbClr val="FFB3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41462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DA9804AB-DBD4-B86C-3137-E30E8B6F516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6011369"/>
                  </p:ext>
                </p:extLst>
              </p:nvPr>
            </p:nvGraphicFramePr>
            <p:xfrm>
              <a:off x="1065473" y="2681522"/>
              <a:ext cx="8937171" cy="4651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135990">
                      <a:extLst>
                        <a:ext uri="{9D8B030D-6E8A-4147-A177-3AD203B41FA5}">
                          <a16:colId xmlns:a16="http://schemas.microsoft.com/office/drawing/2014/main" val="2168638544"/>
                        </a:ext>
                      </a:extLst>
                    </a:gridCol>
                    <a:gridCol w="2788877">
                      <a:extLst>
                        <a:ext uri="{9D8B030D-6E8A-4147-A177-3AD203B41FA5}">
                          <a16:colId xmlns:a16="http://schemas.microsoft.com/office/drawing/2014/main" val="4049781175"/>
                        </a:ext>
                      </a:extLst>
                    </a:gridCol>
                    <a:gridCol w="3012304">
                      <a:extLst>
                        <a:ext uri="{9D8B030D-6E8A-4147-A177-3AD203B41FA5}">
                          <a16:colId xmlns:a16="http://schemas.microsoft.com/office/drawing/2014/main" val="3192495196"/>
                        </a:ext>
                      </a:extLst>
                    </a:gridCol>
                  </a:tblGrid>
                  <a:tr h="4651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t="-2703" r="-186640" b="-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12273" t="-2703" r="-109545" b="-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96218" t="-2703" r="-1261" b="-81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414622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6E69C3BA-CE93-1E6A-053C-F2452C290E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0400532"/>
                  </p:ext>
                </p:extLst>
              </p:nvPr>
            </p:nvGraphicFramePr>
            <p:xfrm>
              <a:off x="1065474" y="3602791"/>
              <a:ext cx="8937170" cy="205827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89538">
                      <a:extLst>
                        <a:ext uri="{9D8B030D-6E8A-4147-A177-3AD203B41FA5}">
                          <a16:colId xmlns:a16="http://schemas.microsoft.com/office/drawing/2014/main" val="2510732622"/>
                        </a:ext>
                      </a:extLst>
                    </a:gridCol>
                    <a:gridCol w="7647632">
                      <a:extLst>
                        <a:ext uri="{9D8B030D-6E8A-4147-A177-3AD203B41FA5}">
                          <a16:colId xmlns:a16="http://schemas.microsoft.com/office/drawing/2014/main" val="2281251578"/>
                        </a:ext>
                      </a:extLst>
                    </a:gridCol>
                  </a:tblGrid>
                  <a:tr h="633268">
                    <a:tc>
                      <a:txBody>
                        <a:bodyPr/>
                        <a:lstStyle/>
                        <a:p>
                          <a:r>
                            <a:rPr lang="en-US" b="1" dirty="0">
                              <a:latin typeface="Avenir Book" panose="02000503020000020003" pitchFamily="2" charset="0"/>
                            </a:rPr>
                            <a:t>Input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rgbClr val="00FF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FF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FF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solidFill>
                                      <a:srgbClr val="FFFECD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𝜆</m:t>
                                </m:r>
                                <m:r>
                                  <a:rPr lang="en-US" b="0" i="1" smtClean="0">
                                    <a:solidFill>
                                      <a:srgbClr val="66FFDD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solidFill>
                                      <a:srgbClr val="FFFECD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𝜆</m:t>
                                </m:r>
                                <m:r>
                                  <a:rPr lang="en-US" b="0" i="1" smtClean="0">
                                    <a:solidFill>
                                      <a:srgbClr val="FFB3FF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.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rgbClr val="66FFD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66FFD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66FFD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rgbClr val="FFB3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solidFill>
                                      <a:srgbClr val="FFB3FF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𝑎𝑛𝑑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rgbClr val="00FF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FF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FF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solidFill>
                                      <a:srgbClr val="FFFECD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𝜆</m:t>
                                </m:r>
                                <m:r>
                                  <a:rPr lang="en-US" b="0" i="1" smtClean="0">
                                    <a:solidFill>
                                      <a:srgbClr val="66FFDD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solidFill>
                                      <a:srgbClr val="FFFECD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𝜆</m:t>
                                </m:r>
                                <m:r>
                                  <a:rPr lang="en-US" b="0" i="1" smtClean="0">
                                    <a:solidFill>
                                      <a:srgbClr val="FFB3FF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.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rgbClr val="66FFD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66FFD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66FFD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rgbClr val="FFB3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31261153"/>
                      </a:ext>
                    </a:extLst>
                  </a:tr>
                  <a:tr h="862900">
                    <a:tc>
                      <a:txBody>
                        <a:bodyPr/>
                        <a:lstStyle/>
                        <a:p>
                          <a:r>
                            <a:rPr lang="en-US" b="1" dirty="0">
                              <a:solidFill>
                                <a:schemeClr val="bg1"/>
                              </a:solidFill>
                              <a:latin typeface="Avenir Book" panose="02000503020000020003" pitchFamily="2" charset="0"/>
                            </a:rPr>
                            <a:t>Output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rgbClr val="00FF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FF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FF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rgbClr val="00FF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FF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FF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solidFill>
                                      <a:srgbClr val="FFFECD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𝜆</m:t>
                                </m:r>
                                <m:r>
                                  <a:rPr lang="en-US" b="0" i="1" smtClean="0">
                                    <a:solidFill>
                                      <a:srgbClr val="66FFDD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solidFill>
                                      <a:srgbClr val="FFFECD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𝜆</m:t>
                                </m:r>
                                <m:r>
                                  <a:rPr lang="en-US" b="0" i="1" smtClean="0">
                                    <a:solidFill>
                                      <a:srgbClr val="FFB3FF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.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rgbClr val="66FFD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66FFD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p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solidFill>
                                                  <a:srgbClr val="66FFD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rgbClr val="66FFD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solidFill>
                                                  <a:srgbClr val="66FFD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p>
                                    </m:sSup>
                                    <m: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rgbClr val="66FFD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66FFD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66FFD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rgbClr val="FFB3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7550736"/>
                      </a:ext>
                    </a:extLst>
                  </a:tr>
                  <a:tr h="562102">
                    <a:tc>
                      <a:txBody>
                        <a:bodyPr/>
                        <a:lstStyle/>
                        <a:p>
                          <a:r>
                            <a:rPr lang="en-US" b="1" dirty="0">
                              <a:solidFill>
                                <a:schemeClr val="bg1"/>
                              </a:solidFill>
                              <a:latin typeface="Avenir Book" panose="02000503020000020003" pitchFamily="2" charset="0"/>
                            </a:rPr>
                            <a:t>Function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.(</m:t>
                                </m:r>
                                <m:r>
                                  <a:rPr lang="en-US" b="0" i="1" smtClean="0">
                                    <a:solidFill>
                                      <a:srgbClr val="FFFECD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𝜆</m:t>
                                </m:r>
                                <m:r>
                                  <a:rPr lang="en-US" b="0" i="1" smtClean="0">
                                    <a:solidFill>
                                      <a:srgbClr val="66FFDD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solidFill>
                                      <a:srgbClr val="FFFECD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𝜆</m:t>
                                </m:r>
                                <m:r>
                                  <a:rPr lang="en-US" b="0" i="1" smtClean="0">
                                    <a:solidFill>
                                      <a:srgbClr val="FFB3FF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solidFill>
                                      <a:srgbClr val="FFB3FF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.…)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96280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6E69C3BA-CE93-1E6A-053C-F2452C290E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0400532"/>
                  </p:ext>
                </p:extLst>
              </p:nvPr>
            </p:nvGraphicFramePr>
            <p:xfrm>
              <a:off x="1065474" y="3602791"/>
              <a:ext cx="8937170" cy="205827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89538">
                      <a:extLst>
                        <a:ext uri="{9D8B030D-6E8A-4147-A177-3AD203B41FA5}">
                          <a16:colId xmlns:a16="http://schemas.microsoft.com/office/drawing/2014/main" val="2510732622"/>
                        </a:ext>
                      </a:extLst>
                    </a:gridCol>
                    <a:gridCol w="7647632">
                      <a:extLst>
                        <a:ext uri="{9D8B030D-6E8A-4147-A177-3AD203B41FA5}">
                          <a16:colId xmlns:a16="http://schemas.microsoft.com/office/drawing/2014/main" val="2281251578"/>
                        </a:ext>
                      </a:extLst>
                    </a:gridCol>
                  </a:tblGrid>
                  <a:tr h="633268">
                    <a:tc>
                      <a:txBody>
                        <a:bodyPr/>
                        <a:lstStyle/>
                        <a:p>
                          <a:r>
                            <a:rPr lang="en-US" b="1" dirty="0">
                              <a:latin typeface="Avenir Book" panose="02000503020000020003" pitchFamily="2" charset="0"/>
                            </a:rPr>
                            <a:t>Input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6915" t="-4000" r="-166" b="-22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1261153"/>
                      </a:ext>
                    </a:extLst>
                  </a:tr>
                  <a:tr h="862900">
                    <a:tc>
                      <a:txBody>
                        <a:bodyPr/>
                        <a:lstStyle/>
                        <a:p>
                          <a:r>
                            <a:rPr lang="en-US" b="1" dirty="0">
                              <a:solidFill>
                                <a:schemeClr val="bg1"/>
                              </a:solidFill>
                              <a:latin typeface="Avenir Book" panose="02000503020000020003" pitchFamily="2" charset="0"/>
                            </a:rPr>
                            <a:t>Output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l="-16915" t="-76471" r="-166" b="-676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7550736"/>
                      </a:ext>
                    </a:extLst>
                  </a:tr>
                  <a:tr h="562102">
                    <a:tc>
                      <a:txBody>
                        <a:bodyPr/>
                        <a:lstStyle/>
                        <a:p>
                          <a:r>
                            <a:rPr lang="en-US" b="1" dirty="0">
                              <a:solidFill>
                                <a:schemeClr val="bg1"/>
                              </a:solidFill>
                              <a:latin typeface="Avenir Book" panose="02000503020000020003" pitchFamily="2" charset="0"/>
                            </a:rPr>
                            <a:t>Function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6915" t="-266667" r="-166" b="-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962809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8648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CB577-398A-976F-E01C-AB98C333D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74D60-8F6E-D9B0-EB1E-879B01E7C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69A0A36-51E5-B328-6449-20ECDB09D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4C8A6D-A31F-0AD6-3BAF-CE1ED373A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8A13AE2-7845-251F-501F-673A30DC57D9}"/>
                  </a:ext>
                </a:extLst>
              </p:cNvPr>
              <p:cNvSpPr txBox="1"/>
              <p:nvPr/>
            </p:nvSpPr>
            <p:spPr>
              <a:xfrm>
                <a:off x="933624" y="1694650"/>
                <a:ext cx="673633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Avenir Book" panose="02000503020000020003" pitchFamily="2" charset="0"/>
                    <a:cs typeface="Poppins" pitchFamily="2" charset="77"/>
                  </a:rPr>
                  <a:t>How do we define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Poppins" pitchFamily="2" charset="77"/>
                      </a:rPr>
                      <m:t>𝑎𝑑𝑑</m:t>
                    </m:r>
                  </m:oMath>
                </a14:m>
                <a:r>
                  <a:rPr lang="en-US" b="1" dirty="0">
                    <a:latin typeface="Avenir Book" panose="02000503020000020003" pitchFamily="2" charset="0"/>
                    <a:cs typeface="Poppins" pitchFamily="2" charset="77"/>
                  </a:rPr>
                  <a:t> in Lambda calculus (e.g.,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Poppins" pitchFamily="2" charset="77"/>
                      </a:rPr>
                      <m:t>𝑎𝑑𝑑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Poppins" pitchFamily="2" charset="77"/>
                      </a:rPr>
                      <m:t> 2 3=5</m:t>
                    </m:r>
                  </m:oMath>
                </a14:m>
                <a:r>
                  <a:rPr lang="en-US" b="1" dirty="0">
                    <a:latin typeface="Avenir Book" panose="02000503020000020003" pitchFamily="2" charset="0"/>
                    <a:cs typeface="Poppins" pitchFamily="2" charset="77"/>
                  </a:rPr>
                  <a:t>)?</a:t>
                </a:r>
              </a:p>
              <a:p>
                <a:endParaRPr lang="en-US" b="1" dirty="0">
                  <a:latin typeface="Avenir Book" panose="02000503020000020003" pitchFamily="2" charset="0"/>
                  <a:cs typeface="Poppins" pitchFamily="2" charset="77"/>
                </a:endParaRPr>
              </a:p>
              <a:p>
                <a:r>
                  <a:rPr lang="en-US" b="1" dirty="0">
                    <a:latin typeface="Avenir Book" panose="02000503020000020003" pitchFamily="2" charset="0"/>
                    <a:cs typeface="Poppins" pitchFamily="2" charset="77"/>
                  </a:rPr>
                  <a:t>Observe that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Poppins" pitchFamily="2" charset="77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Poppins" pitchFamily="2" charset="77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Poppins" pitchFamily="2" charset="77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Poppins" pitchFamily="2" charset="77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Poppins" pitchFamily="2" charset="77"/>
                      </a:rPr>
                      <m:t>𝜆</m:t>
                    </m:r>
                    <m:r>
                      <a:rPr lang="en-US" b="0" i="1" smtClean="0">
                        <a:solidFill>
                          <a:srgbClr val="05B050"/>
                        </a:solidFill>
                        <a:latin typeface="Cambria Math" panose="02040503050406030204" pitchFamily="18" charset="0"/>
                        <a:cs typeface="Poppins" pitchFamily="2" charset="77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Poppins" pitchFamily="2" charset="77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Poppins" pitchFamily="2" charset="77"/>
                      </a:rPr>
                      <m:t>𝜆</m:t>
                    </m:r>
                    <m:r>
                      <a:rPr lang="en-US" b="0" i="1" smtClean="0">
                        <a:solidFill>
                          <a:srgbClr val="9259A3"/>
                        </a:solidFill>
                        <a:latin typeface="Cambria Math" panose="02040503050406030204" pitchFamily="18" charset="0"/>
                        <a:cs typeface="Poppins" pitchFamily="2" charset="77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Poppins" pitchFamily="2" charset="77"/>
                      </a:rPr>
                      <m:t>. 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05B050"/>
                            </a:solidFill>
                            <a:latin typeface="Cambria Math" panose="02040503050406030204" pitchFamily="18" charset="0"/>
                            <a:cs typeface="Poppins" pitchFamily="2" charset="77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5B050"/>
                            </a:solidFill>
                            <a:latin typeface="Cambria Math" panose="02040503050406030204" pitchFamily="18" charset="0"/>
                            <a:cs typeface="Poppins" pitchFamily="2" charset="77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5B050"/>
                            </a:solidFill>
                            <a:latin typeface="Cambria Math" panose="02040503050406030204" pitchFamily="18" charset="0"/>
                            <a:cs typeface="Poppins" pitchFamily="2" charset="77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rgbClr val="9259A3"/>
                        </a:solidFill>
                        <a:latin typeface="Cambria Math" panose="02040503050406030204" pitchFamily="18" charset="0"/>
                        <a:cs typeface="Poppins" pitchFamily="2" charset="77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  <a:latin typeface="Avenir Book" panose="02000503020000020003" pitchFamily="2" charset="0"/>
                    <a:cs typeface="Poppins" pitchFamily="2" charset="77"/>
                  </a:rPr>
                  <a:t> </a:t>
                </a:r>
                <a:r>
                  <a:rPr lang="en-US" dirty="0">
                    <a:latin typeface="Avenir Book" panose="02000503020000020003" pitchFamily="2" charset="0"/>
                    <a:cs typeface="Poppins" pitchFamily="2" charset="77"/>
                  </a:rPr>
                  <a:t>then:</a:t>
                </a:r>
              </a:p>
              <a:p>
                <a:endParaRPr lang="en-US" b="1" dirty="0">
                  <a:latin typeface="Avenir Book" panose="02000503020000020003" pitchFamily="2" charset="0"/>
                  <a:cs typeface="Poppins" pitchFamily="2" charset="77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8A13AE2-7845-251F-501F-673A30DC5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624" y="1694650"/>
                <a:ext cx="6736331" cy="1200329"/>
              </a:xfrm>
              <a:prstGeom prst="rect">
                <a:avLst/>
              </a:prstGeom>
              <a:blipFill>
                <a:blip r:embed="rId4"/>
                <a:stretch>
                  <a:fillRect l="-753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D2ED0BFB-9635-8DF0-CD40-5820E6792C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6190842"/>
                  </p:ext>
                </p:extLst>
              </p:nvPr>
            </p:nvGraphicFramePr>
            <p:xfrm>
              <a:off x="1065473" y="2681522"/>
              <a:ext cx="9529374" cy="4651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343790">
                      <a:extLst>
                        <a:ext uri="{9D8B030D-6E8A-4147-A177-3AD203B41FA5}">
                          <a16:colId xmlns:a16="http://schemas.microsoft.com/office/drawing/2014/main" val="2168638544"/>
                        </a:ext>
                      </a:extLst>
                    </a:gridCol>
                    <a:gridCol w="2973676">
                      <a:extLst>
                        <a:ext uri="{9D8B030D-6E8A-4147-A177-3AD203B41FA5}">
                          <a16:colId xmlns:a16="http://schemas.microsoft.com/office/drawing/2014/main" val="4049781175"/>
                        </a:ext>
                      </a:extLst>
                    </a:gridCol>
                    <a:gridCol w="3211908">
                      <a:extLst>
                        <a:ext uri="{9D8B030D-6E8A-4147-A177-3AD203B41FA5}">
                          <a16:colId xmlns:a16="http://schemas.microsoft.com/office/drawing/2014/main" val="3192495196"/>
                        </a:ext>
                      </a:extLst>
                    </a:gridCol>
                  </a:tblGrid>
                  <a:tr h="4651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00FFF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rgbClr val="66FFDD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rgbClr val="FFB3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rgbClr val="FFB3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00FFF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rgbClr val="66FFDD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rgbClr val="FFB3FF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rgbClr val="FFB3FF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00FFF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rgbClr val="66FFDD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=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FEC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FFB3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 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rgbClr val="FFB3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41462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D2ED0BFB-9635-8DF0-CD40-5820E6792C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6190842"/>
                  </p:ext>
                </p:extLst>
              </p:nvPr>
            </p:nvGraphicFramePr>
            <p:xfrm>
              <a:off x="1065473" y="2681522"/>
              <a:ext cx="9529374" cy="4651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343790">
                      <a:extLst>
                        <a:ext uri="{9D8B030D-6E8A-4147-A177-3AD203B41FA5}">
                          <a16:colId xmlns:a16="http://schemas.microsoft.com/office/drawing/2014/main" val="2168638544"/>
                        </a:ext>
                      </a:extLst>
                    </a:gridCol>
                    <a:gridCol w="2973676">
                      <a:extLst>
                        <a:ext uri="{9D8B030D-6E8A-4147-A177-3AD203B41FA5}">
                          <a16:colId xmlns:a16="http://schemas.microsoft.com/office/drawing/2014/main" val="4049781175"/>
                        </a:ext>
                      </a:extLst>
                    </a:gridCol>
                    <a:gridCol w="3211908">
                      <a:extLst>
                        <a:ext uri="{9D8B030D-6E8A-4147-A177-3AD203B41FA5}">
                          <a16:colId xmlns:a16="http://schemas.microsoft.com/office/drawing/2014/main" val="3192495196"/>
                        </a:ext>
                      </a:extLst>
                    </a:gridCol>
                  </a:tblGrid>
                  <a:tr h="4651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t="-2703" r="-185606" b="-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12340" t="-2703" r="-108511" b="-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97233" t="-2703" r="-791" b="-81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414622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D8ECE0F0-8E58-D613-4A9D-2D63DDED02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1843022"/>
                  </p:ext>
                </p:extLst>
              </p:nvPr>
            </p:nvGraphicFramePr>
            <p:xfrm>
              <a:off x="1065473" y="3367846"/>
              <a:ext cx="9529373" cy="205827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374987">
                      <a:extLst>
                        <a:ext uri="{9D8B030D-6E8A-4147-A177-3AD203B41FA5}">
                          <a16:colId xmlns:a16="http://schemas.microsoft.com/office/drawing/2014/main" val="2510732622"/>
                        </a:ext>
                      </a:extLst>
                    </a:gridCol>
                    <a:gridCol w="8154386">
                      <a:extLst>
                        <a:ext uri="{9D8B030D-6E8A-4147-A177-3AD203B41FA5}">
                          <a16:colId xmlns:a16="http://schemas.microsoft.com/office/drawing/2014/main" val="2281251578"/>
                        </a:ext>
                      </a:extLst>
                    </a:gridCol>
                  </a:tblGrid>
                  <a:tr h="633268">
                    <a:tc>
                      <a:txBody>
                        <a:bodyPr/>
                        <a:lstStyle/>
                        <a:p>
                          <a:r>
                            <a:rPr lang="en-US" b="1" dirty="0">
                              <a:latin typeface="Avenir Book" panose="02000503020000020003" pitchFamily="2" charset="0"/>
                            </a:rPr>
                            <a:t>Input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rgbClr val="00FF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FF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FF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solidFill>
                                      <a:srgbClr val="FFFECD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𝜆</m:t>
                                </m:r>
                                <m:r>
                                  <a:rPr lang="en-US" b="0" i="1" smtClean="0">
                                    <a:solidFill>
                                      <a:srgbClr val="66FFDD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solidFill>
                                      <a:srgbClr val="FFFECD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𝜆</m:t>
                                </m:r>
                                <m:r>
                                  <a:rPr lang="en-US" b="0" i="1" smtClean="0">
                                    <a:solidFill>
                                      <a:srgbClr val="FFB3FF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.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rgbClr val="66FFD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66FFD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66FFD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rgbClr val="FFB3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solidFill>
                                      <a:srgbClr val="FFB3FF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𝑎𝑛𝑑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rgbClr val="00FF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FF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FF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solidFill>
                                      <a:srgbClr val="FFFECD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𝜆</m:t>
                                </m:r>
                                <m:r>
                                  <a:rPr lang="en-US" b="0" i="1" smtClean="0">
                                    <a:solidFill>
                                      <a:srgbClr val="66FFDD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solidFill>
                                      <a:srgbClr val="FFFECD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𝜆</m:t>
                                </m:r>
                                <m:r>
                                  <a:rPr lang="en-US" b="0" i="1" smtClean="0">
                                    <a:solidFill>
                                      <a:srgbClr val="FFB3FF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.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rgbClr val="66FFD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66FFD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66FFD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rgbClr val="FFB3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31261153"/>
                      </a:ext>
                    </a:extLst>
                  </a:tr>
                  <a:tr h="862900">
                    <a:tc>
                      <a:txBody>
                        <a:bodyPr/>
                        <a:lstStyle/>
                        <a:p>
                          <a:r>
                            <a:rPr lang="en-US" b="1" dirty="0">
                              <a:solidFill>
                                <a:schemeClr val="bg1"/>
                              </a:solidFill>
                              <a:latin typeface="Avenir Book" panose="02000503020000020003" pitchFamily="2" charset="0"/>
                            </a:rPr>
                            <a:t>Output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rgbClr val="00FF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FF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FF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rgbClr val="00FF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FF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FF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solidFill>
                                      <a:srgbClr val="FFFECD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𝜆</m:t>
                                </m:r>
                                <m:r>
                                  <a:rPr lang="en-US" b="0" i="1" smtClean="0">
                                    <a:solidFill>
                                      <a:srgbClr val="66FFDD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solidFill>
                                      <a:srgbClr val="FFFECD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𝜆</m:t>
                                </m:r>
                                <m:r>
                                  <a:rPr lang="en-US" b="0" i="1" smtClean="0">
                                    <a:solidFill>
                                      <a:srgbClr val="FFB3FF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.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rgbClr val="66FFD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66FFD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p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solidFill>
                                                  <a:srgbClr val="66FFD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rgbClr val="66FFD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solidFill>
                                                  <a:srgbClr val="66FFD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p>
                                    </m:sSup>
                                    <m: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rgbClr val="66FFD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66FFD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66FFD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rgbClr val="FFB3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solidFill>
                                      <a:srgbClr val="FFFECD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𝜆</m:t>
                                </m:r>
                                <m:r>
                                  <a:rPr lang="en-US" b="0" i="1" smtClean="0">
                                    <a:solidFill>
                                      <a:srgbClr val="66FFDD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solidFill>
                                      <a:srgbClr val="FFFECD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𝜆</m:t>
                                </m:r>
                                <m:r>
                                  <a:rPr lang="en-US" b="0" i="1" smtClean="0">
                                    <a:solidFill>
                                      <a:srgbClr val="FFB3FF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Poppins" pitchFamily="2" charset="77"/>
                                  </a:rPr>
                                  <m:t>.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rgbClr val="66FFD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66FFD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p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solidFill>
                                                  <a:srgbClr val="66FFD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rgbClr val="66FFD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solidFill>
                                                  <a:srgbClr val="66FFDD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p>
                                    </m:sSup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rgbClr val="66FFDD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rgbClr val="66FFDD"/>
                                    </a:solidFill>
                                    <a:latin typeface="Cambria Math" panose="02040503050406030204" pitchFamily="18" charset="0"/>
                                  </a:rPr>
                                  <m:t>𝑤h𝑒𝑟𝑒</m:t>
                                </m:r>
                                <m:r>
                                  <a:rPr lang="en-US" b="0" i="1" smtClean="0">
                                    <a:solidFill>
                                      <a:srgbClr val="66FFDD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rgbClr val="66FFD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66FFD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66FFD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rgbClr val="FFB3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7550736"/>
                      </a:ext>
                    </a:extLst>
                  </a:tr>
                  <a:tr h="562102">
                    <a:tc>
                      <a:txBody>
                        <a:bodyPr/>
                        <a:lstStyle/>
                        <a:p>
                          <a:r>
                            <a:rPr lang="en-US" b="1" dirty="0">
                              <a:solidFill>
                                <a:schemeClr val="bg1"/>
                              </a:solidFill>
                              <a:latin typeface="Avenir Book" panose="02000503020000020003" pitchFamily="2" charset="0"/>
                            </a:rPr>
                            <a:t>Function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FECD"/>
                                        </a:solidFill>
                                        <a:latin typeface="Cambria Math" panose="02040503050406030204" pitchFamily="18" charset="0"/>
                                        <a:cs typeface="Poppins" pitchFamily="2" charset="77"/>
                                      </a:rPr>
                                      <m:t>𝜆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  <a:cs typeface="Poppins" pitchFamily="2" charset="77"/>
                                      </a:rPr>
                                      <m:t>𝑓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Poppins" pitchFamily="2" charset="77"/>
                                      </a:rPr>
                                      <m:t>.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FFFECD"/>
                                        </a:solidFill>
                                        <a:latin typeface="Cambria Math" panose="02040503050406030204" pitchFamily="18" charset="0"/>
                                        <a:cs typeface="Poppins" pitchFamily="2" charset="77"/>
                                      </a:rPr>
                                      <m:t>𝜆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FFB3FF"/>
                                        </a:solidFill>
                                        <a:latin typeface="Cambria Math" panose="02040503050406030204" pitchFamily="18" charset="0"/>
                                        <a:cs typeface="Poppins" pitchFamily="2" charset="77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FFB3FF"/>
                                        </a:solidFill>
                                        <a:latin typeface="Cambria Math" panose="02040503050406030204" pitchFamily="18" charset="0"/>
                                        <a:cs typeface="Poppins" pitchFamily="2" charset="77"/>
                                      </a:rPr>
                                      <m:t>.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rgbClr val="00FF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FF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FF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FFB3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𝑤h𝑒𝑟𝑒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rgbClr val="66FFD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66FFD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66FFD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rgbClr val="FFB3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⟹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FECD"/>
                                        </a:solidFill>
                                        <a:latin typeface="Cambria Math" panose="02040503050406030204" pitchFamily="18" charset="0"/>
                                        <a:cs typeface="Poppins" pitchFamily="2" charset="77"/>
                                      </a:rPr>
                                      <m:t>𝜆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  <a:cs typeface="Poppins" pitchFamily="2" charset="77"/>
                                      </a:rPr>
                                      <m:t>𝑓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Poppins" pitchFamily="2" charset="77"/>
                                      </a:rPr>
                                      <m:t>.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FFFECD"/>
                                        </a:solidFill>
                                        <a:latin typeface="Cambria Math" panose="02040503050406030204" pitchFamily="18" charset="0"/>
                                        <a:cs typeface="Poppins" pitchFamily="2" charset="77"/>
                                      </a:rPr>
                                      <m:t>𝜆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FFB3FF"/>
                                        </a:solidFill>
                                        <a:latin typeface="Cambria Math" panose="02040503050406030204" pitchFamily="18" charset="0"/>
                                        <a:cs typeface="Poppins" pitchFamily="2" charset="77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FFB3FF"/>
                                        </a:solidFill>
                                        <a:latin typeface="Cambria Math" panose="02040503050406030204" pitchFamily="18" charset="0"/>
                                        <a:cs typeface="Poppins" pitchFamily="2" charset="77"/>
                                      </a:rPr>
                                      <m:t>.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rgbClr val="00FF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FF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FF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FFB3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rgbClr val="00FF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FF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FF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FFB3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FFB3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96280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D8ECE0F0-8E58-D613-4A9D-2D63DDED02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1843022"/>
                  </p:ext>
                </p:extLst>
              </p:nvPr>
            </p:nvGraphicFramePr>
            <p:xfrm>
              <a:off x="1065473" y="3367846"/>
              <a:ext cx="9529373" cy="205827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374987">
                      <a:extLst>
                        <a:ext uri="{9D8B030D-6E8A-4147-A177-3AD203B41FA5}">
                          <a16:colId xmlns:a16="http://schemas.microsoft.com/office/drawing/2014/main" val="2510732622"/>
                        </a:ext>
                      </a:extLst>
                    </a:gridCol>
                    <a:gridCol w="8154386">
                      <a:extLst>
                        <a:ext uri="{9D8B030D-6E8A-4147-A177-3AD203B41FA5}">
                          <a16:colId xmlns:a16="http://schemas.microsoft.com/office/drawing/2014/main" val="2281251578"/>
                        </a:ext>
                      </a:extLst>
                    </a:gridCol>
                  </a:tblGrid>
                  <a:tr h="633268">
                    <a:tc>
                      <a:txBody>
                        <a:bodyPr/>
                        <a:lstStyle/>
                        <a:p>
                          <a:r>
                            <a:rPr lang="en-US" b="1" dirty="0">
                              <a:latin typeface="Avenir Book" panose="02000503020000020003" pitchFamily="2" charset="0"/>
                            </a:rPr>
                            <a:t>Input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6952" t="-4000" r="-156" b="-22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1261153"/>
                      </a:ext>
                    </a:extLst>
                  </a:tr>
                  <a:tr h="862900">
                    <a:tc>
                      <a:txBody>
                        <a:bodyPr/>
                        <a:lstStyle/>
                        <a:p>
                          <a:r>
                            <a:rPr lang="en-US" b="1" dirty="0">
                              <a:solidFill>
                                <a:schemeClr val="bg1"/>
                              </a:solidFill>
                              <a:latin typeface="Avenir Book" panose="02000503020000020003" pitchFamily="2" charset="0"/>
                            </a:rPr>
                            <a:t>Output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l="-16952" t="-76471" r="-156" b="-676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7550736"/>
                      </a:ext>
                    </a:extLst>
                  </a:tr>
                  <a:tr h="562102">
                    <a:tc>
                      <a:txBody>
                        <a:bodyPr/>
                        <a:lstStyle/>
                        <a:p>
                          <a:r>
                            <a:rPr lang="en-US" b="1" dirty="0">
                              <a:solidFill>
                                <a:schemeClr val="bg1"/>
                              </a:solidFill>
                              <a:latin typeface="Avenir Book" panose="02000503020000020003" pitchFamily="2" charset="0"/>
                            </a:rPr>
                            <a:t>Function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6952" t="-266667" r="-156" b="-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962809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2E71A12-987E-DBF0-159A-4883FCFE8993}"/>
                  </a:ext>
                </a:extLst>
              </p:cNvPr>
              <p:cNvSpPr txBox="1"/>
              <p:nvPr/>
            </p:nvSpPr>
            <p:spPr>
              <a:xfrm>
                <a:off x="1065473" y="5987018"/>
                <a:ext cx="89851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Avenir Book" panose="02000503020000020003" pitchFamily="2" charset="0"/>
                    <a:cs typeface="Poppins" pitchFamily="2" charset="77"/>
                  </a:rPr>
                  <a:t>Can similarly intuitively define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Poppins" pitchFamily="2" charset="77"/>
                      </a:rPr>
                      <m:t>𝑚𝑢𝑙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Poppins" pitchFamily="2" charset="77"/>
                      </a:rPr>
                      <m:t>=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solidFill>
                          <a:srgbClr val="FF5056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FF5056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latin typeface="Avenir Book" panose="02000503020000020003" pitchFamily="2" charset="0"/>
                    <a:cs typeface="Poppins" pitchFamily="2" charset="77"/>
                  </a:rPr>
                  <a:t> using the third property.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2E71A12-987E-DBF0-159A-4883FCFE8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473" y="5987018"/>
                <a:ext cx="8985152" cy="369332"/>
              </a:xfrm>
              <a:prstGeom prst="rect">
                <a:avLst/>
              </a:prstGeom>
              <a:blipFill>
                <a:blip r:embed="rId7"/>
                <a:stretch>
                  <a:fillRect l="-706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A28C00-65E5-DE16-973F-3DA51DD0A099}"/>
                  </a:ext>
                </a:extLst>
              </p:cNvPr>
              <p:cNvSpPr txBox="1"/>
              <p:nvPr/>
            </p:nvSpPr>
            <p:spPr>
              <a:xfrm>
                <a:off x="1065473" y="5521901"/>
                <a:ext cx="53060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Avenir Book" panose="02000503020000020003" pitchFamily="2" charset="0"/>
                    <a:cs typeface="Poppins" pitchFamily="2" charset="77"/>
                  </a:rPr>
                  <a:t>Thus, define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Poppins" pitchFamily="2" charset="77"/>
                      </a:rPr>
                      <m:t>𝑎𝑑𝑑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Poppins" pitchFamily="2" charset="77"/>
                      </a:rPr>
                      <m:t>=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Poppins" pitchFamily="2" charset="77"/>
                          </a:rPr>
                          <m:t>𝜆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Poppins" pitchFamily="2" charset="77"/>
                          </a:rPr>
                          <m:t>𝑓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Poppins" pitchFamily="2" charset="77"/>
                          </a:rPr>
                          <m:t>.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Poppins" pitchFamily="2" charset="77"/>
                          </a:rPr>
                          <m:t>𝜆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Poppins" pitchFamily="2" charset="77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Poppins" pitchFamily="2" charset="77"/>
                          </a:rPr>
                          <m:t>.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b="1" dirty="0">
                  <a:latin typeface="Avenir Book" panose="02000503020000020003" pitchFamily="2" charset="0"/>
                  <a:cs typeface="Poppins" pitchFamily="2" charset="77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A28C00-65E5-DE16-973F-3DA51DD0A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473" y="5521901"/>
                <a:ext cx="5306068" cy="369332"/>
              </a:xfrm>
              <a:prstGeom prst="rect">
                <a:avLst/>
              </a:prstGeom>
              <a:blipFill>
                <a:blip r:embed="rId8"/>
                <a:stretch>
                  <a:fillRect l="-1196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752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C9459-3A57-5E9C-7F4B-C399C6C39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409A0-603B-EB88-C12E-7595FEE48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502F529-1848-6675-AA9B-5EB41E90C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31C265-863C-E15A-701E-7108923BA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56C6112-6978-F2AD-CF5E-12B70D3652FA}"/>
                  </a:ext>
                </a:extLst>
              </p:cNvPr>
              <p:cNvSpPr txBox="1"/>
              <p:nvPr/>
            </p:nvSpPr>
            <p:spPr>
              <a:xfrm>
                <a:off x="838200" y="1717557"/>
                <a:ext cx="7848600" cy="3487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Poppins" pitchFamily="2" charset="77"/>
                      </a:rPr>
                      <m:t>𝑎𝑑𝑑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Poppins" pitchFamily="2" charset="77"/>
                      </a:rPr>
                      <m:t>=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Poppins" pitchFamily="2" charset="77"/>
                          </a:rPr>
                          <m:t>𝜆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Poppins" pitchFamily="2" charset="77"/>
                          </a:rPr>
                          <m:t>𝑓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Poppins" pitchFamily="2" charset="77"/>
                          </a:rPr>
                          <m:t>.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Poppins" pitchFamily="2" charset="77"/>
                          </a:rPr>
                          <m:t>𝜆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Poppins" pitchFamily="2" charset="77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Poppins" pitchFamily="2" charset="77"/>
                          </a:rPr>
                          <m:t>.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b="0" i="1" dirty="0">
                    <a:solidFill>
                      <a:srgbClr val="0070C0"/>
                    </a:solidFill>
                    <a:latin typeface="Cambria Math" panose="02040503050406030204" pitchFamily="18" charset="0"/>
                    <a:cs typeface="Poppins" pitchFamily="2" charset="77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  <a:cs typeface="Poppins" pitchFamily="2" charset="77"/>
                  </a:rPr>
                  <a:t>let’s evaluate </a:t>
                </a:r>
                <a:r>
                  <a:rPr lang="en-US" dirty="0">
                    <a:solidFill>
                      <a:srgbClr val="0070C0"/>
                    </a:solidFill>
                    <a:latin typeface="Cambria Math" panose="02040503050406030204" pitchFamily="18" charset="0"/>
                    <a:cs typeface="Poppins" pitchFamily="2" charset="77"/>
                  </a:rPr>
                  <a:t>add 3 2</a:t>
                </a:r>
              </a:p>
              <a:p>
                <a:endParaRPr lang="en-US" b="0" i="1" dirty="0">
                  <a:solidFill>
                    <a:srgbClr val="0070C0"/>
                  </a:solidFill>
                  <a:latin typeface="Cambria Math" panose="02040503050406030204" pitchFamily="18" charset="0"/>
                  <a:cs typeface="Poppins" pitchFamily="2" charset="77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505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5056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505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Poppins" pitchFamily="2" charset="77"/>
                                </a:rPr>
                                <m:t>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Poppins" pitchFamily="2" charset="77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Poppins" pitchFamily="2" charset="77"/>
                                </a:rPr>
                                <m:t>.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Poppins" pitchFamily="2" charset="77"/>
                                </a:rPr>
                                <m:t>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Poppins" pitchFamily="2" charset="77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Poppins" pitchFamily="2" charset="77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FF505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5056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5056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5056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b="0" i="1" dirty="0">
                  <a:solidFill>
                    <a:srgbClr val="0070C0"/>
                  </a:solidFill>
                  <a:latin typeface="Cambria Math" panose="02040503050406030204" pitchFamily="18" charset="0"/>
                  <a:cs typeface="Poppins" pitchFamily="2" charset="77"/>
                </a:endParaRPr>
              </a:p>
              <a:p>
                <a:endParaRPr lang="en-US" i="1" dirty="0">
                  <a:solidFill>
                    <a:srgbClr val="0070C0"/>
                  </a:solidFill>
                  <a:latin typeface="Cambria Math" panose="02040503050406030204" pitchFamily="18" charset="0"/>
                  <a:cs typeface="Poppins" pitchFamily="2" charset="77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Poppins" pitchFamily="2" charset="77"/>
                              </a:rPr>
                              <m:t>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Poppins" pitchFamily="2" charset="77"/>
                              </a:rPr>
                              <m:t>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Poppins" pitchFamily="2" charset="77"/>
                              </a:rPr>
                              <m:t>.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Poppins" pitchFamily="2" charset="77"/>
                              </a:rPr>
                              <m:t>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Poppins" pitchFamily="2" charset="77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Poppins" pitchFamily="2" charset="77"/>
                              </a:rPr>
                              <m:t>.3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i="1" dirty="0">
                    <a:solidFill>
                      <a:srgbClr val="0070C0"/>
                    </a:solidFill>
                    <a:latin typeface="Cambria Math" panose="02040503050406030204" pitchFamily="18" charset="0"/>
                    <a:cs typeface="Poppins" pitchFamily="2" charset="77"/>
                  </a:rPr>
                  <a:t>                            </a:t>
                </a:r>
              </a:p>
              <a:p>
                <a:endParaRPr lang="en-US" b="0" i="1" dirty="0">
                  <a:solidFill>
                    <a:srgbClr val="0070C0"/>
                  </a:solidFill>
                  <a:latin typeface="Cambria Math" panose="02040503050406030204" pitchFamily="18" charset="0"/>
                  <a:cs typeface="Poppins" pitchFamily="2" charset="77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Poppins" pitchFamily="2" charset="77"/>
                                </a:rPr>
                                <m:t>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Poppins" pitchFamily="2" charset="77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Poppins" pitchFamily="2" charset="77"/>
                                </a:rPr>
                                <m:t>.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Poppins" pitchFamily="2" charset="77"/>
                                </a:rPr>
                                <m:t>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Poppins" pitchFamily="2" charset="77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Poppins" pitchFamily="2" charset="77"/>
                                </a:rPr>
                                <m:t>.3 </m:t>
                              </m:r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Poppins" pitchFamily="2" charset="77"/>
                                </a:rPr>
                                <m:t>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Poppins" pitchFamily="2" charset="77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Poppins" pitchFamily="2" charset="77"/>
                                </a:rPr>
                                <m:t>.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Poppins" pitchFamily="2" charset="77"/>
                                </a:rPr>
                                <m:t>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Poppins" pitchFamily="2" charset="77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Poppins" pitchFamily="2" charset="77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Poppins" pitchFamily="2" charset="77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Poppins" pitchFamily="2" charset="77"/>
                                </a:rPr>
                                <m:t>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Poppins" pitchFamily="2" charset="77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Poppins" pitchFamily="2" charset="77"/>
                                </a:rPr>
                                <m:t>.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Poppins" pitchFamily="2" charset="77"/>
                                </a:rPr>
                                <m:t>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Poppins" pitchFamily="2" charset="77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Poppins" pitchFamily="2" charset="77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Poppins" pitchFamily="2" charset="77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i="1" dirty="0">
                  <a:solidFill>
                    <a:srgbClr val="0070C0"/>
                  </a:solidFill>
                  <a:latin typeface="Cambria Math" panose="02040503050406030204" pitchFamily="18" charset="0"/>
                  <a:cs typeface="Poppins" pitchFamily="2" charset="77"/>
                </a:endParaRPr>
              </a:p>
              <a:p>
                <a:endParaRPr lang="en-US" i="1" dirty="0">
                  <a:solidFill>
                    <a:srgbClr val="0070C0"/>
                  </a:solidFill>
                  <a:latin typeface="Cambria Math" panose="02040503050406030204" pitchFamily="18" charset="0"/>
                  <a:cs typeface="Poppins" pitchFamily="2" charset="77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Poppins" pitchFamily="2" charset="77"/>
                                </a:rPr>
                                <m:t>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Poppins" pitchFamily="2" charset="77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Poppins" pitchFamily="2" charset="77"/>
                                </a:rPr>
                                <m:t>.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Poppins" pitchFamily="2" charset="77"/>
                                </a:rPr>
                                <m:t>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Poppins" pitchFamily="2" charset="77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Poppins" pitchFamily="2" charset="77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Poppins" pitchFamily="2" charset="77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Poppins" pitchFamily="2" charset="77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Poppins" pitchFamily="2" charset="77"/>
                                    </a:rPr>
                                    <m:t>5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b="0" i="1" dirty="0">
                  <a:solidFill>
                    <a:srgbClr val="0070C0"/>
                  </a:solidFill>
                  <a:latin typeface="Cambria Math" panose="02040503050406030204" pitchFamily="18" charset="0"/>
                  <a:cs typeface="Poppins" pitchFamily="2" charset="77"/>
                </a:endParaRPr>
              </a:p>
              <a:p>
                <a:endParaRPr lang="en-US" b="0" i="1" dirty="0">
                  <a:solidFill>
                    <a:srgbClr val="0070C0"/>
                  </a:solidFill>
                  <a:latin typeface="Cambria Math" panose="02040503050406030204" pitchFamily="18" charset="0"/>
                  <a:cs typeface="Poppins" pitchFamily="2" charset="77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56C6112-6978-F2AD-CF5E-12B70D365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17557"/>
                <a:ext cx="7848600" cy="3487750"/>
              </a:xfrm>
              <a:prstGeom prst="rect">
                <a:avLst/>
              </a:prstGeom>
              <a:blipFill>
                <a:blip r:embed="rId4"/>
                <a:stretch>
                  <a:fillRect t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C1A50A68-187B-90C0-DEED-8F49E53A90F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97906887"/>
                  </p:ext>
                </p:extLst>
              </p:nvPr>
            </p:nvGraphicFramePr>
            <p:xfrm>
              <a:off x="5874534" y="2438624"/>
              <a:ext cx="6317466" cy="4651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343790">
                      <a:extLst>
                        <a:ext uri="{9D8B030D-6E8A-4147-A177-3AD203B41FA5}">
                          <a16:colId xmlns:a16="http://schemas.microsoft.com/office/drawing/2014/main" val="2168638544"/>
                        </a:ext>
                      </a:extLst>
                    </a:gridCol>
                    <a:gridCol w="2973676">
                      <a:extLst>
                        <a:ext uri="{9D8B030D-6E8A-4147-A177-3AD203B41FA5}">
                          <a16:colId xmlns:a16="http://schemas.microsoft.com/office/drawing/2014/main" val="4049781175"/>
                        </a:ext>
                      </a:extLst>
                    </a:gridCol>
                  </a:tblGrid>
                  <a:tr h="4651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00FFF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rgbClr val="66FFDD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rgbClr val="FFB3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rgbClr val="FFB3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00FFF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rgbClr val="66FFDD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rgbClr val="FFB3FF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rgbClr val="FFB3FF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41462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C1A50A68-187B-90C0-DEED-8F49E53A90F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97906887"/>
                  </p:ext>
                </p:extLst>
              </p:nvPr>
            </p:nvGraphicFramePr>
            <p:xfrm>
              <a:off x="5874534" y="2438624"/>
              <a:ext cx="6317466" cy="4651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343790">
                      <a:extLst>
                        <a:ext uri="{9D8B030D-6E8A-4147-A177-3AD203B41FA5}">
                          <a16:colId xmlns:a16="http://schemas.microsoft.com/office/drawing/2014/main" val="2168638544"/>
                        </a:ext>
                      </a:extLst>
                    </a:gridCol>
                    <a:gridCol w="2973676">
                      <a:extLst>
                        <a:ext uri="{9D8B030D-6E8A-4147-A177-3AD203B41FA5}">
                          <a16:colId xmlns:a16="http://schemas.microsoft.com/office/drawing/2014/main" val="4049781175"/>
                        </a:ext>
                      </a:extLst>
                    </a:gridCol>
                  </a:tblGrid>
                  <a:tr h="4651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79" t="-2703" r="-89773" b="-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13248" t="-2703" r="-1282" b="-54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414622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75E61332-5ACC-2660-5587-5417F7C93A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4637" y="2238703"/>
            <a:ext cx="6451926" cy="38167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3808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06954-02AC-790B-9E45-7CDEC3A6C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50873-ADA0-56BA-2B1E-89CD7CA00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C4033A4-9E81-403D-FF58-AFB166EB9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40F96D-3ED2-E0EF-8C6F-D1F2988A2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9D97178-629C-96B3-16F6-C1D5F8DAFDC9}"/>
                  </a:ext>
                </a:extLst>
              </p:cNvPr>
              <p:cNvSpPr txBox="1"/>
              <p:nvPr/>
            </p:nvSpPr>
            <p:spPr>
              <a:xfrm>
                <a:off x="838200" y="1717557"/>
                <a:ext cx="7997061" cy="3487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Poppins" pitchFamily="2" charset="77"/>
                      </a:rPr>
                      <m:t>𝑚𝑢𝑙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Poppins" pitchFamily="2" charset="77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cs typeface="Poppins" pitchFamily="2" charset="77"/>
                  </a:rPr>
                  <a:t> let’s evaluate </a:t>
                </a:r>
                <a:r>
                  <a:rPr lang="en-US" dirty="0">
                    <a:solidFill>
                      <a:srgbClr val="0070C0"/>
                    </a:solidFill>
                    <a:latin typeface="Cambria Math" panose="02040503050406030204" pitchFamily="18" charset="0"/>
                    <a:cs typeface="Poppins" pitchFamily="2" charset="77"/>
                  </a:rPr>
                  <a:t>mul 3 2</a:t>
                </a:r>
                <a:endParaRPr lang="en-US" b="0" i="1" dirty="0">
                  <a:solidFill>
                    <a:srgbClr val="0070C0"/>
                  </a:solidFill>
                  <a:latin typeface="Cambria Math" panose="02040503050406030204" pitchFamily="18" charset="0"/>
                  <a:cs typeface="Poppins" pitchFamily="2" charset="77"/>
                </a:endParaRP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Poppins" pitchFamily="2" charset="77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2</m:t>
                      </m:r>
                    </m:oMath>
                  </m:oMathPara>
                </a14:m>
                <a:endParaRPr lang="en-US" b="0" i="1" dirty="0">
                  <a:solidFill>
                    <a:srgbClr val="0070C0"/>
                  </a:solidFill>
                  <a:latin typeface="Cambria Math" panose="02040503050406030204" pitchFamily="18" charset="0"/>
                  <a:cs typeface="Poppins" pitchFamily="2" charset="77"/>
                </a:endParaRPr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.3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.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 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 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i="1" dirty="0">
                  <a:solidFill>
                    <a:srgbClr val="0070C0"/>
                  </a:solidFill>
                  <a:latin typeface="Cambria Math" panose="02040503050406030204" pitchFamily="18" charset="0"/>
                  <a:cs typeface="Poppins" pitchFamily="2" charset="77"/>
                </a:endParaRP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 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. 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i="1" dirty="0">
                  <a:solidFill>
                    <a:srgbClr val="0070C0"/>
                  </a:solidFill>
                  <a:latin typeface="Cambria Math" panose="02040503050406030204" pitchFamily="18" charset="0"/>
                  <a:cs typeface="Poppins" pitchFamily="2" charset="77"/>
                </a:endParaRP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 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. 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 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 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i="1" dirty="0">
                  <a:solidFill>
                    <a:srgbClr val="0070C0"/>
                  </a:solidFill>
                  <a:latin typeface="Cambria Math" panose="02040503050406030204" pitchFamily="18" charset="0"/>
                  <a:cs typeface="Poppins" pitchFamily="2" charset="77"/>
                </a:endParaRP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i="1" dirty="0">
                  <a:solidFill>
                    <a:srgbClr val="0070C0"/>
                  </a:solidFill>
                  <a:latin typeface="Cambria Math" panose="02040503050406030204" pitchFamily="18" charset="0"/>
                  <a:cs typeface="Poppins" pitchFamily="2" charset="77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9D97178-629C-96B3-16F6-C1D5F8DAF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17557"/>
                <a:ext cx="7997061" cy="3487621"/>
              </a:xfrm>
              <a:prstGeom prst="rect">
                <a:avLst/>
              </a:prstGeom>
              <a:blipFill>
                <a:blip r:embed="rId4"/>
                <a:stretch>
                  <a:fillRect l="-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FA3A07C6-F63D-7D34-84CC-0217AEE0F7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1928110"/>
                  </p:ext>
                </p:extLst>
              </p:nvPr>
            </p:nvGraphicFramePr>
            <p:xfrm>
              <a:off x="8440710" y="2367728"/>
              <a:ext cx="3343790" cy="4651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343790">
                      <a:extLst>
                        <a:ext uri="{9D8B030D-6E8A-4147-A177-3AD203B41FA5}">
                          <a16:colId xmlns:a16="http://schemas.microsoft.com/office/drawing/2014/main" val="2168638544"/>
                        </a:ext>
                      </a:extLst>
                    </a:gridCol>
                  </a:tblGrid>
                  <a:tr h="4651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FF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00FFF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rgbClr val="66FFDD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=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FEC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FFB3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 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66FFD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rgbClr val="FFB3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41462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FA3A07C6-F63D-7D34-84CC-0217AEE0F7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1928110"/>
                  </p:ext>
                </p:extLst>
              </p:nvPr>
            </p:nvGraphicFramePr>
            <p:xfrm>
              <a:off x="8440710" y="2367728"/>
              <a:ext cx="3343790" cy="4651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343790">
                      <a:extLst>
                        <a:ext uri="{9D8B030D-6E8A-4147-A177-3AD203B41FA5}">
                          <a16:colId xmlns:a16="http://schemas.microsoft.com/office/drawing/2014/main" val="2168638544"/>
                        </a:ext>
                      </a:extLst>
                    </a:gridCol>
                  </a:tblGrid>
                  <a:tr h="4651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79" t="-2632" r="-1136" b="-52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414622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6724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D117F1-FFB9-2182-4B37-9E785AB38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DD8E9-3253-4D38-1B66-14A9590E5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890E13B-B9A6-76AE-5661-3BBDB6105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48ACC6-1DD7-7ECD-B482-915537C7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B293F2-D1AE-A978-DEFE-3ADA0E467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315596"/>
            <a:ext cx="6364356" cy="3022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23B000-45E0-2251-C00E-79E8EBB76F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478739"/>
            <a:ext cx="7772400" cy="2242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A8C8F7-A205-FD7D-7CF0-35F61B78893B}"/>
              </a:ext>
            </a:extLst>
          </p:cNvPr>
          <p:cNvSpPr txBox="1"/>
          <p:nvPr/>
        </p:nvSpPr>
        <p:spPr>
          <a:xfrm>
            <a:off x="6356289" y="6114996"/>
            <a:ext cx="1227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Our target!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51515DA-F6EC-5969-2E1C-0E085E6FA10A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6969855" y="5223053"/>
            <a:ext cx="0" cy="89194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926F937-AD72-EEBB-323E-B4B38703F3F9}"/>
              </a:ext>
            </a:extLst>
          </p:cNvPr>
          <p:cNvCxnSpPr>
            <a:cxnSpLocks/>
          </p:cNvCxnSpPr>
          <p:nvPr/>
        </p:nvCxnSpPr>
        <p:spPr>
          <a:xfrm flipH="1">
            <a:off x="4852415" y="6299662"/>
            <a:ext cx="1528258" cy="894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9DE7CB8-32D3-46B1-4A87-BE570E42D6E6}"/>
              </a:ext>
            </a:extLst>
          </p:cNvPr>
          <p:cNvSpPr txBox="1"/>
          <p:nvPr/>
        </p:nvSpPr>
        <p:spPr>
          <a:xfrm>
            <a:off x="100275" y="5525256"/>
            <a:ext cx="1052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Assumption</a:t>
            </a:r>
          </a:p>
          <a:p>
            <a:r>
              <a:rPr lang="en-US" sz="1400" dirty="0">
                <a:solidFill>
                  <a:srgbClr val="0070C0"/>
                </a:solidFill>
              </a:rPr>
              <a:t>&amp; Rules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E554E45-DA99-5D6E-0DBD-D69E9E737D74}"/>
              </a:ext>
            </a:extLst>
          </p:cNvPr>
          <p:cNvCxnSpPr>
            <a:cxnSpLocks/>
          </p:cNvCxnSpPr>
          <p:nvPr/>
        </p:nvCxnSpPr>
        <p:spPr>
          <a:xfrm flipV="1">
            <a:off x="967863" y="5340096"/>
            <a:ext cx="495177" cy="260011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0FDCD86-D46A-A705-2E50-3BF5357027AD}"/>
              </a:ext>
            </a:extLst>
          </p:cNvPr>
          <p:cNvCxnSpPr>
            <a:cxnSpLocks/>
          </p:cNvCxnSpPr>
          <p:nvPr/>
        </p:nvCxnSpPr>
        <p:spPr>
          <a:xfrm>
            <a:off x="838200" y="5888736"/>
            <a:ext cx="624840" cy="142049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D555BFA-64A1-5A6C-AC19-81BCACEAF28A}"/>
              </a:ext>
            </a:extLst>
          </p:cNvPr>
          <p:cNvSpPr txBox="1"/>
          <p:nvPr/>
        </p:nvSpPr>
        <p:spPr>
          <a:xfrm>
            <a:off x="100275" y="6240376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Lemma!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35EF589-1D29-D6F7-97F2-974B24C2186B}"/>
              </a:ext>
            </a:extLst>
          </p:cNvPr>
          <p:cNvCxnSpPr>
            <a:cxnSpLocks/>
          </p:cNvCxnSpPr>
          <p:nvPr/>
        </p:nvCxnSpPr>
        <p:spPr>
          <a:xfrm flipV="1">
            <a:off x="691260" y="5688605"/>
            <a:ext cx="771780" cy="630809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17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5415" y="2718649"/>
            <a:ext cx="3120342" cy="1325563"/>
          </a:xfrm>
        </p:spPr>
        <p:txBody>
          <a:bodyPr>
            <a:noAutofit/>
          </a:bodyPr>
          <a:lstStyle/>
          <a:p>
            <a:r>
              <a:rPr lang="en" sz="9900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sz="99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sz="9900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0AD51D9-D929-80FF-5A41-9B14FE885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325" y="2300491"/>
            <a:ext cx="3243479" cy="188121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9AE43-A1C7-DF8B-049A-2B83203D8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6B3F07-2D9C-0DA3-20FC-E22C7E49002C}"/>
              </a:ext>
            </a:extLst>
          </p:cNvPr>
          <p:cNvSpPr txBox="1"/>
          <p:nvPr/>
        </p:nvSpPr>
        <p:spPr>
          <a:xfrm>
            <a:off x="1835407" y="5361710"/>
            <a:ext cx="8873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venir Book" panose="02000503020000020003" pitchFamily="2" charset="0"/>
              </a:rPr>
              <a:t>Reminder in tutorials we recap on lecture, discuss assignments, discuss project or programming and solve practice problems. </a:t>
            </a:r>
          </a:p>
        </p:txBody>
      </p:sp>
    </p:spTree>
    <p:extLst>
      <p:ext uri="{BB962C8B-B14F-4D97-AF65-F5344CB8AC3E}">
        <p14:creationId xmlns:p14="http://schemas.microsoft.com/office/powerpoint/2010/main" val="325137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026C0A-9EA4-19BD-7ADC-E7BC2C85F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9DBFD-DC0E-A567-1CFA-676794B7E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DD919B5-D560-7124-715B-6927F3710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FCAC11-F67C-04E5-98FF-E00E0ACF2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36A92E-219E-B8EF-914C-AA41356D5E2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51625"/>
          <a:stretch/>
        </p:blipFill>
        <p:spPr>
          <a:xfrm>
            <a:off x="838200" y="1315597"/>
            <a:ext cx="6364356" cy="146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C1A2B4-D5BC-92F5-C8F5-962942CEAF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199" y="3099908"/>
            <a:ext cx="9914681" cy="3115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42F2EC-8918-7A50-F501-B0624CB6E808}"/>
              </a:ext>
            </a:extLst>
          </p:cNvPr>
          <p:cNvSpPr txBox="1"/>
          <p:nvPr/>
        </p:nvSpPr>
        <p:spPr>
          <a:xfrm>
            <a:off x="7016166" y="5731987"/>
            <a:ext cx="1227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Our target!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8C86DFA-7EAD-6308-30F8-7096C1C5C8D4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7437748" y="3987882"/>
            <a:ext cx="191984" cy="174410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2B358DB-380F-D5E5-3F24-167F6B3D2AA9}"/>
              </a:ext>
            </a:extLst>
          </p:cNvPr>
          <p:cNvCxnSpPr>
            <a:cxnSpLocks/>
          </p:cNvCxnSpPr>
          <p:nvPr/>
        </p:nvCxnSpPr>
        <p:spPr>
          <a:xfrm flipH="1">
            <a:off x="5512292" y="5916653"/>
            <a:ext cx="1528258" cy="894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E23A82E-88E0-878C-729D-E6150A098F11}"/>
                  </a:ext>
                </a:extLst>
              </p:cNvPr>
              <p:cNvSpPr txBox="1"/>
              <p:nvPr/>
            </p:nvSpPr>
            <p:spPr>
              <a:xfrm>
                <a:off x="8311817" y="4244381"/>
                <a:ext cx="2451109" cy="12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Observation: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</a:rPr>
                  <a:t>Want to show </a:t>
                </a:r>
              </a:p>
              <a:p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𝐹𝑉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</a:rPr>
                  <a:t>&amp;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𝐹𝑉</m:t>
                    </m:r>
                    <m:d>
                      <m:d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E23A82E-88E0-878C-729D-E6150A098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1817" y="4244381"/>
                <a:ext cx="2451109" cy="1231106"/>
              </a:xfrm>
              <a:prstGeom prst="rect">
                <a:avLst/>
              </a:prstGeom>
              <a:blipFill>
                <a:blip r:embed="rId6"/>
                <a:stretch>
                  <a:fillRect l="-2062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5BFF792-8B00-C3FD-5B76-51194425133C}"/>
              </a:ext>
            </a:extLst>
          </p:cNvPr>
          <p:cNvCxnSpPr>
            <a:cxnSpLocks/>
          </p:cNvCxnSpPr>
          <p:nvPr/>
        </p:nvCxnSpPr>
        <p:spPr>
          <a:xfrm flipH="1">
            <a:off x="5090474" y="4487159"/>
            <a:ext cx="330880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3DBF2FA-326A-40F2-C3A3-F20CF8A7515E}"/>
              </a:ext>
            </a:extLst>
          </p:cNvPr>
          <p:cNvCxnSpPr>
            <a:cxnSpLocks/>
          </p:cNvCxnSpPr>
          <p:nvPr/>
        </p:nvCxnSpPr>
        <p:spPr>
          <a:xfrm flipH="1" flipV="1">
            <a:off x="6410227" y="5222449"/>
            <a:ext cx="1989055" cy="79849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7374512-D335-2A12-A7E4-BAD6E2DFA4C0}"/>
              </a:ext>
            </a:extLst>
          </p:cNvPr>
          <p:cNvCxnSpPr>
            <a:cxnSpLocks/>
          </p:cNvCxnSpPr>
          <p:nvPr/>
        </p:nvCxnSpPr>
        <p:spPr>
          <a:xfrm flipH="1">
            <a:off x="4213781" y="5005781"/>
            <a:ext cx="4251489" cy="620852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37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78419-4DF8-CE99-CB7D-3EA7AA4A5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286B5-3E10-82F5-735B-D1F97BD59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3906E80-34FC-FA1A-D227-550CAD28D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C3AF3D-6FAD-D93D-428E-1FE93792D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8E0C48-041E-4858-0DB5-184004C8929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51625"/>
          <a:stretch/>
        </p:blipFill>
        <p:spPr>
          <a:xfrm>
            <a:off x="838200" y="1315597"/>
            <a:ext cx="6364356" cy="146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C04D6D-B1C2-CB5C-574F-294FFC5A0F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074341"/>
            <a:ext cx="9819205" cy="3085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799222-4A9C-13B3-C31F-649DA3870954}"/>
              </a:ext>
            </a:extLst>
          </p:cNvPr>
          <p:cNvSpPr txBox="1"/>
          <p:nvPr/>
        </p:nvSpPr>
        <p:spPr>
          <a:xfrm>
            <a:off x="8832594" y="5628078"/>
            <a:ext cx="1227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Our target!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9DC80DE-3C71-2232-8103-7ADE0ADA8A66}"/>
              </a:ext>
            </a:extLst>
          </p:cNvPr>
          <p:cNvCxnSpPr>
            <a:cxnSpLocks/>
            <a:stCxn id="5" idx="0"/>
          </p:cNvCxnSpPr>
          <p:nvPr/>
        </p:nvCxnSpPr>
        <p:spPr>
          <a:xfrm flipH="1" flipV="1">
            <a:off x="7638379" y="4042064"/>
            <a:ext cx="1807781" cy="158601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1537B70-C941-9A43-BE62-32CF68B7B7CA}"/>
              </a:ext>
            </a:extLst>
          </p:cNvPr>
          <p:cNvCxnSpPr>
            <a:cxnSpLocks/>
          </p:cNvCxnSpPr>
          <p:nvPr/>
        </p:nvCxnSpPr>
        <p:spPr>
          <a:xfrm flipH="1">
            <a:off x="7328720" y="5812744"/>
            <a:ext cx="1528258" cy="894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8C06BF-B6C1-A114-A3EA-61EFAB70BED1}"/>
                  </a:ext>
                </a:extLst>
              </p:cNvPr>
              <p:cNvSpPr txBox="1"/>
              <p:nvPr/>
            </p:nvSpPr>
            <p:spPr>
              <a:xfrm>
                <a:off x="10128245" y="4140472"/>
                <a:ext cx="2451109" cy="12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Observation: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</a:rPr>
                  <a:t>Want to show </a:t>
                </a:r>
              </a:p>
              <a:p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𝐹𝑉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</a:rPr>
                  <a:t>&amp;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𝐹𝑉</m:t>
                    </m:r>
                    <m:d>
                      <m:d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8C06BF-B6C1-A114-A3EA-61EFAB70B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8245" y="4140472"/>
                <a:ext cx="2451109" cy="1231106"/>
              </a:xfrm>
              <a:prstGeom prst="rect">
                <a:avLst/>
              </a:prstGeom>
              <a:blipFill>
                <a:blip r:embed="rId6"/>
                <a:stretch>
                  <a:fillRect l="-2062" t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996F761-9454-202A-7FF7-91F875FE984B}"/>
              </a:ext>
            </a:extLst>
          </p:cNvPr>
          <p:cNvCxnSpPr>
            <a:cxnSpLocks/>
          </p:cNvCxnSpPr>
          <p:nvPr/>
        </p:nvCxnSpPr>
        <p:spPr>
          <a:xfrm flipH="1">
            <a:off x="5133109" y="5198389"/>
            <a:ext cx="5082601" cy="173189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24BD720-D0F0-B2C0-53F1-0E742B94572E}"/>
              </a:ext>
            </a:extLst>
          </p:cNvPr>
          <p:cNvCxnSpPr>
            <a:cxnSpLocks/>
          </p:cNvCxnSpPr>
          <p:nvPr/>
        </p:nvCxnSpPr>
        <p:spPr>
          <a:xfrm flipH="1" flipV="1">
            <a:off x="5205845" y="4655127"/>
            <a:ext cx="5009865" cy="176646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73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157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" sz="60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Thank You</a:t>
            </a:r>
            <a:endParaRPr lang="en-US" sz="6000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63CB071-B5BB-498E-D1A1-5C0028F7E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07" y="586900"/>
            <a:ext cx="2375210" cy="1377621"/>
          </a:xfrm>
          <a:prstGeom prst="rect">
            <a:avLst/>
          </a:prstGeom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63CA459-B9F3-56B0-61A8-94EAF8DB8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878" y="4995282"/>
            <a:ext cx="2375210" cy="13776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D2862C-A77B-8DC2-29B4-805301F86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878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600">
        <p159:morph option="byObject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1BAC55-8A1F-944B-026F-DBD820A551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2194898"/>
                <a:ext cx="10946301" cy="329150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1) To define a function that takes multiple variables in untyped lambda calculus……….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c)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. 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d) Impossible</a:t>
                </a:r>
              </a:p>
              <a:p>
                <a:pPr marL="457200" lvl="1" indent="0">
                  <a:lnSpc>
                    <a:spcPct val="150000"/>
                  </a:lnSpc>
                  <a:buNone/>
                </a:pPr>
                <a:endParaRPr lang="en-US" sz="1700" dirty="0">
                  <a:latin typeface="Poppins" pitchFamily="2" charset="77"/>
                  <a:cs typeface="Poppins" pitchFamily="2" charset="77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1BAC55-8A1F-944B-026F-DBD820A551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2194898"/>
                <a:ext cx="10946301" cy="3291502"/>
              </a:xfrm>
              <a:blipFill>
                <a:blip r:embed="rId5"/>
                <a:stretch>
                  <a:fillRect l="-1043" t="-3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A136CBA-2ACD-BC91-37D6-268B0C7F1C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2ABBDB-B25E-1052-25C3-A4D02C3B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2</a:t>
            </a:fld>
            <a:endParaRPr lang="en-US"/>
          </a:p>
        </p:txBody>
      </p:sp>
      <p:pic>
        <p:nvPicPr>
          <p:cNvPr id="6" name="Who Wants to be a Millionaire Suspense - Sound Effect (HD)">
            <a:hlinkClick r:id="" action="ppaction://media"/>
            <a:extLst>
              <a:ext uri="{FF2B5EF4-FFF2-40B4-BE49-F238E27FC236}">
                <a16:creationId xmlns:a16="http://schemas.microsoft.com/office/drawing/2014/main" id="{FB5D981A-9714-41BD-6AB3-483A1F61CD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0935" y="1142818"/>
            <a:ext cx="325899" cy="32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11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22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1BAC55-8A1F-944B-026F-DBD820A551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2194898"/>
                <a:ext cx="11060575" cy="329150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2) The implementation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𝑡𝑟𝑢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a) Corresponds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</m:oMath>
                </a14:m>
                <a:r>
                  <a:rPr lang="en-US" dirty="0"/>
                  <a:t> operator</a:t>
                </a:r>
              </a:p>
              <a:p>
                <a:pPr marL="0" indent="0">
                  <a:buNone/>
                </a:pPr>
                <a:r>
                  <a:rPr lang="en-US" dirty="0"/>
                  <a:t>b) Corresponds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operator</a:t>
                </a:r>
              </a:p>
              <a:p>
                <a:pPr marL="0" indent="0">
                  <a:buNone/>
                </a:pPr>
                <a:r>
                  <a:rPr lang="en-US" dirty="0"/>
                  <a:t>c) Corresponds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𝑛𝑜𝑡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operator</a:t>
                </a:r>
              </a:p>
              <a:p>
                <a:pPr marL="0" indent="0">
                  <a:buNone/>
                </a:pPr>
                <a:r>
                  <a:rPr lang="en-US" dirty="0"/>
                  <a:t>d) Corresponds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𝑒𝑙𝑠𝑒</m:t>
                    </m:r>
                  </m:oMath>
                </a14:m>
                <a:r>
                  <a:rPr lang="en-US" dirty="0"/>
                  <a:t> operator</a:t>
                </a:r>
              </a:p>
              <a:p>
                <a:pPr marL="457200" lvl="1" indent="0">
                  <a:lnSpc>
                    <a:spcPct val="150000"/>
                  </a:lnSpc>
                  <a:buNone/>
                </a:pPr>
                <a:endParaRPr lang="en-US" sz="1700" dirty="0">
                  <a:latin typeface="Poppins" pitchFamily="2" charset="77"/>
                  <a:cs typeface="Poppins" pitchFamily="2" charset="77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1BAC55-8A1F-944B-026F-DBD820A551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2194898"/>
                <a:ext cx="11060575" cy="3291502"/>
              </a:xfrm>
              <a:blipFill>
                <a:blip r:embed="rId5"/>
                <a:stretch>
                  <a:fillRect l="-1032" t="-3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99E19E8-C393-465E-3341-36829C84B1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pic>
        <p:nvPicPr>
          <p:cNvPr id="5" name="Who Wants to be a Millionaire Suspense - Sound Effect (HD)">
            <a:hlinkClick r:id="" action="ppaction://media"/>
            <a:extLst>
              <a:ext uri="{FF2B5EF4-FFF2-40B4-BE49-F238E27FC236}">
                <a16:creationId xmlns:a16="http://schemas.microsoft.com/office/drawing/2014/main" id="{B019B001-9414-694A-466E-C80115B543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0935" y="1142818"/>
            <a:ext cx="325899" cy="3258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ED9CF-C888-D5EA-D719-656311CF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7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22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BAC55-8A1F-944B-026F-DBD820A55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94898"/>
            <a:ext cx="11060575" cy="32915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3) In simply-typed lambda calculus, values are……….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a) Classes, Objects and Interfaces</a:t>
            </a:r>
          </a:p>
          <a:p>
            <a:pPr marL="0" indent="0">
              <a:buNone/>
            </a:pPr>
            <a:r>
              <a:rPr lang="en-US" dirty="0"/>
              <a:t>b) Variables</a:t>
            </a:r>
          </a:p>
          <a:p>
            <a:pPr marL="0" indent="0">
              <a:buNone/>
            </a:pPr>
            <a:r>
              <a:rPr lang="en-US" dirty="0"/>
              <a:t>c) Functions or Booleans only</a:t>
            </a:r>
          </a:p>
          <a:p>
            <a:pPr marL="0" indent="0">
              <a:buNone/>
            </a:pPr>
            <a:r>
              <a:rPr lang="en-US" dirty="0"/>
              <a:t>d) Functions only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59DF5A1-06D3-04E9-F64A-87A03AD0A1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5A167D-63BF-A3C7-34EB-5514C98B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4</a:t>
            </a:fld>
            <a:endParaRPr lang="en-US"/>
          </a:p>
        </p:txBody>
      </p:sp>
      <p:pic>
        <p:nvPicPr>
          <p:cNvPr id="6" name="Who Wants to be a Millionaire Suspense - Sound Effect (HD)">
            <a:hlinkClick r:id="" action="ppaction://media"/>
            <a:extLst>
              <a:ext uri="{FF2B5EF4-FFF2-40B4-BE49-F238E27FC236}">
                <a16:creationId xmlns:a16="http://schemas.microsoft.com/office/drawing/2014/main" id="{F47C496C-FD62-302D-1EA7-E400AC8AB7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0935" y="1142818"/>
            <a:ext cx="325899" cy="3258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58B447-E27F-1FF2-2670-E2377DBD05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7731" y="1828801"/>
            <a:ext cx="7116769" cy="4364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9217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22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BAC55-8A1F-944B-026F-DBD820A55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94898"/>
            <a:ext cx="11060575" cy="32915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4) After a step of evaluation of a well-typed expression of type t, the result must be a well-typed expression of type 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a) Progress theorem</a:t>
            </a:r>
          </a:p>
          <a:p>
            <a:pPr marL="0" indent="0">
              <a:buNone/>
            </a:pPr>
            <a:r>
              <a:rPr lang="en-US" dirty="0"/>
              <a:t>b) Preservation theorem</a:t>
            </a:r>
          </a:p>
          <a:p>
            <a:pPr marL="0" indent="0">
              <a:buNone/>
            </a:pPr>
            <a:r>
              <a:rPr lang="en-US" dirty="0"/>
              <a:t>c) Type safety theorem</a:t>
            </a:r>
          </a:p>
          <a:p>
            <a:pPr marL="0" indent="0">
              <a:buNone/>
            </a:pPr>
            <a:r>
              <a:rPr lang="en-US" dirty="0"/>
              <a:t>d) Type checking theorem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sz="17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99E19E8-C393-465E-3341-36829C84B1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pic>
        <p:nvPicPr>
          <p:cNvPr id="5" name="Who Wants to be a Millionaire Suspense - Sound Effect (HD)">
            <a:hlinkClick r:id="" action="ppaction://media"/>
            <a:extLst>
              <a:ext uri="{FF2B5EF4-FFF2-40B4-BE49-F238E27FC236}">
                <a16:creationId xmlns:a16="http://schemas.microsoft.com/office/drawing/2014/main" id="{B019B001-9414-694A-466E-C80115B543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0935" y="1142818"/>
            <a:ext cx="325899" cy="3258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ED9CF-C888-D5EA-D719-656311CF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1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22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6B957-735F-7607-1F6F-EF3B4FAC1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B8B2D-72E7-053E-1EF4-EBAE4AE72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116" y="2022057"/>
            <a:ext cx="8218613" cy="2499043"/>
          </a:xfrm>
        </p:spPr>
        <p:txBody>
          <a:bodyPr>
            <a:noAutofit/>
          </a:bodyPr>
          <a:lstStyle/>
          <a:p>
            <a:r>
              <a:rPr lang="en" sz="8000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</a:t>
            </a:r>
            <a:br>
              <a:rPr lang="en" sz="8000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</a:br>
            <a:r>
              <a:rPr lang="en" sz="80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sz="8000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337F329-DC62-CC00-B253-875D4CFDA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405" y="2330971"/>
            <a:ext cx="3243479" cy="188121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04EA5-638A-2A92-2307-1047E44F4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3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5DB83-D350-702B-E237-E6F332BAD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29261-7EA1-45B7-7925-B077A4073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Quiz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512F86F-DF1B-3B1A-6746-18D04036B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78A4CF-7B64-850D-A30A-5618F4E17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7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E04A53-DF24-0969-585C-16DFADBF5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064" y="1571266"/>
            <a:ext cx="9008580" cy="9204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FD200F9-233E-A3CE-8205-D6BAA5A5CF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064" y="2631770"/>
            <a:ext cx="9008580" cy="3779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5A578FF-5D8E-5F48-39B0-0C80DB9DDB2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6321"/>
          <a:stretch/>
        </p:blipFill>
        <p:spPr>
          <a:xfrm>
            <a:off x="2352635" y="5486400"/>
            <a:ext cx="2088736" cy="86995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9663650-5054-57EB-E98B-75D6C31B567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9768" b="167"/>
          <a:stretch/>
        </p:blipFill>
        <p:spPr>
          <a:xfrm>
            <a:off x="5858652" y="5391397"/>
            <a:ext cx="2274390" cy="964954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22211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32C88E-E8F1-5CF6-D962-FD3DD61E2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4493D-9F06-1CD3-5791-926ED69FC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Quiz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CF143E4-6541-5764-8463-5E0D2ECA2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31DDDB-442E-09B2-3C79-3A7FC191E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8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C279AF9-727E-D553-A51A-7E34EF4978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8200" y="1957026"/>
            <a:ext cx="5087587" cy="11669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525534-EFA3-29BA-FC53-FCAEAE5BB0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9459" y="1910509"/>
            <a:ext cx="5214341" cy="1196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B67BF17-6315-A0E0-7597-EC172DD296DA}"/>
                  </a:ext>
                </a:extLst>
              </p:cNvPr>
              <p:cNvSpPr txBox="1"/>
              <p:nvPr/>
            </p:nvSpPr>
            <p:spPr>
              <a:xfrm>
                <a:off x="838200" y="3549337"/>
                <a:ext cx="6871855" cy="2947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𝑡h𝑒𝑛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𝑒𝑙𝑠𝑒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𝑡h𝑒𝑛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𝑒𝑙𝑠𝑒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𝑡h𝑒𝑛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𝑒𝑙𝑠𝑒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𝑡h𝑒𝑛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𝑒𝑙𝑠𝑒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B67BF17-6315-A0E0-7597-EC172DD296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549337"/>
                <a:ext cx="6871855" cy="29476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078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3605</TotalTime>
  <Words>959</Words>
  <Application>Microsoft Macintosh PowerPoint</Application>
  <PresentationFormat>Widescreen</PresentationFormat>
  <Paragraphs>188</Paragraphs>
  <Slides>22</Slides>
  <Notes>21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Avenir Book</vt:lpstr>
      <vt:lpstr>Calibri</vt:lpstr>
      <vt:lpstr>Calibri Light</vt:lpstr>
      <vt:lpstr>Cambria Math</vt:lpstr>
      <vt:lpstr>Poppins</vt:lpstr>
      <vt:lpstr>Office Theme</vt:lpstr>
      <vt:lpstr>Programming Language Concepts Tutorials</vt:lpstr>
      <vt:lpstr>Pop Quiz</vt:lpstr>
      <vt:lpstr>Pop Quiz</vt:lpstr>
      <vt:lpstr>Pop Quiz</vt:lpstr>
      <vt:lpstr>Pop Quiz</vt:lpstr>
      <vt:lpstr>Pop Quiz</vt:lpstr>
      <vt:lpstr>Assignment Solution</vt:lpstr>
      <vt:lpstr>Quiz Solution</vt:lpstr>
      <vt:lpstr>Quiz Solution</vt:lpstr>
      <vt:lpstr>Assignment Solution</vt:lpstr>
      <vt:lpstr>Assignment Solution</vt:lpstr>
      <vt:lpstr>Assignment Solution</vt:lpstr>
      <vt:lpstr>Quiz Solution</vt:lpstr>
      <vt:lpstr>Quiz Solution</vt:lpstr>
      <vt:lpstr>Assignment Solution</vt:lpstr>
      <vt:lpstr>Assignment Solution</vt:lpstr>
      <vt:lpstr>Assignment Solution</vt:lpstr>
      <vt:lpstr>Assignment Solution</vt:lpstr>
      <vt:lpstr>Assignment Solution</vt:lpstr>
      <vt:lpstr>Assignment Solution</vt:lpstr>
      <vt:lpstr>Assignment Solution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Cellular Basics &amp; Evolution</dc:title>
  <dc:creator>Essam Abdelghany</dc:creator>
  <cp:lastModifiedBy>Abdelghany, Essam Wisam Fouad Amin</cp:lastModifiedBy>
  <cp:revision>150</cp:revision>
  <dcterms:created xsi:type="dcterms:W3CDTF">2023-04-27T21:19:03Z</dcterms:created>
  <dcterms:modified xsi:type="dcterms:W3CDTF">2024-09-19T15:54:25Z</dcterms:modified>
</cp:coreProperties>
</file>