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5" r:id="rId2"/>
    <p:sldId id="262" r:id="rId3"/>
    <p:sldId id="263" r:id="rId4"/>
    <p:sldId id="264" r:id="rId5"/>
    <p:sldId id="265" r:id="rId6"/>
    <p:sldId id="266" r:id="rId7"/>
    <p:sldId id="357" r:id="rId8"/>
    <p:sldId id="267" r:id="rId9"/>
    <p:sldId id="268" r:id="rId10"/>
    <p:sldId id="269" r:id="rId11"/>
    <p:sldId id="273" r:id="rId12"/>
    <p:sldId id="270" r:id="rId13"/>
    <p:sldId id="271" r:id="rId14"/>
    <p:sldId id="274" r:id="rId15"/>
    <p:sldId id="373" r:id="rId16"/>
    <p:sldId id="372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5" autoAdjust="0"/>
    <p:restoredTop sz="79190" autoAdjust="0"/>
  </p:normalViewPr>
  <p:slideViewPr>
    <p:cSldViewPr snapToGrid="0">
      <p:cViewPr varScale="1">
        <p:scale>
          <a:sx n="87" d="100"/>
          <a:sy n="87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2834-A923-415F-BF9C-1B2F00B6F7D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A8166-61D3-44AA-A36C-C4C8A9BB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97BB0-077F-D10F-EC57-35E30B2D2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E2FF1-88C4-CB8B-434E-A9B3E079F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D8BBB-A6BF-A5B1-1909-A8C14F1D0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D0062-B18B-4B98-14A5-403497FDD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1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8166-61D3-44AA-A36C-C4C8A9BB49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5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8166-61D3-44AA-A36C-C4C8A9BB49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8166-61D3-44AA-A36C-C4C8A9BB49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8166-61D3-44AA-A36C-C4C8A9BB49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0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8166-61D3-44AA-A36C-C4C8A9BB49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47" y="1955800"/>
            <a:ext cx="10972800" cy="1143001"/>
          </a:xfrm>
          <a:noFill/>
        </p:spPr>
        <p:txBody>
          <a:bodyPr>
            <a:normAutofit/>
          </a:bodyPr>
          <a:lstStyle>
            <a:lvl1pPr algn="l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5447" y="2868634"/>
            <a:ext cx="10972799" cy="57451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20551" y="3510709"/>
            <a:ext cx="65159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5447" y="3655551"/>
            <a:ext cx="5486400" cy="38918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447" y="4045017"/>
            <a:ext cx="3111500" cy="387996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495" y="4750278"/>
            <a:ext cx="6968291" cy="19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84803"/>
            <a:ext cx="10972800" cy="1143000"/>
          </a:xfrm>
        </p:spPr>
        <p:txBody>
          <a:bodyPr>
            <a:normAutofit/>
          </a:bodyPr>
          <a:lstStyle>
            <a:lvl1pPr>
              <a:defRPr sz="4267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304800" y="381000"/>
            <a:ext cx="11582400" cy="609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0947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84803"/>
            <a:ext cx="10972800" cy="1143000"/>
          </a:xfrm>
        </p:spPr>
        <p:txBody>
          <a:bodyPr>
            <a:normAutofit/>
          </a:bodyPr>
          <a:lstStyle>
            <a:lvl1pPr>
              <a:defRPr sz="4267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60960" y="-45720"/>
            <a:ext cx="12313920" cy="69494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0755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84803"/>
            <a:ext cx="10972800" cy="1143000"/>
          </a:xfrm>
        </p:spPr>
        <p:txBody>
          <a:bodyPr>
            <a:normAutofit/>
          </a:bodyPr>
          <a:lstStyle>
            <a:lvl1pPr>
              <a:defRPr sz="4267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60960" y="-45720"/>
            <a:ext cx="12313920" cy="69494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1270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FD5D-E5A7-0147-BBED-2A50F4A2BC5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BDAA-4147-904F-991E-A7B25378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6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47" y="1955800"/>
            <a:ext cx="10972800" cy="1143001"/>
          </a:xfrm>
          <a:noFill/>
        </p:spPr>
        <p:txBody>
          <a:bodyPr>
            <a:normAutofit/>
          </a:bodyPr>
          <a:lstStyle>
            <a:lvl1pPr algn="l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5447" y="2868634"/>
            <a:ext cx="10972799" cy="57451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20551" y="3510709"/>
            <a:ext cx="65159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5447" y="3655551"/>
            <a:ext cx="5486400" cy="38918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447" y="4045017"/>
            <a:ext cx="3111500" cy="387996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404376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47" y="1955800"/>
            <a:ext cx="10972800" cy="1143001"/>
          </a:xfrm>
          <a:noFill/>
        </p:spPr>
        <p:txBody>
          <a:bodyPr>
            <a:normAutofit/>
          </a:bodyPr>
          <a:lstStyle>
            <a:lvl1pPr algn="l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5447" y="2868634"/>
            <a:ext cx="10972799" cy="57451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20551" y="3510709"/>
            <a:ext cx="65159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5447" y="3655551"/>
            <a:ext cx="5486400" cy="38918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447" y="4045017"/>
            <a:ext cx="3111500" cy="387996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6694" y="5179121"/>
            <a:ext cx="6108700" cy="14118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47" y="1955800"/>
            <a:ext cx="10972800" cy="1143001"/>
          </a:xfrm>
          <a:noFill/>
        </p:spPr>
        <p:txBody>
          <a:bodyPr>
            <a:normAutofit/>
          </a:bodyPr>
          <a:lstStyle>
            <a:lvl1pPr algn="l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5447" y="2868634"/>
            <a:ext cx="10972799" cy="57451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20551" y="3510709"/>
            <a:ext cx="65159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5447" y="3655551"/>
            <a:ext cx="5486400" cy="38918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447" y="4045017"/>
            <a:ext cx="3111500" cy="387996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6694" y="5179121"/>
            <a:ext cx="6108700" cy="14118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8800" y="3655551"/>
            <a:ext cx="4878917" cy="1197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55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609600" y="2380617"/>
            <a:ext cx="10972800" cy="1143004"/>
          </a:xfrm>
        </p:spPr>
        <p:txBody>
          <a:bodyPr>
            <a:normAutofit/>
          </a:bodyPr>
          <a:lstStyle>
            <a:lvl1pPr>
              <a:defRPr sz="5867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3372856"/>
            <a:ext cx="10972800" cy="90593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2722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665"/>
            <a:ext cx="10972800" cy="1143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116753"/>
            <a:ext cx="10972800" cy="451275"/>
          </a:xfrm>
        </p:spPr>
        <p:txBody>
          <a:bodyPr>
            <a:noAutofit/>
          </a:bodyPr>
          <a:lstStyle>
            <a:lvl1pPr marL="0" indent="0" algn="ctr">
              <a:buNone/>
              <a:defRPr sz="2667">
                <a:solidFill>
                  <a:srgbClr val="00599B"/>
                </a:solidFill>
              </a:defRPr>
            </a:lvl1pPr>
            <a:lvl2pPr marL="609585" indent="0">
              <a:buNone/>
              <a:defRPr sz="3200">
                <a:solidFill>
                  <a:srgbClr val="00599B"/>
                </a:solidFill>
              </a:defRPr>
            </a:lvl2pPr>
            <a:lvl3pPr marL="1219170" indent="0">
              <a:buNone/>
              <a:defRPr sz="3200">
                <a:solidFill>
                  <a:srgbClr val="00599B"/>
                </a:solidFill>
              </a:defRPr>
            </a:lvl3pPr>
            <a:lvl4pPr marL="1828754" indent="0">
              <a:buNone/>
              <a:defRPr sz="3200">
                <a:solidFill>
                  <a:srgbClr val="00599B"/>
                </a:solidFill>
              </a:defRPr>
            </a:lvl4pPr>
            <a:lvl5pPr marL="2438339" indent="0">
              <a:buNone/>
              <a:defRPr sz="32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47522"/>
            <a:ext cx="10972800" cy="4131733"/>
          </a:xfrm>
        </p:spPr>
        <p:txBody>
          <a:bodyPr>
            <a:normAutofit/>
          </a:bodyPr>
          <a:lstStyle>
            <a:lvl1pPr marL="457189" indent="-457189">
              <a:buFont typeface="Wingdings" pitchFamily="2" charset="2"/>
              <a:buChar char="§"/>
              <a:defRPr sz="2133"/>
            </a:lvl1pPr>
            <a:lvl2pPr marL="990575" indent="-380990">
              <a:buFont typeface="Wingdings" pitchFamily="2" charset="2"/>
              <a:buChar char="§"/>
              <a:defRPr sz="2133"/>
            </a:lvl2pPr>
            <a:lvl3pPr marL="1523962" indent="-304792">
              <a:buFont typeface="Wingdings" pitchFamily="2" charset="2"/>
              <a:buChar char="§"/>
              <a:defRPr sz="2133"/>
            </a:lvl3pPr>
            <a:lvl4pPr marL="2133547" indent="-304792">
              <a:buFont typeface="Wingdings" pitchFamily="2" charset="2"/>
              <a:buChar char="§"/>
              <a:defRPr sz="2133"/>
            </a:lvl4pPr>
            <a:lvl5pPr marL="2743131" indent="-304792">
              <a:buFont typeface="Wingdings" pitchFamily="2" charset="2"/>
              <a:buChar char="§"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614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265"/>
            <a:ext cx="10972800" cy="1143000"/>
          </a:xfrm>
        </p:spPr>
        <p:txBody>
          <a:bodyPr>
            <a:normAutofit/>
          </a:bodyPr>
          <a:lstStyle>
            <a:lvl1pPr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065953"/>
            <a:ext cx="10972800" cy="451275"/>
          </a:xfrm>
        </p:spPr>
        <p:txBody>
          <a:bodyPr>
            <a:noAutofit/>
          </a:bodyPr>
          <a:lstStyle>
            <a:lvl1pPr marL="0" indent="0" algn="ctr">
              <a:buNone/>
              <a:defRPr sz="2667">
                <a:solidFill>
                  <a:srgbClr val="00599B"/>
                </a:solidFill>
              </a:defRPr>
            </a:lvl1pPr>
            <a:lvl2pPr marL="609585" indent="0">
              <a:buNone/>
              <a:defRPr sz="3200">
                <a:solidFill>
                  <a:srgbClr val="00599B"/>
                </a:solidFill>
              </a:defRPr>
            </a:lvl2pPr>
            <a:lvl3pPr marL="1219170" indent="0">
              <a:buNone/>
              <a:defRPr sz="3200">
                <a:solidFill>
                  <a:srgbClr val="00599B"/>
                </a:solidFill>
              </a:defRPr>
            </a:lvl3pPr>
            <a:lvl4pPr marL="1828754" indent="0">
              <a:buNone/>
              <a:defRPr sz="3200">
                <a:solidFill>
                  <a:srgbClr val="00599B"/>
                </a:solidFill>
              </a:defRPr>
            </a:lvl4pPr>
            <a:lvl5pPr marL="2438339" indent="0">
              <a:buNone/>
              <a:defRPr sz="32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609600" y="1747522"/>
            <a:ext cx="5384800" cy="4131733"/>
          </a:xfrm>
        </p:spPr>
        <p:txBody>
          <a:bodyPr>
            <a:normAutofit/>
          </a:bodyPr>
          <a:lstStyle>
            <a:lvl1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6197600" y="1747522"/>
            <a:ext cx="5384800" cy="4131733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663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265"/>
            <a:ext cx="10972800" cy="1143000"/>
          </a:xfrm>
        </p:spPr>
        <p:txBody>
          <a:bodyPr>
            <a:normAutofit/>
          </a:bodyPr>
          <a:lstStyle>
            <a:lvl1pPr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63335" y="1481545"/>
            <a:ext cx="3628573" cy="2224644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33" y="3808021"/>
            <a:ext cx="3628575" cy="2224644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892467" y="1481545"/>
            <a:ext cx="3525653" cy="2326476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879271" y="3980299"/>
            <a:ext cx="3628575" cy="2628405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11889" y="1490548"/>
            <a:ext cx="3910937" cy="2215640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67023" y="3980299"/>
            <a:ext cx="3937332" cy="2613235"/>
          </a:xfrm>
        </p:spPr>
        <p:txBody>
          <a:bodyPr>
            <a:normAutofit/>
          </a:bodyPr>
          <a:lstStyle>
            <a:lvl1pPr marL="380990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84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84803"/>
            <a:ext cx="109728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04800" y="381000"/>
            <a:ext cx="11582400" cy="6096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0737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841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585" rtl="0" eaLnBrk="1" latinLnBrk="0" hangingPunct="1">
        <a:spcBef>
          <a:spcPct val="0"/>
        </a:spcBef>
        <a:buNone/>
        <a:defRPr sz="4667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03" y="563071"/>
            <a:ext cx="10972800" cy="2344263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Course Review</a:t>
            </a:r>
            <a:endParaRPr lang="en-US" altLang="zh-CN" sz="5333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4906266"/>
            <a:ext cx="10972800" cy="1244300"/>
          </a:xfrm>
        </p:spPr>
        <p:txBody>
          <a:bodyPr>
            <a:normAutofit/>
          </a:bodyPr>
          <a:lstStyle/>
          <a:p>
            <a:pPr fontAlgn="base"/>
            <a:r>
              <a:rPr lang="en-US" altLang="zh-CN" dirty="0"/>
              <a:t>Presenter: Peter​ Zhang</a:t>
            </a:r>
          </a:p>
          <a:p>
            <a:pPr fontAlgn="base"/>
            <a:r>
              <a:rPr lang="en-US" altLang="zh-CN" dirty="0"/>
              <a:t>4/27/2026</a:t>
            </a:r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C796814-B4C7-06C2-94D6-3F9ED29CF958}"/>
              </a:ext>
            </a:extLst>
          </p:cNvPr>
          <p:cNvSpPr txBox="1">
            <a:spLocks/>
          </p:cNvSpPr>
          <p:nvPr/>
        </p:nvSpPr>
        <p:spPr>
          <a:xfrm>
            <a:off x="482103" y="3284650"/>
            <a:ext cx="10972800" cy="12443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/>
            <a:endParaRPr lang="en-US" altLang="zh-CN" sz="3733" b="1" i="1" dirty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31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1CDD-F80F-7928-8285-7C2E378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3FBE1-5CD9-EE9F-A3A1-DB36167DFFD2}"/>
              </a:ext>
            </a:extLst>
          </p:cNvPr>
          <p:cNvSpPr txBox="1"/>
          <p:nvPr/>
        </p:nvSpPr>
        <p:spPr>
          <a:xfrm>
            <a:off x="2054783" y="1513490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Typing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2A6164-D65A-39B2-B2C4-83650D3BB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573" y="2159820"/>
            <a:ext cx="56268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1CDD-F80F-7928-8285-7C2E378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3FBE1-5CD9-EE9F-A3A1-DB36167DFFD2}"/>
              </a:ext>
            </a:extLst>
          </p:cNvPr>
          <p:cNvSpPr txBox="1"/>
          <p:nvPr/>
        </p:nvSpPr>
        <p:spPr>
          <a:xfrm>
            <a:off x="2054783" y="1513490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Semantics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0BEF77F-42A8-F251-F78C-54E760FC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960" y="2159820"/>
            <a:ext cx="62582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3407-FA69-0E27-C871-B44188F3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3C1F-9284-AE58-564F-8881FE12B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of Simply-Typed Lambda Calculus</a:t>
            </a:r>
          </a:p>
          <a:p>
            <a:pPr lvl="1"/>
            <a:r>
              <a:rPr lang="en-US" dirty="0"/>
              <a:t>Uniqueness of Typing</a:t>
            </a:r>
          </a:p>
          <a:p>
            <a:pPr lvl="1"/>
            <a:r>
              <a:rPr lang="en-US" dirty="0"/>
              <a:t>Inversion for Typing</a:t>
            </a:r>
          </a:p>
          <a:p>
            <a:pPr lvl="1"/>
            <a:r>
              <a:rPr lang="en-US" dirty="0"/>
              <a:t>Well-</a:t>
            </a:r>
            <a:r>
              <a:rPr lang="en-US" dirty="0" err="1"/>
              <a:t>typedness</a:t>
            </a:r>
            <a:endParaRPr lang="en-US" dirty="0"/>
          </a:p>
          <a:p>
            <a:pPr lvl="1"/>
            <a:r>
              <a:rPr lang="en-US" dirty="0"/>
              <a:t>Exchange Lemma</a:t>
            </a:r>
          </a:p>
          <a:p>
            <a:pPr lvl="1"/>
            <a:r>
              <a:rPr lang="en-US" dirty="0"/>
              <a:t>Weakening Lemma</a:t>
            </a:r>
          </a:p>
          <a:p>
            <a:r>
              <a:rPr lang="en-US" dirty="0"/>
              <a:t>Progress Theorem</a:t>
            </a:r>
          </a:p>
          <a:p>
            <a:r>
              <a:rPr lang="en-US" dirty="0"/>
              <a:t>Preservation Theorem</a:t>
            </a:r>
          </a:p>
        </p:txBody>
      </p:sp>
    </p:spTree>
    <p:extLst>
      <p:ext uri="{BB962C8B-B14F-4D97-AF65-F5344CB8AC3E}">
        <p14:creationId xmlns:p14="http://schemas.microsoft.com/office/powerpoint/2010/main" val="282270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3407-FA69-0E27-C871-B44188F3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3C1F-9284-AE58-564F-8881FE12B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Function</a:t>
            </a:r>
          </a:p>
          <a:p>
            <a:r>
              <a:rPr lang="en-US" dirty="0"/>
              <a:t>Static and Dynamic Scoping</a:t>
            </a:r>
          </a:p>
          <a:p>
            <a:r>
              <a:rPr lang="en-US" dirty="0"/>
              <a:t>Pairs</a:t>
            </a:r>
          </a:p>
          <a:p>
            <a:r>
              <a:rPr lang="en-US" dirty="0"/>
              <a:t>Tuples</a:t>
            </a:r>
          </a:p>
          <a:p>
            <a:r>
              <a:rPr lang="en-US" dirty="0"/>
              <a:t>Records</a:t>
            </a:r>
          </a:p>
          <a:p>
            <a:r>
              <a:rPr lang="en-US" dirty="0"/>
              <a:t>Sums</a:t>
            </a:r>
          </a:p>
          <a:p>
            <a:r>
              <a:rPr lang="en-US" dirty="0"/>
              <a:t>Recursive function</a:t>
            </a:r>
          </a:p>
          <a:p>
            <a:pPr lvl="1"/>
            <a:r>
              <a:rPr lang="en-US" dirty="0"/>
              <a:t>Fix-point Combinator(Y </a:t>
            </a:r>
            <a:r>
              <a:rPr lang="en-US"/>
              <a:t>combinator)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6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3407-FA69-0E27-C871-B44188F3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83C1F-9284-AE58-564F-8881FE12B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List</a:t>
                </a:r>
              </a:p>
              <a:p>
                <a:r>
                  <a:rPr lang="en-US" dirty="0"/>
                  <a:t>Environment Model</a:t>
                </a:r>
              </a:p>
              <a:p>
                <a:r>
                  <a:rPr lang="en-US" sz="2000" dirty="0"/>
                  <a:t>An environment is a (variable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sz="2000" dirty="0"/>
                  <a:t>value) mapping (set of bindings):</a:t>
                </a:r>
              </a:p>
              <a:p>
                <a:pPr marL="0" indent="0">
                  <a:buNone/>
                </a:pPr>
                <a:r>
                  <a:rPr lang="en-US" sz="2000" dirty="0"/>
                  <a:t>	E ::= . | E, 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v</a:t>
                </a:r>
              </a:p>
              <a:p>
                <a:r>
                  <a:rPr lang="en-US" altLang="zh-CN" sz="2000" dirty="0"/>
                  <a:t>Define E[x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v] (add a binding into the environment):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.[x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v] = 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(E, x'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/>
                  <a:t>  v')[x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v] = E, 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		if x = x'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		or E[x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v], x’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zh-CN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/>
                  <a:t>v’  	if x ≠ x'</a:t>
                </a:r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83C1F-9284-AE58-564F-8881FE12B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90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A548-32E1-23C1-5037-218C5A83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6085-EEA8-98B9-584C-67E7032B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80601-34B7-6FCF-5D69-9C63D606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97" y="1350527"/>
            <a:ext cx="8265155" cy="51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0D3A-6B5B-8E96-E494-3EDD6A4F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3E321-5B4E-69DF-9894-6AF83F4C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Lambda calculus with value</a:t>
            </a:r>
          </a:p>
          <a:p>
            <a:pPr lvl="1"/>
            <a:r>
              <a:rPr lang="en-US" dirty="0"/>
              <a:t>Y = ref 1</a:t>
            </a:r>
          </a:p>
          <a:p>
            <a:pPr lvl="1"/>
            <a:r>
              <a:rPr lang="en-US" dirty="0"/>
              <a:t>!Y</a:t>
            </a:r>
          </a:p>
          <a:p>
            <a:r>
              <a:rPr lang="en-US" dirty="0"/>
              <a:t>References(Machine State)</a:t>
            </a:r>
          </a:p>
          <a:p>
            <a:pPr lvl="1"/>
            <a:r>
              <a:rPr lang="en-US" dirty="0"/>
              <a:t>M is a partial function from location to values</a:t>
            </a:r>
          </a:p>
          <a:p>
            <a:pPr lvl="1"/>
            <a:r>
              <a:rPr lang="en-US" dirty="0"/>
              <a:t>𝚺  is a type relation for memory store</a:t>
            </a:r>
          </a:p>
          <a:p>
            <a:r>
              <a:rPr lang="en-US" dirty="0"/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313305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0305-8239-1F5F-B0ED-DCFA94F0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Evaluation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428830-D46A-AD91-D218-1F410C723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658" y="1825625"/>
            <a:ext cx="67806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0D3A-6B5B-8E96-E494-3EDD6A4F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3E321-5B4E-69DF-9894-6AF83F4C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Safety</a:t>
            </a:r>
          </a:p>
          <a:p>
            <a:pPr lvl="1"/>
            <a:r>
              <a:rPr lang="en-US" dirty="0"/>
              <a:t>Weakening</a:t>
            </a:r>
          </a:p>
          <a:p>
            <a:pPr lvl="1"/>
            <a:r>
              <a:rPr lang="en-US" dirty="0"/>
              <a:t>Preservation Theorem</a:t>
            </a:r>
          </a:p>
          <a:p>
            <a:pPr lvl="1"/>
            <a:r>
              <a:rPr lang="en-US" dirty="0"/>
              <a:t>Progress Theorem</a:t>
            </a:r>
          </a:p>
          <a:p>
            <a:r>
              <a:rPr lang="en-US" dirty="0"/>
              <a:t>While loop</a:t>
            </a:r>
          </a:p>
          <a:p>
            <a:r>
              <a:rPr lang="en-US" dirty="0"/>
              <a:t>Factorial(Example)</a:t>
            </a:r>
          </a:p>
          <a:p>
            <a:r>
              <a:rPr lang="en-US" dirty="0"/>
              <a:t>Exception Handling</a:t>
            </a:r>
          </a:p>
          <a:p>
            <a:r>
              <a:rPr lang="en-US" dirty="0"/>
              <a:t>Exception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C486-2266-C345-144F-E35C4740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41D7-8A0B-C339-1763-257C6A61E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(Bonus point in Project)</a:t>
            </a:r>
          </a:p>
          <a:p>
            <a:r>
              <a:rPr lang="en-US" dirty="0"/>
              <a:t>Memory Organization</a:t>
            </a:r>
          </a:p>
          <a:p>
            <a:pPr lvl="1"/>
            <a:r>
              <a:rPr lang="en-US" dirty="0"/>
              <a:t>Static area</a:t>
            </a:r>
          </a:p>
          <a:p>
            <a:pPr lvl="1"/>
            <a:r>
              <a:rPr lang="en-US" dirty="0"/>
              <a:t>Run-time stack</a:t>
            </a:r>
          </a:p>
          <a:p>
            <a:pPr lvl="1"/>
            <a:r>
              <a:rPr lang="en-US" dirty="0"/>
              <a:t>Heap</a:t>
            </a:r>
          </a:p>
          <a:p>
            <a:r>
              <a:rPr lang="en-US" dirty="0"/>
              <a:t>Garbage Collection</a:t>
            </a:r>
          </a:p>
          <a:p>
            <a:pPr lvl="1"/>
            <a:r>
              <a:rPr lang="en-US" dirty="0"/>
              <a:t>Reference counting (RC)</a:t>
            </a:r>
          </a:p>
          <a:p>
            <a:pPr lvl="1"/>
            <a:r>
              <a:rPr lang="en-US" dirty="0"/>
              <a:t>Mark-and-Sweep (MB)</a:t>
            </a:r>
          </a:p>
          <a:p>
            <a:pPr lvl="1"/>
            <a:r>
              <a:rPr lang="en-US" dirty="0"/>
              <a:t>Copy collection (Half Space)</a:t>
            </a:r>
          </a:p>
        </p:txBody>
      </p:sp>
    </p:spTree>
    <p:extLst>
      <p:ext uri="{BB962C8B-B14F-4D97-AF65-F5344CB8AC3E}">
        <p14:creationId xmlns:p14="http://schemas.microsoft.com/office/powerpoint/2010/main" val="225646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28E5-81FE-4329-E905-DB206874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BDD2-B4D9-3D38-125D-CB62ED574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languages have four properties:</a:t>
            </a:r>
          </a:p>
          <a:p>
            <a:pPr lvl="1"/>
            <a:r>
              <a:rPr lang="en-US" dirty="0"/>
              <a:t>Syntax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Types</a:t>
            </a:r>
          </a:p>
          <a:p>
            <a:pPr lvl="1"/>
            <a:r>
              <a:rPr lang="en-US" dirty="0"/>
              <a:t>Semantics</a:t>
            </a:r>
          </a:p>
          <a:p>
            <a:r>
              <a:rPr lang="en-US" dirty="0"/>
              <a:t>There are four main programming paradigms:</a:t>
            </a:r>
          </a:p>
          <a:p>
            <a:pPr lvl="1"/>
            <a:r>
              <a:rPr lang="en-US" dirty="0"/>
              <a:t>Imperative</a:t>
            </a:r>
          </a:p>
          <a:p>
            <a:pPr lvl="1"/>
            <a:r>
              <a:rPr lang="en-US" dirty="0"/>
              <a:t>Object-oriented</a:t>
            </a:r>
          </a:p>
          <a:p>
            <a:pPr lvl="1"/>
            <a:r>
              <a:rPr lang="en-US" dirty="0"/>
              <a:t>Functional</a:t>
            </a:r>
          </a:p>
          <a:p>
            <a:pPr lvl="1"/>
            <a:r>
              <a:rPr lang="en-US" dirty="0"/>
              <a:t>Logic (declarative)</a:t>
            </a:r>
          </a:p>
        </p:txBody>
      </p:sp>
    </p:spTree>
    <p:extLst>
      <p:ext uri="{BB962C8B-B14F-4D97-AF65-F5344CB8AC3E}">
        <p14:creationId xmlns:p14="http://schemas.microsoft.com/office/powerpoint/2010/main" val="63224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B68A-F51B-549B-07DD-193EA835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8187-E40E-8BF4-56AA-89D75AEC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Step1: Add Type Schemes</a:t>
            </a:r>
          </a:p>
          <a:p>
            <a:r>
              <a:rPr lang="en-US" dirty="0"/>
              <a:t>Step2: Generate Constraints</a:t>
            </a:r>
          </a:p>
          <a:p>
            <a:r>
              <a:rPr lang="en-US" dirty="0"/>
              <a:t>Step3: Solve Constraints</a:t>
            </a:r>
          </a:p>
          <a:p>
            <a:r>
              <a:rPr lang="en-US" dirty="0"/>
              <a:t>Step4: Generate Types</a:t>
            </a:r>
          </a:p>
          <a:p>
            <a:endParaRPr lang="en-US" dirty="0"/>
          </a:p>
          <a:p>
            <a:r>
              <a:rPr lang="en-US" dirty="0"/>
              <a:t>Constraint Generation Rules -&gt; a set of constraints</a:t>
            </a:r>
          </a:p>
          <a:p>
            <a:r>
              <a:rPr lang="en-US" dirty="0"/>
              <a:t>Composition of Substitutions</a:t>
            </a:r>
          </a:p>
          <a:p>
            <a:pPr lvl="1"/>
            <a:r>
              <a:rPr lang="en-US" dirty="0"/>
              <a:t>Preservation of Typing under type substitution</a:t>
            </a:r>
          </a:p>
          <a:p>
            <a:pPr lvl="1"/>
            <a:r>
              <a:rPr lang="en-US" dirty="0"/>
              <a:t>Principle Solution</a:t>
            </a:r>
          </a:p>
        </p:txBody>
      </p:sp>
    </p:spTree>
    <p:extLst>
      <p:ext uri="{BB962C8B-B14F-4D97-AF65-F5344CB8AC3E}">
        <p14:creationId xmlns:p14="http://schemas.microsoft.com/office/powerpoint/2010/main" val="320177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B68A-F51B-549B-07DD-193EA835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8187-E40E-8BF4-56AA-89D75AEC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Unification</a:t>
            </a:r>
          </a:p>
          <a:p>
            <a:pPr lvl="1"/>
            <a:r>
              <a:rPr lang="en-US" dirty="0"/>
              <a:t>(S, q)-&gt;(S’, q’)</a:t>
            </a:r>
          </a:p>
          <a:p>
            <a:pPr lvl="1"/>
            <a:r>
              <a:rPr lang="en-US" dirty="0"/>
              <a:t>Unification Machine</a:t>
            </a:r>
          </a:p>
          <a:p>
            <a:pPr lvl="1"/>
            <a:r>
              <a:rPr lang="en-US" dirty="0"/>
              <a:t>Termination</a:t>
            </a:r>
          </a:p>
          <a:p>
            <a:r>
              <a:rPr lang="en-US" dirty="0"/>
              <a:t>Properties of Solution</a:t>
            </a:r>
          </a:p>
          <a:p>
            <a:r>
              <a:rPr lang="en-US" dirty="0"/>
              <a:t>Let Polymorphism</a:t>
            </a:r>
          </a:p>
          <a:p>
            <a:pPr lvl="1"/>
            <a:r>
              <a:rPr lang="en-US" dirty="0"/>
              <a:t>Let id = \</a:t>
            </a:r>
            <a:r>
              <a:rPr lang="en-US" dirty="0" err="1"/>
              <a:t>x.x</a:t>
            </a:r>
            <a:r>
              <a:rPr lang="en-US" dirty="0"/>
              <a:t> in (id 25, id true)</a:t>
            </a:r>
          </a:p>
        </p:txBody>
      </p:sp>
    </p:spTree>
    <p:extLst>
      <p:ext uri="{BB962C8B-B14F-4D97-AF65-F5344CB8AC3E}">
        <p14:creationId xmlns:p14="http://schemas.microsoft.com/office/powerpoint/2010/main" val="106679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3F49-DF2B-598C-D997-4EA25B08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B5139-D56A-E4F9-8671-201825D3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Subtype polymorphism</a:t>
            </a:r>
          </a:p>
          <a:p>
            <a:pPr lvl="1"/>
            <a:r>
              <a:rPr lang="en-US" dirty="0"/>
              <a:t>Universal Polymorphism</a:t>
            </a:r>
          </a:p>
          <a:p>
            <a:pPr lvl="1"/>
            <a:r>
              <a:rPr lang="en-US" dirty="0"/>
              <a:t>Existential Poly morphism</a:t>
            </a:r>
          </a:p>
          <a:p>
            <a:r>
              <a:rPr lang="en-US" dirty="0"/>
              <a:t>Basic Properties</a:t>
            </a:r>
          </a:p>
          <a:p>
            <a:pPr lvl="1"/>
            <a:r>
              <a:rPr lang="en-US" dirty="0"/>
              <a:t>Reflexivity</a:t>
            </a:r>
          </a:p>
          <a:p>
            <a:pPr lvl="1"/>
            <a:r>
              <a:rPr lang="en-US" dirty="0"/>
              <a:t>Transitivity</a:t>
            </a:r>
          </a:p>
          <a:p>
            <a:r>
              <a:rPr lang="en-US" dirty="0"/>
              <a:t>Top-Subsumption</a:t>
            </a:r>
          </a:p>
          <a:p>
            <a:pPr lvl="1"/>
            <a:r>
              <a:rPr lang="en-US" dirty="0"/>
              <a:t>Top</a:t>
            </a:r>
          </a:p>
          <a:p>
            <a:pPr lvl="1"/>
            <a:r>
              <a:rPr lang="en-US" dirty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88217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3F49-DF2B-598C-D997-4EA25B08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B5139-D56A-E4F9-8671-201825D3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37913"/>
            <a:ext cx="7886700" cy="5486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Tuples</a:t>
            </a:r>
          </a:p>
          <a:p>
            <a:r>
              <a:rPr lang="en-US" dirty="0"/>
              <a:t>Sums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Canonical Forms Lemma</a:t>
            </a:r>
          </a:p>
          <a:p>
            <a:pPr lvl="1"/>
            <a:r>
              <a:rPr lang="en-US" dirty="0"/>
              <a:t>Progress Lemma</a:t>
            </a:r>
          </a:p>
          <a:p>
            <a:pPr lvl="1"/>
            <a:r>
              <a:rPr lang="en-US" dirty="0"/>
              <a:t>Inversion of Subtyping Lemma</a:t>
            </a:r>
          </a:p>
          <a:p>
            <a:pPr lvl="1"/>
            <a:r>
              <a:rPr lang="en-US" dirty="0"/>
              <a:t>Component Typing Lemma</a:t>
            </a:r>
          </a:p>
          <a:p>
            <a:pPr lvl="1"/>
            <a:r>
              <a:rPr lang="en-US" dirty="0"/>
              <a:t>Substitution Lemma</a:t>
            </a:r>
          </a:p>
          <a:p>
            <a:pPr lvl="1"/>
            <a:r>
              <a:rPr lang="en-US" dirty="0"/>
              <a:t>Preservation Lemma</a:t>
            </a:r>
          </a:p>
          <a:p>
            <a:r>
              <a:rPr lang="en-US" dirty="0"/>
              <a:t>Polymorphism</a:t>
            </a:r>
          </a:p>
          <a:p>
            <a:pPr lvl="1"/>
            <a:r>
              <a:rPr lang="en-US" dirty="0"/>
              <a:t>Subtype polymorphism</a:t>
            </a:r>
          </a:p>
          <a:p>
            <a:pPr lvl="1"/>
            <a:r>
              <a:rPr lang="en-US" dirty="0"/>
              <a:t>Parametric polymorphism</a:t>
            </a:r>
          </a:p>
          <a:p>
            <a:pPr lvl="1"/>
            <a:r>
              <a:rPr lang="en-US" dirty="0"/>
              <a:t>Ad-hoc polymorphism</a:t>
            </a:r>
          </a:p>
        </p:txBody>
      </p:sp>
    </p:spTree>
    <p:extLst>
      <p:ext uri="{BB962C8B-B14F-4D97-AF65-F5344CB8AC3E}">
        <p14:creationId xmlns:p14="http://schemas.microsoft.com/office/powerpoint/2010/main" val="1963376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CE6F-AA38-CE05-6959-AB893B07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Programming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BB17-8262-A600-D862-760BA8AD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Abstraction</a:t>
            </a:r>
          </a:p>
          <a:p>
            <a:r>
              <a:rPr lang="en-US" dirty="0"/>
              <a:t>Encapsulation</a:t>
            </a:r>
          </a:p>
          <a:p>
            <a:endParaRPr lang="en-US" dirty="0"/>
          </a:p>
          <a:p>
            <a:r>
              <a:rPr lang="en-US" dirty="0"/>
              <a:t>Ada</a:t>
            </a:r>
          </a:p>
          <a:p>
            <a:r>
              <a:rPr lang="en-US" dirty="0"/>
              <a:t>Smalltalk</a:t>
            </a:r>
          </a:p>
        </p:txBody>
      </p:sp>
    </p:spTree>
    <p:extLst>
      <p:ext uri="{BB962C8B-B14F-4D97-AF65-F5344CB8AC3E}">
        <p14:creationId xmlns:p14="http://schemas.microsoft.com/office/powerpoint/2010/main" val="112476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185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87C8-C881-A6D6-FCC8-F3A3CF0F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10B5-5A67-70E6-EDA1-8969DD94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Definition</a:t>
            </a:r>
          </a:p>
          <a:p>
            <a:pPr lvl="1"/>
            <a:r>
              <a:rPr lang="en-US" dirty="0"/>
              <a:t>Axioms</a:t>
            </a:r>
          </a:p>
          <a:p>
            <a:pPr lvl="1"/>
            <a:r>
              <a:rPr lang="en-US" dirty="0"/>
              <a:t>Proper Rules</a:t>
            </a:r>
          </a:p>
          <a:p>
            <a:r>
              <a:rPr lang="en-US" dirty="0"/>
              <a:t>Derivation (Tree)</a:t>
            </a:r>
          </a:p>
          <a:p>
            <a:r>
              <a:rPr lang="en-US" dirty="0"/>
              <a:t>Proof by Induction</a:t>
            </a:r>
          </a:p>
          <a:p>
            <a:pPr lvl="1"/>
            <a:r>
              <a:rPr lang="en-US" dirty="0"/>
              <a:t>If X then A</a:t>
            </a:r>
          </a:p>
          <a:p>
            <a:pPr lvl="1"/>
            <a:r>
              <a:rPr lang="en-US" dirty="0"/>
              <a:t>Proof: by induction on the derivation of J</a:t>
            </a:r>
          </a:p>
          <a:p>
            <a:pPr lvl="1"/>
            <a:r>
              <a:rPr lang="en-US" dirty="0"/>
              <a:t>Use cases belongs to part of X</a:t>
            </a:r>
          </a:p>
        </p:txBody>
      </p:sp>
    </p:spTree>
    <p:extLst>
      <p:ext uri="{BB962C8B-B14F-4D97-AF65-F5344CB8AC3E}">
        <p14:creationId xmlns:p14="http://schemas.microsoft.com/office/powerpoint/2010/main" val="78279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BE4146-8299-37DE-6267-E20FA155D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035" y="682902"/>
            <a:ext cx="6439931" cy="54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8CD96A-0228-B175-B11B-38B74AC8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 (Theory)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08153-DE80-37A8-5721-6064962A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46034"/>
            <a:ext cx="7886700" cy="5237327"/>
          </a:xfrm>
        </p:spPr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Variable</a:t>
            </a:r>
          </a:p>
          <a:p>
            <a:pPr lvl="1"/>
            <a:r>
              <a:rPr lang="en-US" dirty="0"/>
              <a:t>Function</a:t>
            </a:r>
          </a:p>
          <a:p>
            <a:pPr lvl="1"/>
            <a:r>
              <a:rPr lang="en-US" dirty="0"/>
              <a:t>Application</a:t>
            </a:r>
          </a:p>
          <a:p>
            <a:r>
              <a:rPr lang="en-US" dirty="0"/>
              <a:t>Binding – Scope</a:t>
            </a:r>
          </a:p>
          <a:p>
            <a:pPr lvl="1"/>
            <a:r>
              <a:rPr lang="en-US" dirty="0"/>
              <a:t>Free Variable</a:t>
            </a:r>
          </a:p>
          <a:p>
            <a:pPr lvl="1"/>
            <a:r>
              <a:rPr lang="en-US" dirty="0"/>
              <a:t>Substitution</a:t>
            </a:r>
          </a:p>
          <a:p>
            <a:r>
              <a:rPr lang="en-US" dirty="0"/>
              <a:t>Evaluation Strategies</a:t>
            </a:r>
          </a:p>
          <a:p>
            <a:pPr lvl="1"/>
            <a:r>
              <a:rPr lang="en-US" dirty="0"/>
              <a:t>Call by Value</a:t>
            </a:r>
          </a:p>
          <a:p>
            <a:pPr lvl="1"/>
            <a:r>
              <a:rPr lang="en-US" dirty="0"/>
              <a:t>Call by Name</a:t>
            </a:r>
          </a:p>
          <a:p>
            <a:r>
              <a:rPr lang="en-US" dirty="0"/>
              <a:t>Multi-Step Operation</a:t>
            </a:r>
          </a:p>
        </p:txBody>
      </p:sp>
    </p:spTree>
    <p:extLst>
      <p:ext uri="{BB962C8B-B14F-4D97-AF65-F5344CB8AC3E}">
        <p14:creationId xmlns:p14="http://schemas.microsoft.com/office/powerpoint/2010/main" val="81157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6ED-6C25-F1BB-43FA-F1911B9F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Calculus (Practical)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2C2B-13A5-5E98-585B-848A72ED0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Tru</a:t>
            </a:r>
            <a:r>
              <a:rPr lang="en-US" dirty="0"/>
              <a:t> = \t.\f. t</a:t>
            </a:r>
          </a:p>
          <a:p>
            <a:r>
              <a:rPr lang="en-US" dirty="0" err="1"/>
              <a:t>Fls</a:t>
            </a:r>
            <a:r>
              <a:rPr lang="en-US" dirty="0"/>
              <a:t> = \</a:t>
            </a:r>
            <a:r>
              <a:rPr lang="en-US" dirty="0" err="1"/>
              <a:t>t.f.</a:t>
            </a:r>
            <a:r>
              <a:rPr lang="en-US" dirty="0"/>
              <a:t> f</a:t>
            </a:r>
          </a:p>
          <a:p>
            <a:r>
              <a:rPr lang="en-US" dirty="0"/>
              <a:t>And = \b.\c. b c </a:t>
            </a:r>
            <a:r>
              <a:rPr lang="en-US" dirty="0" err="1"/>
              <a:t>Fls</a:t>
            </a:r>
            <a:endParaRPr lang="en-US" dirty="0"/>
          </a:p>
          <a:p>
            <a:r>
              <a:rPr lang="en-US" dirty="0" err="1"/>
              <a:t>Succ</a:t>
            </a:r>
            <a:r>
              <a:rPr lang="en-US" dirty="0"/>
              <a:t> = \n.\f.\x. f (n f x)</a:t>
            </a:r>
          </a:p>
        </p:txBody>
      </p:sp>
    </p:spTree>
    <p:extLst>
      <p:ext uri="{BB962C8B-B14F-4D97-AF65-F5344CB8AC3E}">
        <p14:creationId xmlns:p14="http://schemas.microsoft.com/office/powerpoint/2010/main" val="286182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FA7C9-6F09-1F6A-65D0-5556C046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CE36D0-6A87-D2D6-A38C-2E3351F35AE3}"/>
              </a:ext>
            </a:extLst>
          </p:cNvPr>
          <p:cNvSpPr txBox="1"/>
          <p:nvPr/>
        </p:nvSpPr>
        <p:spPr>
          <a:xfrm>
            <a:off x="474906" y="2370822"/>
            <a:ext cx="11527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 </a:t>
            </a:r>
            <a:r>
              <a:rPr lang="en-US" sz="3200" dirty="0" err="1"/>
              <a:t>tru</a:t>
            </a:r>
            <a:r>
              <a:rPr lang="en-US" sz="3200" dirty="0"/>
              <a:t> </a:t>
            </a:r>
            <a:r>
              <a:rPr lang="en-US" sz="3200" dirty="0" err="1"/>
              <a:t>fls</a:t>
            </a:r>
            <a:r>
              <a:rPr lang="en-US" sz="3200" dirty="0"/>
              <a:t> = (\b.\c. b </a:t>
            </a:r>
            <a:r>
              <a:rPr lang="en-US" sz="3200" dirty="0" err="1"/>
              <a:t>tru</a:t>
            </a:r>
            <a:r>
              <a:rPr lang="en-US" sz="3200" dirty="0"/>
              <a:t> c) </a:t>
            </a:r>
            <a:r>
              <a:rPr lang="en-US" sz="3200" dirty="0" err="1"/>
              <a:t>tru</a:t>
            </a:r>
            <a:r>
              <a:rPr lang="en-US" sz="3200" dirty="0"/>
              <a:t> </a:t>
            </a:r>
            <a:r>
              <a:rPr lang="en-US" sz="3200" dirty="0" err="1"/>
              <a:t>fls</a:t>
            </a:r>
            <a:r>
              <a:rPr lang="en-US" sz="3200" dirty="0"/>
              <a:t> </a:t>
            </a:r>
          </a:p>
          <a:p>
            <a:r>
              <a:rPr lang="en-US" sz="3200" dirty="0"/>
              <a:t>-&gt;(\c. </a:t>
            </a:r>
            <a:r>
              <a:rPr lang="en-US" sz="3200" dirty="0" err="1"/>
              <a:t>tru</a:t>
            </a:r>
            <a:r>
              <a:rPr lang="en-US" sz="3200" dirty="0"/>
              <a:t> </a:t>
            </a:r>
            <a:r>
              <a:rPr lang="en-US" sz="3200" dirty="0" err="1"/>
              <a:t>tru</a:t>
            </a:r>
            <a:r>
              <a:rPr lang="en-US" sz="3200" dirty="0"/>
              <a:t> c) </a:t>
            </a:r>
            <a:r>
              <a:rPr lang="en-US" sz="3200" dirty="0" err="1"/>
              <a:t>fls</a:t>
            </a:r>
            <a:r>
              <a:rPr lang="en-US" sz="3200" dirty="0"/>
              <a:t> -&gt; </a:t>
            </a:r>
            <a:r>
              <a:rPr lang="en-US" sz="3200" dirty="0" err="1"/>
              <a:t>tru</a:t>
            </a:r>
            <a:r>
              <a:rPr lang="en-US" sz="3200" dirty="0"/>
              <a:t> </a:t>
            </a:r>
            <a:r>
              <a:rPr lang="en-US" sz="3200" dirty="0" err="1"/>
              <a:t>tru</a:t>
            </a:r>
            <a:r>
              <a:rPr lang="en-US" sz="3200" dirty="0"/>
              <a:t> </a:t>
            </a:r>
            <a:r>
              <a:rPr lang="en-US" sz="3200" dirty="0" err="1"/>
              <a:t>fls</a:t>
            </a:r>
            <a:r>
              <a:rPr lang="en-US" sz="3200" dirty="0"/>
              <a:t> = (\t.\f. t) </a:t>
            </a:r>
            <a:r>
              <a:rPr lang="en-US" sz="3200" dirty="0" err="1"/>
              <a:t>tru</a:t>
            </a:r>
            <a:r>
              <a:rPr lang="en-US" sz="3200" dirty="0"/>
              <a:t> </a:t>
            </a:r>
            <a:r>
              <a:rPr lang="en-US" sz="3200" dirty="0" err="1"/>
              <a:t>fls</a:t>
            </a:r>
            <a:r>
              <a:rPr lang="en-US" sz="3200" dirty="0"/>
              <a:t> -&gt; (\f. </a:t>
            </a:r>
            <a:r>
              <a:rPr lang="en-US" sz="3200" dirty="0" err="1"/>
              <a:t>tru</a:t>
            </a:r>
            <a:r>
              <a:rPr lang="en-US" sz="3200" dirty="0"/>
              <a:t>) </a:t>
            </a:r>
            <a:r>
              <a:rPr lang="en-US" sz="3200" dirty="0" err="1"/>
              <a:t>fls</a:t>
            </a:r>
            <a:endParaRPr lang="en-US" sz="3200" dirty="0"/>
          </a:p>
          <a:p>
            <a:r>
              <a:rPr lang="en-US" sz="3200" dirty="0"/>
              <a:t>-&gt;</a:t>
            </a:r>
            <a:r>
              <a:rPr lang="en-US" sz="3200" dirty="0" err="1"/>
              <a:t>tru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635FE-D943-A2A1-E3F4-E9A907AD6808}"/>
              </a:ext>
            </a:extLst>
          </p:cNvPr>
          <p:cNvSpPr txBox="1"/>
          <p:nvPr/>
        </p:nvSpPr>
        <p:spPr>
          <a:xfrm>
            <a:off x="474906" y="310794"/>
            <a:ext cx="984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Step-by-step, evaluate </a:t>
            </a:r>
            <a:r>
              <a:rPr lang="en-US" sz="3200" b="1" dirty="0"/>
              <a:t>or </a:t>
            </a:r>
            <a:r>
              <a:rPr lang="en-US" sz="3200" b="1" dirty="0" err="1"/>
              <a:t>tru</a:t>
            </a:r>
            <a:r>
              <a:rPr lang="en-US" sz="3200" b="1" dirty="0"/>
              <a:t> </a:t>
            </a:r>
            <a:r>
              <a:rPr lang="en-US" sz="3200" b="1" dirty="0" err="1"/>
              <a:t>fls</a:t>
            </a:r>
            <a:r>
              <a:rPr lang="en-US" sz="3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05C0D-8524-760C-F8D2-4CDE760500A0}"/>
              </a:ext>
            </a:extLst>
          </p:cNvPr>
          <p:cNvSpPr txBox="1"/>
          <p:nvPr/>
        </p:nvSpPr>
        <p:spPr>
          <a:xfrm>
            <a:off x="474906" y="1279253"/>
            <a:ext cx="1038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FF0000"/>
                </a:solidFill>
              </a:rPr>
              <a:t>tru</a:t>
            </a:r>
            <a:r>
              <a:rPr lang="en-US" sz="3200" dirty="0">
                <a:solidFill>
                  <a:srgbClr val="FF0000"/>
                </a:solidFill>
              </a:rPr>
              <a:t> = \t.\f. t       </a:t>
            </a:r>
            <a:r>
              <a:rPr lang="en-US" sz="3200" dirty="0" err="1">
                <a:solidFill>
                  <a:srgbClr val="FF0000"/>
                </a:solidFill>
              </a:rPr>
              <a:t>fls</a:t>
            </a:r>
            <a:r>
              <a:rPr lang="en-US" sz="3200" dirty="0">
                <a:solidFill>
                  <a:srgbClr val="FF0000"/>
                </a:solidFill>
              </a:rPr>
              <a:t> = \t.\f. f          or = \b.\c. b </a:t>
            </a:r>
            <a:r>
              <a:rPr lang="en-US" sz="3200" dirty="0" err="1">
                <a:solidFill>
                  <a:srgbClr val="FF0000"/>
                </a:solidFill>
              </a:rPr>
              <a:t>tru</a:t>
            </a:r>
            <a:r>
              <a:rPr lang="en-US" sz="3200" dirty="0">
                <a:solidFill>
                  <a:srgbClr val="FF0000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7621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1CDD-F80F-7928-8285-7C2E378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E34CA4-A443-7BD5-CA05-3DC02C976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177" y="2277570"/>
            <a:ext cx="633964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3FBE1-5CD9-EE9F-A3A1-DB36167DFFD2}"/>
              </a:ext>
            </a:extLst>
          </p:cNvPr>
          <p:cNvSpPr txBox="1"/>
          <p:nvPr/>
        </p:nvSpPr>
        <p:spPr>
          <a:xfrm>
            <a:off x="2054784" y="1513490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06068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1CDD-F80F-7928-8285-7C2E378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Simply-Typed Lambda Calculus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B339CD-3058-F236-F1D7-15684D822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352" y="1825625"/>
            <a:ext cx="74312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1501"/>
      </p:ext>
    </p:extLst>
  </p:cSld>
  <p:clrMapOvr>
    <a:masterClrMapping/>
  </p:clrMapOvr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601</Words>
  <Application>Microsoft Office PowerPoint</Application>
  <PresentationFormat>Widescreen</PresentationFormat>
  <Paragraphs>166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黑体</vt:lpstr>
      <vt:lpstr>Aharoni</vt:lpstr>
      <vt:lpstr>Aptos</vt:lpstr>
      <vt:lpstr>Arial</vt:lpstr>
      <vt:lpstr>Calibri</vt:lpstr>
      <vt:lpstr>Cambria Math</vt:lpstr>
      <vt:lpstr>Helvetica</vt:lpstr>
      <vt:lpstr>Wingdings</vt:lpstr>
      <vt:lpstr>UTA Accessible Template</vt:lpstr>
      <vt:lpstr>Course Review</vt:lpstr>
      <vt:lpstr>Principles</vt:lpstr>
      <vt:lpstr>Inductive Definition</vt:lpstr>
      <vt:lpstr>PowerPoint Presentation</vt:lpstr>
      <vt:lpstr>Lambda Calculus (Theory)</vt:lpstr>
      <vt:lpstr>Lambda Calculus (Practical)</vt:lpstr>
      <vt:lpstr>PowerPoint Presentation</vt:lpstr>
      <vt:lpstr>Simply-Typed Lambda Calculus</vt:lpstr>
      <vt:lpstr>Simply-Typed Lambda Calculus</vt:lpstr>
      <vt:lpstr>Simply-Typed Lambda Calculus</vt:lpstr>
      <vt:lpstr>Simply-Typed Lambda Calculus</vt:lpstr>
      <vt:lpstr>Simply-Typed Lambda Calculus</vt:lpstr>
      <vt:lpstr>Simply-Typed Lambda Calculus</vt:lpstr>
      <vt:lpstr>Simply-Typed Lambda Calculus</vt:lpstr>
      <vt:lpstr>Simply-Typed Lambda Calculus</vt:lpstr>
      <vt:lpstr>Imperative</vt:lpstr>
      <vt:lpstr>Example Evaluation</vt:lpstr>
      <vt:lpstr>Imperative</vt:lpstr>
      <vt:lpstr>Memory Management</vt:lpstr>
      <vt:lpstr>Type Inference</vt:lpstr>
      <vt:lpstr>Type Inference</vt:lpstr>
      <vt:lpstr>Subtyping</vt:lpstr>
      <vt:lpstr>Subtyping</vt:lpstr>
      <vt:lpstr>Object-Oriented Programming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Zhang, Weiran</dc:creator>
  <cp:lastModifiedBy>Zhang, Weiran</cp:lastModifiedBy>
  <cp:revision>122</cp:revision>
  <dcterms:created xsi:type="dcterms:W3CDTF">2026-01-19T23:51:43Z</dcterms:created>
  <dcterms:modified xsi:type="dcterms:W3CDTF">2026-04-28T01:33:29Z</dcterms:modified>
</cp:coreProperties>
</file>