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393" r:id="rId3"/>
    <p:sldId id="405" r:id="rId4"/>
    <p:sldId id="404" r:id="rId5"/>
    <p:sldId id="391" r:id="rId6"/>
    <p:sldId id="406" r:id="rId7"/>
    <p:sldId id="444" r:id="rId8"/>
    <p:sldId id="407" r:id="rId9"/>
    <p:sldId id="409" r:id="rId10"/>
    <p:sldId id="410" r:id="rId11"/>
    <p:sldId id="373" r:id="rId12"/>
    <p:sldId id="445" r:id="rId13"/>
    <p:sldId id="446" r:id="rId14"/>
    <p:sldId id="433" r:id="rId15"/>
    <p:sldId id="447" r:id="rId16"/>
    <p:sldId id="448" r:id="rId17"/>
    <p:sldId id="449" r:id="rId18"/>
    <p:sldId id="450" r:id="rId19"/>
    <p:sldId id="451" r:id="rId20"/>
    <p:sldId id="452" r:id="rId21"/>
    <p:sldId id="434" r:id="rId22"/>
    <p:sldId id="453" r:id="rId23"/>
    <p:sldId id="454" r:id="rId24"/>
    <p:sldId id="455" r:id="rId25"/>
    <p:sldId id="456" r:id="rId26"/>
    <p:sldId id="457" r:id="rId27"/>
    <p:sldId id="439" r:id="rId28"/>
    <p:sldId id="458" r:id="rId29"/>
    <p:sldId id="459" r:id="rId30"/>
    <p:sldId id="460" r:id="rId31"/>
    <p:sldId id="461" r:id="rId32"/>
    <p:sldId id="290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500"/>
    <a:srgbClr val="FFC000"/>
    <a:srgbClr val="262626"/>
    <a:srgbClr val="050608"/>
    <a:srgbClr val="FFB3FF"/>
    <a:srgbClr val="FF5056"/>
    <a:srgbClr val="9259A3"/>
    <a:srgbClr val="05B050"/>
    <a:srgbClr val="00FFF0"/>
    <a:srgbClr val="FFFE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0"/>
    <p:restoredTop sz="96301"/>
  </p:normalViewPr>
  <p:slideViewPr>
    <p:cSldViewPr snapToGrid="0">
      <p:cViewPr varScale="1">
        <p:scale>
          <a:sx n="128" d="100"/>
          <a:sy n="128" d="100"/>
        </p:scale>
        <p:origin x="1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63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EC2B7-6072-924B-AE51-DA281600F23F}" type="datetimeFigureOut">
              <a:rPr lang="en-US" smtClean="0"/>
              <a:t>11/6/24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10036C-B239-7F49-800F-BE8CBE07A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635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75918D-B7DF-1F4D-FE0C-2B47063C55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8FCD38-291D-9AD5-3169-33A5388BE6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704E6D-2748-85C6-9D04-8D42F0A3EF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DD42C9-E205-FD47-2BB4-9FD36BE427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0578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7B400C-71E2-F927-BAB2-3EDCD7B7D0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E689F2-A6AF-66EC-DAB6-6AD3485C4F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F387D3-9618-BC5B-9C6F-8F0B2E0FA6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CF899D-F3D5-CEB5-6F00-E707A2890F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554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3EE57F-C3F4-4997-FF9F-47DADA430E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E1B14A-2D7F-E8D1-625D-8782647EA1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F0BB64-F0A3-12A9-3E60-71F866A040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C6667A-F9B7-5FD9-98F8-02ED385783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3455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E2B6FB-E377-8891-25D6-94C9A89BB9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941384-619B-5E22-5DD7-A682472488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ECBBBC-3678-6E07-2F29-86771BFE38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649B8D-122B-6A96-4C4D-B8A91CCA02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550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CE6005-2B7A-D623-7320-1813176B77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E12298-251C-A5E8-2D48-E317189850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B14815-DB55-232F-45AF-1AAF0E9FDA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965017-EE8B-EC01-0CE4-4008A72349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1642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FADE40-2466-6228-E8B3-F5A01B7346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54667E-2119-1A11-7432-87A0C4B5FB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CCFFE5-FC49-BD84-A2EE-C5D480A41D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05C75F-1628-00FC-589D-1EF6B13666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9753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05B463-C320-7C1F-9485-BF7A65A38C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55D522-B10C-928F-5B0E-6890270864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2D8398-C517-8B53-680C-F463160B92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F2D711-1273-B41F-B89F-B3A62D0094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2953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9DC3B4-145A-3998-4218-5E19E9FC4D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3E4464-B497-A019-06C2-0AECD47D12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1D7B40-0F38-F318-3C94-FC52EA9301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AECD72-585B-91BC-8F36-0F070DFD50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4434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D6CCFD-9DBC-0330-9970-E36F67A040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BC798A-740B-F165-47D9-98086FF960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FBEDFF-E156-3D42-2D5E-8CA0930B63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B134B6-AAB4-D6D9-99BB-FD76C8859C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006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9242C3-07E7-76C5-F172-BA6AE8D358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D34B1D-F1FD-F640-C017-CE919BE081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5657DC-CD01-DAA8-296B-78910A19CF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2186B5-A5DE-80A7-BAA8-D4B41325C7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1726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0F3F4D-1603-C9C7-BE1D-A92540439B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01AFCC-59A8-55EF-07DB-81FD06E1F4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F325E0-6516-7251-D879-8E9614906E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8EEA6F-F852-2367-B1B3-D54DF5D97A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155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2814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0DC588-5C39-F809-E6FE-4E75901943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A7BF41-7BCC-31D6-33DD-C37EA35955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F4DD33-00C5-6367-B421-26E86EAD4A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44AF78-4661-B9E5-6A3E-3CEA784279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102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784E3-E820-3E72-7CCA-8A927BC641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75C23B-EB6B-190C-C32B-7EF84357AA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706B47-D286-A27C-E96C-144464C518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8BCC5E-5D9E-CC2A-AF8C-8EC8C86C57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1552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4E078E-89D7-5A4A-A588-CD75E1FE3A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A56F7C-D1BC-C3CE-B1D8-515152636C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CE84F5-26E8-840A-2B20-B4C41750DC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E80408-E33E-6326-D980-48BD62A7DF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1461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A4EEFE-0058-60E4-5393-0C1A607FCF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4FAA8E-2C48-5C15-65B1-EFE20741D2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8924CF-E910-C863-5776-87C3DE3562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399A6E-573D-49D8-0AF2-E733ED8E1F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5659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528828-FD7C-B3FB-BBF5-B28B046EA7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D7C4E9-278E-FFC9-2379-3E16A9E2D8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C40806-22B8-3E36-D8F9-E24867974E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F91D33-F06B-89BC-07E8-2204FB6554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4613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2D0F20-9D0D-FD1A-4598-BBE820DF0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27E303-6A58-6EF3-1377-38B3EC81E5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06E761-4893-0F46-CC91-44BF374250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12C5B1-5435-4840-E280-C12922E956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4373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9178B1-9757-4BD3-58C9-C227F84708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A0A1C2-8AF1-BF3A-A8CC-46DD777443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F52334-132E-15D9-CF05-B34FA18C9B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6F5CDE-F5C0-825E-D54C-9F673293D4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167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037D8E-D6A9-2D29-4853-254362DD2E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13FAEE-43D2-532E-2DCB-0D80D8C046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A6535D-8FC7-0839-CF8F-ECD93CEC9F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0CB2E8-0DD4-6A27-874A-59CE822545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7609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42E021-EF70-B909-D5FF-815E6EB7E4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4D3DFF-097B-AF02-5E13-1925524AFB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B97E4F-E666-2FCF-BDE9-B8D03A8744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C6D96E-A7C3-BC5C-5321-F7EC993D40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5489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7670DE-82CD-D28A-CCCF-30350453EE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1CC82D-1FE5-81EE-D916-DEB75FA5BB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8FC346-FDCB-465E-1CC4-04051B6E14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69C2E4-F97E-A34B-D007-BF542B27A0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868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9317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E3EBD0-11D4-C47F-7850-E0EDAA0A8D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0E18D1-8B3F-173B-F4FA-9639976A9B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2DD3A9-8446-2050-49B4-E42CFD13C1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395731-A280-1559-E403-AD39B48CBF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8168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21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204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91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2155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5018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4677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6B1C30-AB25-799C-E836-8316BB8A7D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158AFA-65F4-3D95-647D-088FC12651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AB1406-5F33-EB23-7BD2-45E8D5F25F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FFA7CE-4769-1E5E-97F2-D23A488320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103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05650-7DD4-7F7A-C2FC-9A48676AF3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D65B7A-75E4-445D-6C89-352C2BF656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1728CA-7A15-DDA1-2B5A-19023A4AA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AF3B1-F3DA-4441-B1EE-A851EB4245DB}" type="datetime1">
              <a:rPr lang="en-US" smtClean="0"/>
              <a:t>11/6/24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6E9572-16CC-C507-3FE8-5D81F41CC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Brought you by Essam Abdelghany Under Supervision of Dr. Kenny Zhu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8FE9A-D75D-41FD-14F2-54447E6CF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549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A65A0-B957-4643-E75C-2923CBBAC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05F087-9007-D801-8855-4E4534E3D1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94488-760D-5249-BCB4-53B99D251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92E3-9FDF-E54D-B4EB-6783B208EA12}" type="datetime1">
              <a:rPr lang="en-US" smtClean="0"/>
              <a:t>11/6/24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B480E4-8A40-1DEF-1267-079558BEB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Brought you by Essam Abdelghany Under Supervision of Dr. Kenny Zhu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A8B082-1910-6782-A5D8-D7CE38827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215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12FB98-F5A3-EAD4-C58B-5C4479BB7D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C6A3FA-B8B8-8700-AE67-75C83B0CB7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DB346-5207-EC3C-EC5C-CAAF79C55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B909F-0DAD-EF43-BD61-D49A3729F966}" type="datetime1">
              <a:rPr lang="en-US" smtClean="0"/>
              <a:t>11/6/24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6540F8-2DC9-B4CE-476C-B19BC354E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Brought you by Essam Abdelghany Under Supervision of Dr. Kenny Zhu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005A6-FC58-4864-2134-524043FC1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719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6BD0C-F047-BB8D-334E-26DB6BB14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7D15C-E712-D640-924E-1CE94175A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CCAC72-B759-F098-9066-040D04CB4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99CD0-1312-E046-A25A-EF67E8F26F22}" type="datetime1">
              <a:rPr lang="en-US" smtClean="0"/>
              <a:t>11/6/24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D4A3A-2D59-9F87-DE64-5E4BC79A0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Brought you by Essam Abdelghany Under Supervision of Dr. Kenny Zhu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B2F00-2684-2A1E-63A1-0A47D2CF2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502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CBD8C-862C-9797-1C76-AE3042487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DA477E-F414-17E9-34AC-22E90C721A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02E1C-4861-1084-B022-B5C8CBDFE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9FF94-728B-E64A-8809-790A4B1ED3D4}" type="datetime1">
              <a:rPr lang="en-US" smtClean="0"/>
              <a:t>11/6/24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25946-3920-3127-C8E5-CCE8103D5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Brought you by Essam Abdelghany Under Supervision of Dr. Kenny Zhu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8431EF-888C-E178-1E17-4C0288763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156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CC622-B67A-307F-DA63-314F1335E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FDEFC-FE71-165C-2EFD-94616DD42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9629E3-0250-FCC3-38D5-FE9B3921BF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5C4CD0-41EB-F888-86F6-6B13E3C5C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5F34A-1CEF-A047-A231-02CE8861FB9D}" type="datetime1">
              <a:rPr lang="en-US" smtClean="0"/>
              <a:t>11/6/24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6CA8F0-8F13-F417-700F-D6B998079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Brought you by Essam Abdelghany Under Supervision of Dr. Kenny Zhu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7972BD-0D01-94A9-6C69-061398F0A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995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F132B-535E-C6FF-7744-59072AC83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2419B6-CC99-9422-DDE9-9545CB5E22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0968A7-2F54-8F34-741D-8F3598276B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4759E6-5564-DDCF-5B73-F07536E974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98044A-F3B0-A998-C9B6-A57F5868CD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F0AB77-8CA1-B9CF-F7B2-C6C4F20BF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89715-70F5-924C-B3F8-AD1883EF0647}" type="datetime1">
              <a:rPr lang="en-US" smtClean="0"/>
              <a:t>11/6/24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207F81-42D1-F665-6C36-A19D22D71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Brought you by Essam Abdelghany Under Supervision of Dr. Kenny Zhu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FF3D2A-7D66-155A-A86F-ACA412F09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179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F1A73-84D3-E333-052E-8277676E1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1639D7-DE91-8EEE-CB03-490275813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C2980-813B-CE49-B375-E252E333A381}" type="datetime1">
              <a:rPr lang="en-US" smtClean="0"/>
              <a:t>11/6/24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F8C9F4-1DB9-A4B6-BDFA-57CCE7201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Brought you by Essam Abdelghany Under Supervision of Dr. Kenny Zhu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1468F7-1C54-33EB-435E-DF0A574EB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998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0629FA-128B-64AF-5D24-B79521615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90C0A-6F6A-0D4B-8E91-ACA8A5BF8E76}" type="datetime1">
              <a:rPr lang="en-US" smtClean="0"/>
              <a:t>11/6/24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81E20C-A3DF-98CD-5589-83AFEF21B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Brought you by Essam Abdelghany Under Supervision of Dr. Kenny Zhu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D47EAF-48C8-B2A3-5706-6DEC51282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379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4B540-96EF-2FB2-8666-C75FD3943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20AB0-532E-9427-52BD-F3E58F4B4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75005D-119E-CC93-C7B9-585CA2D06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5526C4-9C8B-37D7-6909-DCA4ABC58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99F8-5E62-5A4D-97BB-29105228C9E6}" type="datetime1">
              <a:rPr lang="en-US" smtClean="0"/>
              <a:t>11/6/24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00B20C-A21E-6F83-1B0C-35184FB15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Brought you by Essam Abdelghany Under Supervision of Dr. Kenny Zhu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F62779-E10B-29FD-3ED3-151203012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085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3B992-81C7-74DF-B320-5BA94F162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BE8874-F766-6140-79A4-BCA315327E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4C51DE-1FA1-DFC5-EB48-ADDF4A7FCB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AA0579-C751-856B-BD91-C23B2AA9E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528A-E76A-414B-946C-79A173F175C6}" type="datetime1">
              <a:rPr lang="en-US" smtClean="0"/>
              <a:t>11/6/24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628CC2-82B4-DE20-B5AA-48BE190DC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Brought you by Essam Abdelghany Under Supervision of Dr. Kenny Zhu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E8B101-BE24-1983-9065-6BA520753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61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7D933C-DF95-5365-F5C1-F1498E776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B936ED-01E8-71DF-FB7A-FD7802D5A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2D2555-F48E-0CD5-7833-F271C6199C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5CE49-D2F1-D84A-9B2E-0E5EACFB1C70}" type="datetime1">
              <a:rPr lang="en-US" smtClean="0"/>
              <a:t>11/6/24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89A4D-5030-4CF5-CCA8-0D8D8B6B23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Brought you by Essam Abdelghany Under Supervision of Dr. Kenny Zhu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B47716-553C-E069-D179-B09B234AF4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A70E1-0AAC-7046-B7E8-37E752E91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878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7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7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27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27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2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2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2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1379E-25AB-5771-3F10-00F8059C36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6836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Programming Language Concepts </a:t>
            </a:r>
            <a:r>
              <a:rPr lang="en-US" sz="60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Tutorials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E79E56-D071-8596-A083-46AA9F3F78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598901"/>
          </a:xfrm>
        </p:spPr>
        <p:txBody>
          <a:bodyPr/>
          <a:lstStyle/>
          <a:p>
            <a:r>
              <a:rPr lang="en-US" sz="2000" i="1" dirty="0">
                <a:latin typeface="Avenir Book" panose="02000503020000020003" pitchFamily="2" charset="0"/>
              </a:rPr>
              <a:t>Become a Programming Languages Designer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8EA932-9ED4-8A19-5408-425870D34EB7}"/>
              </a:ext>
            </a:extLst>
          </p:cNvPr>
          <p:cNvSpPr txBox="1"/>
          <p:nvPr/>
        </p:nvSpPr>
        <p:spPr>
          <a:xfrm>
            <a:off x="4324796" y="4604559"/>
            <a:ext cx="3409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Poppins" pitchFamily="2" charset="77"/>
                <a:cs typeface="Poppins" pitchFamily="2" charset="77"/>
              </a:rPr>
              <a:t>Supervised by </a:t>
            </a:r>
            <a:r>
              <a:rPr lang="en-US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Dr. Kenny Zhu</a:t>
            </a:r>
          </a:p>
          <a:p>
            <a:pPr algn="ctr"/>
            <a:endParaRPr lang="en-US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97CE70-3030-1D1D-BBAD-2E5D46F4850A}"/>
              </a:ext>
            </a:extLst>
          </p:cNvPr>
          <p:cNvSpPr txBox="1"/>
          <p:nvPr/>
        </p:nvSpPr>
        <p:spPr>
          <a:xfrm>
            <a:off x="4505619" y="5094034"/>
            <a:ext cx="2909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Poppins" pitchFamily="2" charset="77"/>
                <a:cs typeface="Poppins" pitchFamily="2" charset="77"/>
              </a:rPr>
              <a:t>TAs: </a:t>
            </a:r>
            <a:r>
              <a:rPr lang="en-US" dirty="0">
                <a:solidFill>
                  <a:srgbClr val="FF0000"/>
                </a:solidFill>
                <a:latin typeface="Poppins" pitchFamily="2" charset="77"/>
                <a:cs typeface="Poppins" pitchFamily="2" charset="77"/>
              </a:rPr>
              <a:t>Essam Abdelghany</a:t>
            </a:r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4DF8CA4-0807-98E2-7412-FD2C5D6F1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839" y="4481742"/>
            <a:ext cx="2748130" cy="1593915"/>
          </a:xfrm>
          <a:prstGeom prst="rect">
            <a:avLst/>
          </a:prstGeom>
        </p:spPr>
      </p:pic>
      <p:pic>
        <p:nvPicPr>
          <p:cNvPr id="1026" name="Picture 2" descr="Programming language - Free communications icons">
            <a:extLst>
              <a:ext uri="{FF2B5EF4-FFF2-40B4-BE49-F238E27FC236}">
                <a16:creationId xmlns:a16="http://schemas.microsoft.com/office/drawing/2014/main" id="{9F70529A-BB64-EB0E-4A24-7B8033B4E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515" y="4001234"/>
            <a:ext cx="2499312" cy="249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6FEAEC-9D59-703D-A89A-0294FB18F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70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8963EC-1A79-D6E0-C7B8-0527F75E68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9D9B3-0EBC-B76A-DFAE-F662C4E85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4116" y="2022057"/>
            <a:ext cx="8218613" cy="2499043"/>
          </a:xfrm>
        </p:spPr>
        <p:txBody>
          <a:bodyPr>
            <a:noAutofit/>
          </a:bodyPr>
          <a:lstStyle/>
          <a:p>
            <a:r>
              <a:rPr lang="en-US" sz="8000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Quiz</a:t>
            </a:r>
            <a:br>
              <a:rPr lang="en" sz="8000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</a:br>
            <a:r>
              <a:rPr lang="en" sz="80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Solution</a:t>
            </a:r>
            <a:endParaRPr lang="en-US" sz="8000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43C9F67-1D4E-F7E1-22A4-B6148ED162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4405" y="2330971"/>
            <a:ext cx="3243479" cy="188121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5D6241-C210-FDF2-7C75-DA8081D60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59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62CAD9-166A-E2E4-8F2B-C9EA62EC08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4A5BF-9738-52DF-5614-4F1C0EAEA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Quiz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Solution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07B61EB-0558-8F92-EF0A-567A73B6B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2644" y="282120"/>
            <a:ext cx="1781856" cy="103347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B324A4-51B5-932A-5BB7-40F9DA0D9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10</a:t>
            </a:fld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E071275-A1CC-E03B-E316-830077026070}"/>
              </a:ext>
            </a:extLst>
          </p:cNvPr>
          <p:cNvCxnSpPr/>
          <p:nvPr/>
        </p:nvCxnSpPr>
        <p:spPr>
          <a:xfrm flipH="1" flipV="1">
            <a:off x="7420303" y="4929352"/>
            <a:ext cx="1030014" cy="34170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702C0896-1ED9-CE6B-037D-4AFE7C5E06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157" y="1586946"/>
            <a:ext cx="9581707" cy="33767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FB88BF8-516F-2FE6-8709-4BA3474009CB}"/>
              </a:ext>
            </a:extLst>
          </p:cNvPr>
          <p:cNvSpPr txBox="1"/>
          <p:nvPr/>
        </p:nvSpPr>
        <p:spPr>
          <a:xfrm>
            <a:off x="955157" y="5086388"/>
            <a:ext cx="9159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 in the pop quiz section, we saw examples of subtype, universal and existential polymorphism</a:t>
            </a:r>
          </a:p>
        </p:txBody>
      </p:sp>
    </p:spTree>
    <p:extLst>
      <p:ext uri="{BB962C8B-B14F-4D97-AF65-F5344CB8AC3E}">
        <p14:creationId xmlns:p14="http://schemas.microsoft.com/office/powerpoint/2010/main" val="85409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5CCC12-913F-3562-0013-52F5E8C591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97A9F-13AA-3034-172E-008D1C54B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Quiz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Solution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1CA2F3-6AAD-63B4-7668-418E5BB60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11</a:t>
            </a:fld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DCBA736-DB6A-7651-6029-947957CD9451}"/>
              </a:ext>
            </a:extLst>
          </p:cNvPr>
          <p:cNvCxnSpPr/>
          <p:nvPr/>
        </p:nvCxnSpPr>
        <p:spPr>
          <a:xfrm flipH="1" flipV="1">
            <a:off x="7420303" y="4929352"/>
            <a:ext cx="1030014" cy="34170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0435FBBE-2922-9171-CFAE-1C91823B59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4603" y="247834"/>
            <a:ext cx="6551428" cy="11111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D04F00-253F-6606-1614-01B3EFC4BC82}"/>
              </a:ext>
            </a:extLst>
          </p:cNvPr>
          <p:cNvSpPr txBox="1"/>
          <p:nvPr/>
        </p:nvSpPr>
        <p:spPr>
          <a:xfrm>
            <a:off x="346536" y="1315596"/>
            <a:ext cx="2717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Reminder lecture problem: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B0BC45-FA1E-C063-3E32-9F0B8C0462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536" y="1763786"/>
            <a:ext cx="8103781" cy="48463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E4761A-B1DF-C3BE-3BAE-3EFFDBDEEF8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20151"/>
          <a:stretch/>
        </p:blipFill>
        <p:spPr>
          <a:xfrm>
            <a:off x="8610600" y="1794301"/>
            <a:ext cx="3356343" cy="12644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7CB218-F94F-5046-CF73-4D3914BDFB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0600" y="3249291"/>
            <a:ext cx="3356344" cy="11409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2BD3E51-F7A7-6A5F-A120-C811156D806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53374"/>
          <a:stretch/>
        </p:blipFill>
        <p:spPr>
          <a:xfrm>
            <a:off x="8610600" y="4610626"/>
            <a:ext cx="3277395" cy="108201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ED7C092-DEAF-D9DB-C848-9D557D38E05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r="66555"/>
          <a:stretch/>
        </p:blipFill>
        <p:spPr>
          <a:xfrm>
            <a:off x="10525745" y="5342266"/>
            <a:ext cx="1522533" cy="7007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5732A30-AC3A-639E-5F2D-A57DE4079F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83396" y="5118654"/>
            <a:ext cx="762000" cy="304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AABA11E-EB45-E955-31E5-2D5E6D6B09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7800906" y="5118654"/>
            <a:ext cx="762000" cy="3048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6A9E6D2-1CDA-AF15-AE15-22A12671F667}"/>
              </a:ext>
            </a:extLst>
          </p:cNvPr>
          <p:cNvSpPr/>
          <p:nvPr/>
        </p:nvSpPr>
        <p:spPr>
          <a:xfrm>
            <a:off x="1271239" y="3429000"/>
            <a:ext cx="2687444" cy="961281"/>
          </a:xfrm>
          <a:prstGeom prst="rect">
            <a:avLst/>
          </a:prstGeom>
          <a:solidFill>
            <a:srgbClr val="F6F500">
              <a:alpha val="16078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E02F674-5C87-E6D0-BDF5-D610C20B3BAF}"/>
              </a:ext>
            </a:extLst>
          </p:cNvPr>
          <p:cNvSpPr/>
          <p:nvPr/>
        </p:nvSpPr>
        <p:spPr>
          <a:xfrm>
            <a:off x="10143113" y="1866496"/>
            <a:ext cx="1744882" cy="598125"/>
          </a:xfrm>
          <a:prstGeom prst="rect">
            <a:avLst/>
          </a:prstGeom>
          <a:solidFill>
            <a:srgbClr val="F6F500">
              <a:alpha val="16078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4A51E7C-4E64-3C42-89C2-D78E657253A8}"/>
              </a:ext>
            </a:extLst>
          </p:cNvPr>
          <p:cNvSpPr/>
          <p:nvPr/>
        </p:nvSpPr>
        <p:spPr>
          <a:xfrm>
            <a:off x="5913136" y="1770508"/>
            <a:ext cx="1744882" cy="615853"/>
          </a:xfrm>
          <a:prstGeom prst="rect">
            <a:avLst/>
          </a:prstGeom>
          <a:solidFill>
            <a:srgbClr val="F6F500">
              <a:alpha val="16078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1DFAB9A-53AA-EFD7-B774-0449DA5E4DD0}"/>
              </a:ext>
            </a:extLst>
          </p:cNvPr>
          <p:cNvSpPr/>
          <p:nvPr/>
        </p:nvSpPr>
        <p:spPr>
          <a:xfrm>
            <a:off x="2572955" y="5630664"/>
            <a:ext cx="1744882" cy="762000"/>
          </a:xfrm>
          <a:prstGeom prst="rect">
            <a:avLst/>
          </a:prstGeom>
          <a:solidFill>
            <a:srgbClr val="F6F500">
              <a:alpha val="16078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BCBF647-6319-528F-1F38-7B7C9290FBAD}"/>
              </a:ext>
            </a:extLst>
          </p:cNvPr>
          <p:cNvSpPr/>
          <p:nvPr/>
        </p:nvSpPr>
        <p:spPr>
          <a:xfrm>
            <a:off x="5675421" y="5652054"/>
            <a:ext cx="1204881" cy="849107"/>
          </a:xfrm>
          <a:prstGeom prst="rect">
            <a:avLst/>
          </a:prstGeom>
          <a:solidFill>
            <a:srgbClr val="F6F500">
              <a:alpha val="16078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E8A25E9-A093-71DA-AE3D-B7E8BE083267}"/>
              </a:ext>
            </a:extLst>
          </p:cNvPr>
          <p:cNvSpPr/>
          <p:nvPr/>
        </p:nvSpPr>
        <p:spPr>
          <a:xfrm>
            <a:off x="4648383" y="6043021"/>
            <a:ext cx="977165" cy="424955"/>
          </a:xfrm>
          <a:prstGeom prst="rect">
            <a:avLst/>
          </a:prstGeom>
          <a:solidFill>
            <a:srgbClr val="F6F500">
              <a:alpha val="16078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496A494-899B-C371-9E02-52F756AD921F}"/>
              </a:ext>
            </a:extLst>
          </p:cNvPr>
          <p:cNvSpPr/>
          <p:nvPr/>
        </p:nvSpPr>
        <p:spPr>
          <a:xfrm>
            <a:off x="6950850" y="5984637"/>
            <a:ext cx="1383457" cy="451992"/>
          </a:xfrm>
          <a:prstGeom prst="rect">
            <a:avLst/>
          </a:prstGeom>
          <a:solidFill>
            <a:srgbClr val="F6F500">
              <a:alpha val="16078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157E37B-FAD9-FB5B-9361-EE7BE09D4CF6}"/>
              </a:ext>
            </a:extLst>
          </p:cNvPr>
          <p:cNvSpPr txBox="1"/>
          <p:nvPr/>
        </p:nvSpPr>
        <p:spPr>
          <a:xfrm>
            <a:off x="497527" y="5984637"/>
            <a:ext cx="1208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Progress!!!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F846A70-78F6-1CBC-5C4B-127CE089757A}"/>
              </a:ext>
            </a:extLst>
          </p:cNvPr>
          <p:cNvSpPr/>
          <p:nvPr/>
        </p:nvSpPr>
        <p:spPr>
          <a:xfrm>
            <a:off x="4648382" y="5651652"/>
            <a:ext cx="977165" cy="391369"/>
          </a:xfrm>
          <a:prstGeom prst="rect">
            <a:avLst/>
          </a:prstGeom>
          <a:solidFill>
            <a:srgbClr val="F6F500">
              <a:alpha val="16078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D654ECB-683E-29C5-2AB3-EBFED70D8BC5}"/>
              </a:ext>
            </a:extLst>
          </p:cNvPr>
          <p:cNvSpPr/>
          <p:nvPr/>
        </p:nvSpPr>
        <p:spPr>
          <a:xfrm>
            <a:off x="6892058" y="5549240"/>
            <a:ext cx="1271639" cy="391369"/>
          </a:xfrm>
          <a:prstGeom prst="rect">
            <a:avLst/>
          </a:prstGeom>
          <a:solidFill>
            <a:srgbClr val="F6F500">
              <a:alpha val="16078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4F7B0B2-F65C-1607-5EEE-F5E5B30FA208}"/>
              </a:ext>
            </a:extLst>
          </p:cNvPr>
          <p:cNvSpPr/>
          <p:nvPr/>
        </p:nvSpPr>
        <p:spPr>
          <a:xfrm>
            <a:off x="4566003" y="3394831"/>
            <a:ext cx="977165" cy="424955"/>
          </a:xfrm>
          <a:prstGeom prst="rect">
            <a:avLst/>
          </a:prstGeom>
          <a:solidFill>
            <a:srgbClr val="F6F500">
              <a:alpha val="16078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04147A5-607A-6E03-C226-6A8002A72C56}"/>
              </a:ext>
            </a:extLst>
          </p:cNvPr>
          <p:cNvSpPr/>
          <p:nvPr/>
        </p:nvSpPr>
        <p:spPr>
          <a:xfrm>
            <a:off x="5675421" y="3272461"/>
            <a:ext cx="1549163" cy="458629"/>
          </a:xfrm>
          <a:prstGeom prst="rect">
            <a:avLst/>
          </a:prstGeom>
          <a:solidFill>
            <a:srgbClr val="F6F500">
              <a:alpha val="16078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76262FE-613F-7E5B-EB74-3E3FCD83859E}"/>
              </a:ext>
            </a:extLst>
          </p:cNvPr>
          <p:cNvSpPr/>
          <p:nvPr/>
        </p:nvSpPr>
        <p:spPr>
          <a:xfrm>
            <a:off x="4855829" y="2373590"/>
            <a:ext cx="1676776" cy="424955"/>
          </a:xfrm>
          <a:prstGeom prst="rect">
            <a:avLst/>
          </a:prstGeom>
          <a:solidFill>
            <a:srgbClr val="F6F500">
              <a:alpha val="16078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BB5CAE9-5445-6DF6-0A46-9FF392B2D882}"/>
              </a:ext>
            </a:extLst>
          </p:cNvPr>
          <p:cNvSpPr/>
          <p:nvPr/>
        </p:nvSpPr>
        <p:spPr>
          <a:xfrm>
            <a:off x="497527" y="2600604"/>
            <a:ext cx="1924397" cy="424955"/>
          </a:xfrm>
          <a:prstGeom prst="rect">
            <a:avLst/>
          </a:prstGeom>
          <a:solidFill>
            <a:srgbClr val="F6F500">
              <a:alpha val="16078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D21F901-A3B7-2650-881A-E7BE08DE3E53}"/>
              </a:ext>
            </a:extLst>
          </p:cNvPr>
          <p:cNvSpPr/>
          <p:nvPr/>
        </p:nvSpPr>
        <p:spPr>
          <a:xfrm>
            <a:off x="8570937" y="4567201"/>
            <a:ext cx="3567667" cy="1611177"/>
          </a:xfrm>
          <a:prstGeom prst="rect">
            <a:avLst/>
          </a:prstGeom>
          <a:solidFill>
            <a:srgbClr val="F6F500">
              <a:alpha val="16078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18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C0335D-3176-4F47-1ECB-06571F959A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B9141-22AC-8638-EF95-BDCD4318C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Quiz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Solution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7BD90C-1BF6-FDB1-3C6D-E7167B975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12</a:t>
            </a:fld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ADFA683-E358-6681-8966-5D8FCEC43E83}"/>
              </a:ext>
            </a:extLst>
          </p:cNvPr>
          <p:cNvCxnSpPr/>
          <p:nvPr/>
        </p:nvCxnSpPr>
        <p:spPr>
          <a:xfrm flipH="1" flipV="1">
            <a:off x="7420303" y="4929352"/>
            <a:ext cx="1030014" cy="34170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88C71EC5-3CD3-68F0-074E-0F6B6C49C81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0151"/>
          <a:stretch/>
        </p:blipFill>
        <p:spPr>
          <a:xfrm>
            <a:off x="8610600" y="1794301"/>
            <a:ext cx="3356343" cy="12644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AE15598-5AB7-D439-545A-EC157E8D9E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0600" y="3249291"/>
            <a:ext cx="3356344" cy="11409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2FE1701-02BA-4762-1B27-F784A0D4151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3374"/>
          <a:stretch/>
        </p:blipFill>
        <p:spPr>
          <a:xfrm>
            <a:off x="8610600" y="4610626"/>
            <a:ext cx="3277395" cy="108201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A1D9429-FD87-BB14-CDF7-26FB97AFD13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66555"/>
          <a:stretch/>
        </p:blipFill>
        <p:spPr>
          <a:xfrm>
            <a:off x="10525745" y="5342266"/>
            <a:ext cx="1522533" cy="7007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BC59C67-F918-9F51-8267-6CAB4F1A73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056" y="2836773"/>
            <a:ext cx="8225261" cy="37246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C5401C2-35A7-D4E5-9313-79E80FAFC5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02644" y="282120"/>
            <a:ext cx="1781856" cy="103347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FFD2872-C6B1-E821-5355-FBF335CD97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5055" y="1149983"/>
            <a:ext cx="8225260" cy="152499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8D21E904-7B50-2170-5F58-4D768BA3587F}"/>
              </a:ext>
            </a:extLst>
          </p:cNvPr>
          <p:cNvSpPr/>
          <p:nvPr/>
        </p:nvSpPr>
        <p:spPr>
          <a:xfrm>
            <a:off x="2197217" y="3961864"/>
            <a:ext cx="2301631" cy="432689"/>
          </a:xfrm>
          <a:prstGeom prst="rect">
            <a:avLst/>
          </a:prstGeom>
          <a:solidFill>
            <a:srgbClr val="F6F500">
              <a:alpha val="16078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977D23D3-BC65-7A3B-75D1-A3CB1D84923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36187" y="5517517"/>
            <a:ext cx="636665" cy="22858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EED5FC0-A219-E179-A1E7-E5A841489BB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62183" y="5382736"/>
            <a:ext cx="679837" cy="228582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D569B441-61B1-7ED6-E304-67B4AFE05E9F}"/>
              </a:ext>
            </a:extLst>
          </p:cNvPr>
          <p:cNvSpPr/>
          <p:nvPr/>
        </p:nvSpPr>
        <p:spPr>
          <a:xfrm>
            <a:off x="10146890" y="1958618"/>
            <a:ext cx="1637610" cy="432689"/>
          </a:xfrm>
          <a:prstGeom prst="rect">
            <a:avLst/>
          </a:prstGeom>
          <a:solidFill>
            <a:srgbClr val="F6F500">
              <a:alpha val="16078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CFF9E3C-C9EC-3C29-5181-11E2F35C9F20}"/>
              </a:ext>
            </a:extLst>
          </p:cNvPr>
          <p:cNvSpPr/>
          <p:nvPr/>
        </p:nvSpPr>
        <p:spPr>
          <a:xfrm>
            <a:off x="4989870" y="2842428"/>
            <a:ext cx="1873045" cy="586572"/>
          </a:xfrm>
          <a:prstGeom prst="rect">
            <a:avLst/>
          </a:prstGeom>
          <a:solidFill>
            <a:srgbClr val="F6F500">
              <a:alpha val="16078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50B1BB2-C3C0-54BC-68E1-D8EB882B04EA}"/>
              </a:ext>
            </a:extLst>
          </p:cNvPr>
          <p:cNvSpPr/>
          <p:nvPr/>
        </p:nvSpPr>
        <p:spPr>
          <a:xfrm>
            <a:off x="4647347" y="5181600"/>
            <a:ext cx="1030015" cy="511043"/>
          </a:xfrm>
          <a:prstGeom prst="rect">
            <a:avLst/>
          </a:prstGeom>
          <a:solidFill>
            <a:srgbClr val="F6F500">
              <a:alpha val="16078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AB35B0E-AC33-69F6-9E20-97BFF7F501A7}"/>
              </a:ext>
            </a:extLst>
          </p:cNvPr>
          <p:cNvSpPr/>
          <p:nvPr/>
        </p:nvSpPr>
        <p:spPr>
          <a:xfrm>
            <a:off x="7279683" y="4826477"/>
            <a:ext cx="1170632" cy="556259"/>
          </a:xfrm>
          <a:prstGeom prst="rect">
            <a:avLst/>
          </a:prstGeom>
          <a:solidFill>
            <a:srgbClr val="F6F500">
              <a:alpha val="16078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41D7BB7-D9AC-E266-DD56-8321EC9CA24A}"/>
              </a:ext>
            </a:extLst>
          </p:cNvPr>
          <p:cNvSpPr/>
          <p:nvPr/>
        </p:nvSpPr>
        <p:spPr>
          <a:xfrm>
            <a:off x="5366581" y="5796841"/>
            <a:ext cx="1545495" cy="586572"/>
          </a:xfrm>
          <a:prstGeom prst="rect">
            <a:avLst/>
          </a:prstGeom>
          <a:solidFill>
            <a:srgbClr val="F6F500">
              <a:alpha val="16078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7685425-1700-4778-3137-53CBCE891AB8}"/>
              </a:ext>
            </a:extLst>
          </p:cNvPr>
          <p:cNvSpPr/>
          <p:nvPr/>
        </p:nvSpPr>
        <p:spPr>
          <a:xfrm>
            <a:off x="6670223" y="5580496"/>
            <a:ext cx="1274242" cy="511043"/>
          </a:xfrm>
          <a:prstGeom prst="rect">
            <a:avLst/>
          </a:prstGeom>
          <a:solidFill>
            <a:srgbClr val="F6F500">
              <a:alpha val="16078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494C041-77CA-675B-0F3C-FC66F1278BD6}"/>
              </a:ext>
            </a:extLst>
          </p:cNvPr>
          <p:cNvSpPr/>
          <p:nvPr/>
        </p:nvSpPr>
        <p:spPr>
          <a:xfrm>
            <a:off x="6548217" y="5095709"/>
            <a:ext cx="419702" cy="300043"/>
          </a:xfrm>
          <a:prstGeom prst="rect">
            <a:avLst/>
          </a:prstGeom>
          <a:solidFill>
            <a:srgbClr val="F6F500">
              <a:alpha val="16078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5E80075-1A4A-7499-CBEC-5EC2EF9BF0FF}"/>
              </a:ext>
            </a:extLst>
          </p:cNvPr>
          <p:cNvSpPr/>
          <p:nvPr/>
        </p:nvSpPr>
        <p:spPr>
          <a:xfrm>
            <a:off x="6096000" y="5095709"/>
            <a:ext cx="521448" cy="432689"/>
          </a:xfrm>
          <a:prstGeom prst="rect">
            <a:avLst/>
          </a:prstGeom>
          <a:solidFill>
            <a:srgbClr val="F6F500">
              <a:alpha val="16078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C493DEE-F745-4954-48B9-DDDF72136CB6}"/>
              </a:ext>
            </a:extLst>
          </p:cNvPr>
          <p:cNvSpPr/>
          <p:nvPr/>
        </p:nvSpPr>
        <p:spPr>
          <a:xfrm>
            <a:off x="5510308" y="4178208"/>
            <a:ext cx="654518" cy="586572"/>
          </a:xfrm>
          <a:prstGeom prst="rect">
            <a:avLst/>
          </a:prstGeom>
          <a:solidFill>
            <a:srgbClr val="F6F500">
              <a:alpha val="16078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0DC585D-03CA-E840-4A02-25BC0B3D9707}"/>
              </a:ext>
            </a:extLst>
          </p:cNvPr>
          <p:cNvSpPr/>
          <p:nvPr/>
        </p:nvSpPr>
        <p:spPr>
          <a:xfrm>
            <a:off x="6197746" y="4173936"/>
            <a:ext cx="714330" cy="586572"/>
          </a:xfrm>
          <a:prstGeom prst="rect">
            <a:avLst/>
          </a:prstGeom>
          <a:solidFill>
            <a:srgbClr val="F6F500">
              <a:alpha val="16078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6541363-C14F-A289-F332-77ACDC8051EE}"/>
              </a:ext>
            </a:extLst>
          </p:cNvPr>
          <p:cNvSpPr/>
          <p:nvPr/>
        </p:nvSpPr>
        <p:spPr>
          <a:xfrm>
            <a:off x="5003009" y="3428663"/>
            <a:ext cx="807856" cy="290662"/>
          </a:xfrm>
          <a:prstGeom prst="rect">
            <a:avLst/>
          </a:prstGeom>
          <a:solidFill>
            <a:srgbClr val="F6F500">
              <a:alpha val="16078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EC387E7A-21C0-4096-576B-573F5E116ED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9198" y="3521336"/>
            <a:ext cx="1410441" cy="329805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9B73A167-C97F-D32E-AFCD-6AAFF0F1C8D4}"/>
              </a:ext>
            </a:extLst>
          </p:cNvPr>
          <p:cNvSpPr/>
          <p:nvPr/>
        </p:nvSpPr>
        <p:spPr>
          <a:xfrm>
            <a:off x="350504" y="3521336"/>
            <a:ext cx="1429136" cy="329805"/>
          </a:xfrm>
          <a:prstGeom prst="rect">
            <a:avLst/>
          </a:prstGeom>
          <a:solidFill>
            <a:srgbClr val="F6F500">
              <a:alpha val="16078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64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89BC05-F02C-5799-DBC6-1115FD7427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83E3C-799F-049A-2FF9-A5F5D5646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Quiz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Solution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85FC3B3-E92F-87F6-5035-8585FB5667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2644" y="282120"/>
            <a:ext cx="1781856" cy="103347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59D50A-CB7F-B0E1-62C6-4D6616AA4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6B0C6B-BB53-081B-D3EA-17789DB021D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49091"/>
          <a:stretch/>
        </p:blipFill>
        <p:spPr>
          <a:xfrm>
            <a:off x="838200" y="1431203"/>
            <a:ext cx="7772400" cy="13255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7A517A-8ACA-0801-97D8-9CA92EBBE43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76648"/>
          <a:stretch/>
        </p:blipFill>
        <p:spPr>
          <a:xfrm>
            <a:off x="838200" y="2756766"/>
            <a:ext cx="7772400" cy="6080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FA52FAF-96D5-2651-9657-91CB5B932D73}"/>
                  </a:ext>
                </a:extLst>
              </p:cNvPr>
              <p:cNvSpPr txBox="1"/>
              <p:nvPr/>
            </p:nvSpPr>
            <p:spPr>
              <a:xfrm>
                <a:off x="1016000" y="3759200"/>
                <a:ext cx="9696918" cy="21339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Avenir Book" panose="02000503020000020003" pitchFamily="2" charset="0"/>
                  </a:rPr>
                  <a:t>This rule states that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latin typeface="Avenir Book" panose="02000503020000020003" pitchFamily="2" charset="0"/>
                  </a:rPr>
                  <a:t>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×…×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×…×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>
                  <a:latin typeface="Avenir Book" panose="02000503020000020003" pitchFamily="2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Avenir Book" panose="02000503020000020003" pitchFamily="2" charset="0"/>
                  </a:rPr>
                  <a:t>In other words, if the type of each element becomes more general then the type of the whole tuple is more specific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Avenir Book" panose="02000503020000020003" pitchFamily="2" charset="0"/>
                  </a:rPr>
                  <a:t>In other words, if we have code using a tuple and we make each element type more general it should still work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FA52FAF-96D5-2651-9657-91CB5B932D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00" y="3759200"/>
                <a:ext cx="9696918" cy="2133918"/>
              </a:xfrm>
              <a:prstGeom prst="rect">
                <a:avLst/>
              </a:prstGeom>
              <a:blipFill>
                <a:blip r:embed="rId5"/>
                <a:stretch>
                  <a:fillRect l="-524" b="-2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971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521964-6D23-C493-DD11-A9FA8D0ACB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0D910-6A8C-84FB-1CD3-0A008504F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Quiz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Solution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5CC1593-FB20-B60C-5C52-60008899CE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2644" y="282120"/>
            <a:ext cx="1781856" cy="103347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32BC96-B859-AB62-BEFF-B1D92E8A7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4417A6-180A-EE61-301A-34B11E929F3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49091"/>
          <a:stretch/>
        </p:blipFill>
        <p:spPr>
          <a:xfrm>
            <a:off x="838200" y="1431203"/>
            <a:ext cx="7772400" cy="13255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45EE8B-6679-6DE8-8B55-0381EF99FAA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76648"/>
          <a:stretch/>
        </p:blipFill>
        <p:spPr>
          <a:xfrm>
            <a:off x="838200" y="2756766"/>
            <a:ext cx="7772400" cy="6080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6E57195-4445-D5A6-0679-A14E470A6552}"/>
                  </a:ext>
                </a:extLst>
              </p:cNvPr>
              <p:cNvSpPr txBox="1"/>
              <p:nvPr/>
            </p:nvSpPr>
            <p:spPr>
              <a:xfrm>
                <a:off x="1015999" y="3759200"/>
                <a:ext cx="9995301" cy="22331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Avenir Book" panose="02000503020000020003" pitchFamily="2" charset="0"/>
                  </a:rPr>
                  <a:t>In other words, if we have code using a tuple and we make each element type more general it should still work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b="1" dirty="0">
                    <a:solidFill>
                      <a:srgbClr val="FF0000"/>
                    </a:solidFill>
                    <a:latin typeface="Avenir Book" panose="02000503020000020003" pitchFamily="2" charset="0"/>
                  </a:rPr>
                  <a:t>Wrong: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  <a:latin typeface="Avenir Book" panose="02000503020000020003" pitchFamily="2" charset="0"/>
                  </a:rPr>
                  <a:t>Consider</a:t>
                </a:r>
                <a:r>
                  <a:rPr lang="en-US" dirty="0">
                    <a:latin typeface="Avenir Book" panose="02000503020000020003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.1+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.2+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.3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({2, 4, 6})</m:t>
                    </m:r>
                  </m:oMath>
                </a14:m>
                <a:r>
                  <a:rPr lang="en-US" dirty="0">
                    <a:latin typeface="Avenir Book" panose="02000503020000020003" pitchFamily="2" charset="0"/>
                  </a:rPr>
                  <a:t>    </a:t>
                </a:r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venir Book" panose="02000503020000020003" pitchFamily="2" charset="0"/>
                  </a:rPr>
                  <a:t># works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𝑖𝑛𝑡</m:t>
                    </m:r>
                    <m:r>
                      <a:rPr lang="en-US" b="0" i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𝑖𝑛𝑡</m:t>
                    </m:r>
                    <m:r>
                      <a:rPr lang="en-US" b="0" i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𝑖𝑛𝑡</m:t>
                    </m:r>
                    <m:r>
                      <a:rPr lang="en-US" i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Book" panose="02000503020000020003" pitchFamily="2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  <a:latin typeface="Avenir Book" panose="02000503020000020003" pitchFamily="2" charset="0"/>
                  </a:rPr>
                  <a:t>After widening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.1+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.2+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.3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({2, 4,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𝑏𝑜𝑜𝑙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})</m:t>
                    </m:r>
                  </m:oMath>
                </a14:m>
                <a:r>
                  <a:rPr lang="en-US" dirty="0">
                    <a:latin typeface="Avenir Book" panose="02000503020000020003" pitchFamily="2" charset="0"/>
                  </a:rPr>
                  <a:t>    </a:t>
                </a:r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venir Book" panose="02000503020000020003" pitchFamily="2" charset="0"/>
                  </a:rPr>
                  <a:t># fails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𝑖𝑛𝑡</m:t>
                    </m:r>
                    <m:r>
                      <a:rPr lang="en-US" i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𝑖𝑛𝑡</m:t>
                    </m:r>
                    <m:r>
                      <a:rPr lang="en-US" i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𝑇𝑜𝑝</m:t>
                    </m:r>
                    <m:r>
                      <a:rPr lang="en-US" i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Book" panose="02000503020000020003" pitchFamily="2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6E57195-4445-D5A6-0679-A14E470A6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999" y="3759200"/>
                <a:ext cx="9995301" cy="2233112"/>
              </a:xfrm>
              <a:prstGeom prst="rect">
                <a:avLst/>
              </a:prstGeom>
              <a:blipFill>
                <a:blip r:embed="rId5"/>
                <a:stretch>
                  <a:fillRect l="-508" b="-28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405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B8AB90-AD80-FF84-B860-194E271F4C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8861A-39EF-4C44-F7C0-857E0B960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Assignment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Solution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E3987BA-3CDC-9C0A-CF9A-6C3F04F812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2644" y="282120"/>
            <a:ext cx="1781856" cy="103347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57500C-F80C-5F6E-1ED0-19C42BABF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3DFB7D-2E4D-F929-2424-51A88EE744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523189"/>
            <a:ext cx="9555299" cy="15810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BD131E01-680B-DDE8-CB2C-2EF01248749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34948089"/>
                  </p:ext>
                </p:extLst>
              </p:nvPr>
            </p:nvGraphicFramePr>
            <p:xfrm>
              <a:off x="578498" y="3555078"/>
              <a:ext cx="11320895" cy="1515069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3492084">
                      <a:extLst>
                        <a:ext uri="{9D8B030D-6E8A-4147-A177-3AD203B41FA5}">
                          <a16:colId xmlns:a16="http://schemas.microsoft.com/office/drawing/2014/main" val="3135062357"/>
                        </a:ext>
                      </a:extLst>
                    </a:gridCol>
                    <a:gridCol w="3645920">
                      <a:extLst>
                        <a:ext uri="{9D8B030D-6E8A-4147-A177-3AD203B41FA5}">
                          <a16:colId xmlns:a16="http://schemas.microsoft.com/office/drawing/2014/main" val="1702597639"/>
                        </a:ext>
                      </a:extLst>
                    </a:gridCol>
                    <a:gridCol w="4182891">
                      <a:extLst>
                        <a:ext uri="{9D8B030D-6E8A-4147-A177-3AD203B41FA5}">
                          <a16:colId xmlns:a16="http://schemas.microsoft.com/office/drawing/2014/main" val="1172416050"/>
                        </a:ext>
                      </a:extLst>
                    </a:gridCol>
                  </a:tblGrid>
                  <a:tr h="72093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1700" i="1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sz="1700" i="1" dirty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700" dirty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𝑖𝑛𝑡</m:t>
                                        </m:r>
                                        <m:r>
                                          <a:rPr lang="en-US" sz="1700" dirty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r>
                                          <a:rPr lang="en-US" sz="1700" dirty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𝑖𝑛𝑡</m:t>
                                        </m:r>
                                      </m:e>
                                    </m:d>
                                    <m:r>
                                      <a:rPr lang="en-US" sz="1700" b="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</m:d>
                                <m:r>
                                  <a:rPr lang="en-US" sz="1700" b="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sz="17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US" sz="1700" i="1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</m:d>
                                <m:r>
                                  <a:rPr lang="en-US" sz="1700" b="1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700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[1]</m:t>
                                </m:r>
                                <m:r>
                                  <a:rPr lang="en-US" sz="1700" b="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1700" b="0" dirty="0">
                            <a:effectLst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1700" i="1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sz="1700" i="1" dirty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700" dirty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𝑏𝑜𝑜𝑙</m:t>
                                        </m:r>
                                        <m:r>
                                          <a:rPr lang="en-US" sz="1700" dirty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r>
                                          <a:rPr lang="en-US" sz="1700" dirty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𝑏𝑜𝑜𝑙</m:t>
                                        </m:r>
                                      </m:e>
                                    </m:d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</m:d>
                                <m:r>
                                  <a:rPr lang="en-US" sz="17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d>
                                  <m:dPr>
                                    <m:ctrlPr>
                                      <a:rPr lang="en-US" sz="1700" i="1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</m:d>
                                <m:r>
                                  <a:rPr lang="en-US" sz="1700" b="1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700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[2]</m:t>
                                </m:r>
                                <m:r>
                                  <a:rPr lang="en-US" sz="1700" b="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17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1700" i="1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sz="1700" i="1" dirty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700" dirty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en-US" sz="1700" dirty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r>
                                          <a:rPr lang="en-US" sz="1700" dirty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</m:d>
                                <m:r>
                                  <a:rPr lang="en-US" sz="17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d>
                                  <m:dPr>
                                    <m:ctrlPr>
                                      <a:rPr lang="en-US" sz="1700" i="1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</m:d>
                                <m:r>
                                  <a:rPr lang="en-US" sz="1700" b="1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700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[3]</m:t>
                                </m:r>
                                <m:r>
                                  <a:rPr lang="en-US" sz="1700" b="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17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85196314"/>
                      </a:ext>
                    </a:extLst>
                  </a:tr>
                  <a:tr h="454299">
                    <a:tc gridSpan="2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1700" i="1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sz="1700" i="1" dirty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700" b="0" i="1" dirty="0" smtClea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700" dirty="0" smtClea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en-US" sz="1700" b="0" dirty="0" smtClea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sub>
                                        </m:sSub>
                                        <m:r>
                                          <a:rPr lang="en-US" sz="1700" dirty="0">
                                            <a:latin typeface="Cambria Math" panose="02040503050406030204" pitchFamily="18" charset="0"/>
                                          </a:rPr>
                                          <m:t>→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700" b="0" i="1" dirty="0" smtClea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700" dirty="0" smtClea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en-US" sz="1700" b="0" dirty="0" smtClea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sub>
                                        </m:sSub>
                                        <m:r>
                                          <a:rPr lang="en-US" sz="1700" dirty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= 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700" b="0" i="1" dirty="0" smtClea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700" dirty="0" smtClea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en-US" sz="1700" b="0" dirty="0" smtClea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sub>
                                        </m:sSub>
                                        <m:r>
                                          <a:rPr lang="en-US" sz="1700" dirty="0">
                                            <a:latin typeface="Cambria Math" panose="02040503050406030204" pitchFamily="18" charset="0"/>
                                          </a:rPr>
                                          <m:t>→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700" b="0" i="1" dirty="0" smtClea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700" dirty="0" smtClea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en-US" sz="1700" b="0" dirty="0" smtClea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sz="1700" b="0" i="1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</m:d>
                                <m:r>
                                  <a:rPr lang="en-US" sz="17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d>
                                  <m:dPr>
                                    <m:ctrlPr>
                                      <a:rPr lang="en-US" sz="1700" i="1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sz="1700" i="1" dirty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700" b="0" i="1" dirty="0" smtClea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700" dirty="0" smtClea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en-US" sz="1700" b="0" dirty="0" smtClea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sub>
                                        </m:sSub>
                                        <m:r>
                                          <a:rPr lang="en-US" sz="1700" dirty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 = 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700" b="0" i="1" dirty="0" smtClea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700" dirty="0" smtClea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en-US" sz="1700" b="0" dirty="0" smtClea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sub>
                                        </m:sSub>
                                        <m:r>
                                          <a:rPr lang="en-US" sz="1700" dirty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, 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700" b="0" i="1" dirty="0" smtClea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700" dirty="0" smtClea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en-US" sz="1700" b="0" dirty="0" smtClea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sub>
                                        </m:sSub>
                                        <m:r>
                                          <a:rPr lang="en-US" sz="1700" dirty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 = 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700" b="0" i="1" dirty="0" smtClea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700" dirty="0" smtClea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en-US" sz="1700" b="0" dirty="0" smtClea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sz="1700" b="0" i="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</m:d>
                                <m:r>
                                  <a:rPr lang="en-US" sz="1700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 [</m:t>
                                </m:r>
                                <m:r>
                                  <a:rPr lang="en-US" sz="1700" b="0" i="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4]</m:t>
                                </m:r>
                                <m:r>
                                  <a:rPr lang="en-US" sz="17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17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sz="1700" i="1" dirty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700" dirty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  <m:r>
                                          <a:rPr lang="en-US" sz="1700" dirty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r>
                                          <a:rPr lang="en-US" sz="1700" dirty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</m:d>
                                <m:r>
                                  <a:rPr lang="en-US" sz="17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d>
                                  <m:dPr>
                                    <m:ctrlPr>
                                      <a:rPr lang="en-US" sz="1700" i="1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1700" i="1" dirty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700" dirty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en-US" sz="1700" dirty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r>
                                          <a:rPr lang="en-US" sz="1700" dirty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</m:d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1700" i="1" dirty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1700" i="1" dirty="0" smtClea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1700" dirty="0" smtClea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num>
                                          <m:den>
                                            <m:r>
                                              <a:rPr lang="en-US" sz="1700" dirty="0" smtClea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</m:d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700" i="1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d>
                              </m:oMath>
                              <m:oMath xmlns:m="http://schemas.openxmlformats.org/officeDocument/2006/math"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𝑤h𝑒𝑟𝑒</m:t>
                                </m:r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∉</m:t>
                                </m:r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𝐹𝑉</m:t>
                                </m:r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7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690879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BD131E01-680B-DDE8-CB2C-2EF01248749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34948089"/>
                  </p:ext>
                </p:extLst>
              </p:nvPr>
            </p:nvGraphicFramePr>
            <p:xfrm>
              <a:off x="578498" y="3555078"/>
              <a:ext cx="11320895" cy="1515069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3492084">
                      <a:extLst>
                        <a:ext uri="{9D8B030D-6E8A-4147-A177-3AD203B41FA5}">
                          <a16:colId xmlns:a16="http://schemas.microsoft.com/office/drawing/2014/main" val="3135062357"/>
                        </a:ext>
                      </a:extLst>
                    </a:gridCol>
                    <a:gridCol w="3645920">
                      <a:extLst>
                        <a:ext uri="{9D8B030D-6E8A-4147-A177-3AD203B41FA5}">
                          <a16:colId xmlns:a16="http://schemas.microsoft.com/office/drawing/2014/main" val="1702597639"/>
                        </a:ext>
                      </a:extLst>
                    </a:gridCol>
                    <a:gridCol w="4182891">
                      <a:extLst>
                        <a:ext uri="{9D8B030D-6E8A-4147-A177-3AD203B41FA5}">
                          <a16:colId xmlns:a16="http://schemas.microsoft.com/office/drawing/2014/main" val="1172416050"/>
                        </a:ext>
                      </a:extLst>
                    </a:gridCol>
                  </a:tblGrid>
                  <a:tr h="7209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364" r="-225455" b="-1155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96167" r="-116028" b="-1155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70606" r="-909" b="-1155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85196314"/>
                      </a:ext>
                    </a:extLst>
                  </a:tr>
                  <a:tr h="794131"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78" t="-92063" r="-59253" b="-634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70606" t="-92063" r="-909" b="-63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690879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95902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DC1576-0642-BDEE-CC22-B3C80C80E2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5D736-7448-D351-ACD5-848D6DB08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Assignment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Solution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AB87FE8-D17E-9A2E-7FD6-64249B38E5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2644" y="282120"/>
            <a:ext cx="1781856" cy="103347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A96605-C21F-9886-AF2B-F9890CCC7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DCDEC4B0-8AAA-F5E6-0F14-0B119CFF892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67210840"/>
                  </p:ext>
                </p:extLst>
              </p:nvPr>
            </p:nvGraphicFramePr>
            <p:xfrm>
              <a:off x="463605" y="5181113"/>
              <a:ext cx="11320895" cy="1175237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3492084">
                      <a:extLst>
                        <a:ext uri="{9D8B030D-6E8A-4147-A177-3AD203B41FA5}">
                          <a16:colId xmlns:a16="http://schemas.microsoft.com/office/drawing/2014/main" val="3135062357"/>
                        </a:ext>
                      </a:extLst>
                    </a:gridCol>
                    <a:gridCol w="3645920">
                      <a:extLst>
                        <a:ext uri="{9D8B030D-6E8A-4147-A177-3AD203B41FA5}">
                          <a16:colId xmlns:a16="http://schemas.microsoft.com/office/drawing/2014/main" val="1702597639"/>
                        </a:ext>
                      </a:extLst>
                    </a:gridCol>
                    <a:gridCol w="4182891">
                      <a:extLst>
                        <a:ext uri="{9D8B030D-6E8A-4147-A177-3AD203B41FA5}">
                          <a16:colId xmlns:a16="http://schemas.microsoft.com/office/drawing/2014/main" val="1172416050"/>
                        </a:ext>
                      </a:extLst>
                    </a:gridCol>
                  </a:tblGrid>
                  <a:tr h="72093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1700" i="1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sz="1700" i="1" dirty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700" dirty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𝑖𝑛𝑡</m:t>
                                        </m:r>
                                        <m:r>
                                          <a:rPr lang="en-US" sz="1700" dirty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r>
                                          <a:rPr lang="en-US" sz="1700" dirty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𝑖𝑛𝑡</m:t>
                                        </m:r>
                                      </m:e>
                                    </m:d>
                                    <m:r>
                                      <a:rPr lang="en-US" sz="1700" b="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</m:d>
                                <m:r>
                                  <a:rPr lang="en-US" sz="1700" b="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sz="17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US" sz="1700" i="1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</m:d>
                                <m:r>
                                  <a:rPr lang="en-US" sz="1700" b="1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700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[1]</m:t>
                                </m:r>
                                <m:r>
                                  <a:rPr lang="en-US" sz="1700" b="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1700" b="0" dirty="0">
                            <a:effectLst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1700" i="1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sz="1700" i="1" dirty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700" dirty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𝑏𝑜𝑜𝑙</m:t>
                                        </m:r>
                                        <m:r>
                                          <a:rPr lang="en-US" sz="1700" dirty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r>
                                          <a:rPr lang="en-US" sz="1700" dirty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𝑏𝑜𝑜𝑙</m:t>
                                        </m:r>
                                      </m:e>
                                    </m:d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</m:d>
                                <m:r>
                                  <a:rPr lang="en-US" sz="17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d>
                                  <m:dPr>
                                    <m:ctrlPr>
                                      <a:rPr lang="en-US" sz="1700" i="1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</m:d>
                                <m:r>
                                  <a:rPr lang="en-US" sz="1700" b="1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700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[2]</m:t>
                                </m:r>
                                <m:r>
                                  <a:rPr lang="en-US" sz="1700" b="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17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1700" i="1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sz="1700" i="1" dirty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700" dirty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en-US" sz="1700" dirty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r>
                                          <a:rPr lang="en-US" sz="1700" dirty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</m:d>
                                <m:r>
                                  <a:rPr lang="en-US" sz="17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d>
                                  <m:dPr>
                                    <m:ctrlPr>
                                      <a:rPr lang="en-US" sz="1700" i="1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</m:d>
                                <m:r>
                                  <a:rPr lang="en-US" sz="1700" b="1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700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[3]</m:t>
                                </m:r>
                                <m:r>
                                  <a:rPr lang="en-US" sz="1700" b="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17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85196314"/>
                      </a:ext>
                    </a:extLst>
                  </a:tr>
                  <a:tr h="454299">
                    <a:tc gridSpan="2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1700" i="1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sz="1700" i="1" dirty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700" b="0" i="1" dirty="0" smtClea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700" dirty="0" smtClea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en-US" sz="1700" b="0" dirty="0" smtClea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sub>
                                        </m:sSub>
                                        <m:r>
                                          <a:rPr lang="en-US" sz="1700" dirty="0">
                                            <a:latin typeface="Cambria Math" panose="02040503050406030204" pitchFamily="18" charset="0"/>
                                          </a:rPr>
                                          <m:t>→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700" b="0" i="1" dirty="0" smtClea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700" dirty="0" smtClea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en-US" sz="1700" b="0" dirty="0" smtClea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sub>
                                        </m:sSub>
                                        <m:r>
                                          <a:rPr lang="en-US" sz="1700" dirty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= 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700" b="0" i="1" dirty="0" smtClea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700" dirty="0" smtClea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en-US" sz="1700" b="0" dirty="0" smtClea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sub>
                                        </m:sSub>
                                        <m:r>
                                          <a:rPr lang="en-US" sz="1700" dirty="0">
                                            <a:latin typeface="Cambria Math" panose="02040503050406030204" pitchFamily="18" charset="0"/>
                                          </a:rPr>
                                          <m:t>→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700" b="0" i="1" dirty="0" smtClea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700" dirty="0" smtClea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en-US" sz="1700" b="0" dirty="0" smtClea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sz="1700" b="0" i="1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</m:d>
                                <m:r>
                                  <a:rPr lang="en-US" sz="17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d>
                                  <m:dPr>
                                    <m:ctrlPr>
                                      <a:rPr lang="en-US" sz="1700" i="1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sz="1700" i="1" dirty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700" b="0" i="1" dirty="0" smtClea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700" dirty="0" smtClea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en-US" sz="1700" b="0" dirty="0" smtClea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sub>
                                        </m:sSub>
                                        <m:r>
                                          <a:rPr lang="en-US" sz="1700" dirty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 = 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700" b="0" i="1" dirty="0" smtClea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700" dirty="0" smtClea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en-US" sz="1700" b="0" dirty="0" smtClea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sub>
                                        </m:sSub>
                                        <m:r>
                                          <a:rPr lang="en-US" sz="1700" dirty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, 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700" b="0" i="1" dirty="0" smtClea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700" dirty="0" smtClea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en-US" sz="1700" b="0" dirty="0" smtClea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sub>
                                        </m:sSub>
                                        <m:r>
                                          <a:rPr lang="en-US" sz="1700" dirty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 = 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700" b="0" i="1" dirty="0" smtClea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700" dirty="0" smtClea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en-US" sz="1700" b="0" dirty="0" smtClea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sz="1700" b="0" i="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</m:d>
                                <m:r>
                                  <a:rPr lang="en-US" sz="1700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 [</m:t>
                                </m:r>
                                <m:r>
                                  <a:rPr lang="en-US" sz="1700" b="0" i="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4]</m:t>
                                </m:r>
                                <m:r>
                                  <a:rPr lang="en-US" sz="17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17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7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7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7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,{</m:t>
                                </m:r>
                                <m:r>
                                  <a:rPr lang="en-US" sz="17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17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7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17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} </m:t>
                                </m:r>
                                <m:r>
                                  <a:rPr lang="en-US" sz="17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  <m:r>
                                  <a:rPr lang="en-US" sz="17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7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sz="17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)→([</m:t>
                                </m:r>
                                <m:r>
                                  <a:rPr lang="en-US" sz="17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17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7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17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] </m:t>
                                </m:r>
                                <m:r>
                                  <a:rPr lang="en-US" sz="17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  <m:r>
                                  <a:rPr lang="en-US" sz="17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7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7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sz="17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sz="17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sz="17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17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17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17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])[5] </m:t>
                                </m:r>
                              </m:oMath>
                            </m:oMathPara>
                          </a14:m>
                          <a:endParaRPr lang="en-US" sz="17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690879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DCDEC4B0-8AAA-F5E6-0F14-0B119CFF892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67210840"/>
                  </p:ext>
                </p:extLst>
              </p:nvPr>
            </p:nvGraphicFramePr>
            <p:xfrm>
              <a:off x="463605" y="5181113"/>
              <a:ext cx="11320895" cy="1175237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3492084">
                      <a:extLst>
                        <a:ext uri="{9D8B030D-6E8A-4147-A177-3AD203B41FA5}">
                          <a16:colId xmlns:a16="http://schemas.microsoft.com/office/drawing/2014/main" val="3135062357"/>
                        </a:ext>
                      </a:extLst>
                    </a:gridCol>
                    <a:gridCol w="3645920">
                      <a:extLst>
                        <a:ext uri="{9D8B030D-6E8A-4147-A177-3AD203B41FA5}">
                          <a16:colId xmlns:a16="http://schemas.microsoft.com/office/drawing/2014/main" val="1702597639"/>
                        </a:ext>
                      </a:extLst>
                    </a:gridCol>
                    <a:gridCol w="4182891">
                      <a:extLst>
                        <a:ext uri="{9D8B030D-6E8A-4147-A177-3AD203B41FA5}">
                          <a16:colId xmlns:a16="http://schemas.microsoft.com/office/drawing/2014/main" val="1172416050"/>
                        </a:ext>
                      </a:extLst>
                    </a:gridCol>
                  </a:tblGrid>
                  <a:tr h="7209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r="-225455" b="-6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95819" r="-116028" b="-6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70303" r="-909" b="-637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85196314"/>
                      </a:ext>
                    </a:extLst>
                  </a:tr>
                  <a:tr h="454299"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t="-161111" r="-59253" b="-277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70303" t="-161111" r="-909" b="-2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6908795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B40E94D5-8353-36F4-F076-23E63499DE3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60756"/>
          <a:stretch/>
        </p:blipFill>
        <p:spPr>
          <a:xfrm>
            <a:off x="619990" y="1315595"/>
            <a:ext cx="10124209" cy="13255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9F7DA63-F8DF-D70A-BC88-6A889930A947}"/>
                  </a:ext>
                </a:extLst>
              </p:cNvPr>
              <p:cNvSpPr txBox="1"/>
              <p:nvPr/>
            </p:nvSpPr>
            <p:spPr>
              <a:xfrm>
                <a:off x="0" y="2933873"/>
                <a:ext cx="11881819" cy="9802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𝐼𝑛𝑡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</m:d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</m:e>
                        <m:sup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𝐼𝑛𝑡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→</m:t>
                          </m:r>
                        </m:e>
                        <m:sup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𝐼𝑛𝑡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𝐼𝑛𝑡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𝐼𝑛𝑡</m:t>
                              </m:r>
                            </m:e>
                          </m:d>
                        </m:e>
                      </m:d>
                    </m:oMath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→</m:t>
                          </m:r>
                        </m:e>
                        <m:sup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𝐼𝑛𝑡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𝐼𝑛𝑡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𝐼𝑛𝑡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9F7DA63-F8DF-D70A-BC88-6A889930A9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933873"/>
                <a:ext cx="11881819" cy="9802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165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EA0793-30A0-8424-5674-0C482F194A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80F12-9E83-2292-98A3-E141E2670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Assignment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Solution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42295BA-776C-E9BD-C1FB-5B2C25CFEE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2644" y="282120"/>
            <a:ext cx="1781856" cy="103347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24514F-9548-B7BB-2C0A-9448202A4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17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EDA6C975-4E76-D588-CFEC-6197F9A9914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63605" y="5181113"/>
              <a:ext cx="11320895" cy="1175237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3492084">
                      <a:extLst>
                        <a:ext uri="{9D8B030D-6E8A-4147-A177-3AD203B41FA5}">
                          <a16:colId xmlns:a16="http://schemas.microsoft.com/office/drawing/2014/main" val="3135062357"/>
                        </a:ext>
                      </a:extLst>
                    </a:gridCol>
                    <a:gridCol w="3645920">
                      <a:extLst>
                        <a:ext uri="{9D8B030D-6E8A-4147-A177-3AD203B41FA5}">
                          <a16:colId xmlns:a16="http://schemas.microsoft.com/office/drawing/2014/main" val="1702597639"/>
                        </a:ext>
                      </a:extLst>
                    </a:gridCol>
                    <a:gridCol w="4182891">
                      <a:extLst>
                        <a:ext uri="{9D8B030D-6E8A-4147-A177-3AD203B41FA5}">
                          <a16:colId xmlns:a16="http://schemas.microsoft.com/office/drawing/2014/main" val="1172416050"/>
                        </a:ext>
                      </a:extLst>
                    </a:gridCol>
                  </a:tblGrid>
                  <a:tr h="72093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1700" i="1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sz="1700" i="1" dirty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700" dirty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𝑖𝑛𝑡</m:t>
                                        </m:r>
                                        <m:r>
                                          <a:rPr lang="en-US" sz="1700" dirty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r>
                                          <a:rPr lang="en-US" sz="1700" dirty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𝑖𝑛𝑡</m:t>
                                        </m:r>
                                      </m:e>
                                    </m:d>
                                    <m:r>
                                      <a:rPr lang="en-US" sz="1700" b="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</m:d>
                                <m:r>
                                  <a:rPr lang="en-US" sz="1700" b="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sz="17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US" sz="1700" i="1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</m:d>
                                <m:r>
                                  <a:rPr lang="en-US" sz="1700" b="1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700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[1]</m:t>
                                </m:r>
                                <m:r>
                                  <a:rPr lang="en-US" sz="1700" b="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1700" b="0" dirty="0">
                            <a:effectLst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1700" i="1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sz="1700" i="1" dirty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700" dirty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𝑏𝑜𝑜𝑙</m:t>
                                        </m:r>
                                        <m:r>
                                          <a:rPr lang="en-US" sz="1700" dirty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r>
                                          <a:rPr lang="en-US" sz="1700" dirty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𝑏𝑜𝑜𝑙</m:t>
                                        </m:r>
                                      </m:e>
                                    </m:d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</m:d>
                                <m:r>
                                  <a:rPr lang="en-US" sz="17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d>
                                  <m:dPr>
                                    <m:ctrlPr>
                                      <a:rPr lang="en-US" sz="1700" i="1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</m:d>
                                <m:r>
                                  <a:rPr lang="en-US" sz="1700" b="1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700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[2]</m:t>
                                </m:r>
                                <m:r>
                                  <a:rPr lang="en-US" sz="1700" b="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17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1700" i="1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sz="1700" i="1" dirty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700" dirty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en-US" sz="1700" dirty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r>
                                          <a:rPr lang="en-US" sz="1700" dirty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</m:d>
                                <m:r>
                                  <a:rPr lang="en-US" sz="17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d>
                                  <m:dPr>
                                    <m:ctrlPr>
                                      <a:rPr lang="en-US" sz="1700" i="1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</m:d>
                                <m:r>
                                  <a:rPr lang="en-US" sz="1700" b="1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700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[3]</m:t>
                                </m:r>
                                <m:r>
                                  <a:rPr lang="en-US" sz="1700" b="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17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85196314"/>
                      </a:ext>
                    </a:extLst>
                  </a:tr>
                  <a:tr h="454299">
                    <a:tc gridSpan="2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1700" i="1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sz="1700" i="1" dirty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700" b="0" i="1" dirty="0" smtClea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700" dirty="0" smtClea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en-US" sz="1700" b="0" dirty="0" smtClea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sub>
                                        </m:sSub>
                                        <m:r>
                                          <a:rPr lang="en-US" sz="1700" dirty="0">
                                            <a:latin typeface="Cambria Math" panose="02040503050406030204" pitchFamily="18" charset="0"/>
                                          </a:rPr>
                                          <m:t>→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700" b="0" i="1" dirty="0" smtClea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700" dirty="0" smtClea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en-US" sz="1700" b="0" dirty="0" smtClea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sub>
                                        </m:sSub>
                                        <m:r>
                                          <a:rPr lang="en-US" sz="1700" dirty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= 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700" b="0" i="1" dirty="0" smtClea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700" dirty="0" smtClea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en-US" sz="1700" b="0" dirty="0" smtClea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sub>
                                        </m:sSub>
                                        <m:r>
                                          <a:rPr lang="en-US" sz="1700" dirty="0">
                                            <a:latin typeface="Cambria Math" panose="02040503050406030204" pitchFamily="18" charset="0"/>
                                          </a:rPr>
                                          <m:t>→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700" b="0" i="1" dirty="0" smtClea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700" dirty="0" smtClea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en-US" sz="1700" b="0" dirty="0" smtClea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sz="1700" b="0" i="1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</m:d>
                                <m:r>
                                  <a:rPr lang="en-US" sz="17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d>
                                  <m:dPr>
                                    <m:ctrlPr>
                                      <a:rPr lang="en-US" sz="1700" i="1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sz="1700" i="1" dirty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700" b="0" i="1" dirty="0" smtClea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700" dirty="0" smtClea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en-US" sz="1700" b="0" dirty="0" smtClea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sub>
                                        </m:sSub>
                                        <m:r>
                                          <a:rPr lang="en-US" sz="1700" dirty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 = 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700" b="0" i="1" dirty="0" smtClea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700" dirty="0" smtClea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en-US" sz="1700" b="0" dirty="0" smtClea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sub>
                                        </m:sSub>
                                        <m:r>
                                          <a:rPr lang="en-US" sz="1700" dirty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, 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700" b="0" i="1" dirty="0" smtClea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700" dirty="0" smtClea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en-US" sz="1700" b="0" dirty="0" smtClea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sub>
                                        </m:sSub>
                                        <m:r>
                                          <a:rPr lang="en-US" sz="1700" dirty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 = 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700" b="0" i="1" dirty="0" smtClea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700" dirty="0" smtClea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en-US" sz="1700" b="0" dirty="0" smtClea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sz="1700" b="0" i="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</m:d>
                                <m:r>
                                  <a:rPr lang="en-US" sz="1700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 [</m:t>
                                </m:r>
                                <m:r>
                                  <a:rPr lang="en-US" sz="1700" b="0" i="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4]</m:t>
                                </m:r>
                                <m:r>
                                  <a:rPr lang="en-US" sz="17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17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7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7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7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,{</m:t>
                                </m:r>
                                <m:r>
                                  <a:rPr lang="en-US" sz="17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17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7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17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} </m:t>
                                </m:r>
                                <m:r>
                                  <a:rPr lang="en-US" sz="17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  <m:r>
                                  <a:rPr lang="en-US" sz="17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7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sz="17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)→([</m:t>
                                </m:r>
                                <m:r>
                                  <a:rPr lang="en-US" sz="17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17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7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17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] </m:t>
                                </m:r>
                                <m:r>
                                  <a:rPr lang="en-US" sz="17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  <m:r>
                                  <a:rPr lang="en-US" sz="17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7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7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sz="17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sz="17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sz="17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17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17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17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])[5] </m:t>
                                </m:r>
                              </m:oMath>
                            </m:oMathPara>
                          </a14:m>
                          <a:endParaRPr lang="en-US" sz="17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690879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EDA6C975-4E76-D588-CFEC-6197F9A9914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63605" y="5181113"/>
              <a:ext cx="11320895" cy="1175237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3492084">
                      <a:extLst>
                        <a:ext uri="{9D8B030D-6E8A-4147-A177-3AD203B41FA5}">
                          <a16:colId xmlns:a16="http://schemas.microsoft.com/office/drawing/2014/main" val="3135062357"/>
                        </a:ext>
                      </a:extLst>
                    </a:gridCol>
                    <a:gridCol w="3645920">
                      <a:extLst>
                        <a:ext uri="{9D8B030D-6E8A-4147-A177-3AD203B41FA5}">
                          <a16:colId xmlns:a16="http://schemas.microsoft.com/office/drawing/2014/main" val="1702597639"/>
                        </a:ext>
                      </a:extLst>
                    </a:gridCol>
                    <a:gridCol w="4182891">
                      <a:extLst>
                        <a:ext uri="{9D8B030D-6E8A-4147-A177-3AD203B41FA5}">
                          <a16:colId xmlns:a16="http://schemas.microsoft.com/office/drawing/2014/main" val="1172416050"/>
                        </a:ext>
                      </a:extLst>
                    </a:gridCol>
                  </a:tblGrid>
                  <a:tr h="7209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r="-225455" b="-6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95819" r="-116028" b="-6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70303" r="-909" b="-637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85196314"/>
                      </a:ext>
                    </a:extLst>
                  </a:tr>
                  <a:tr h="454299"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t="-161111" r="-59253" b="-277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70303" t="-161111" r="-909" b="-2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6908795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D8B6F421-8339-AAA9-C67D-65BF66AEBC6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" b="48667"/>
          <a:stretch/>
        </p:blipFill>
        <p:spPr>
          <a:xfrm>
            <a:off x="619990" y="1315595"/>
            <a:ext cx="10124209" cy="17338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FB767DD-6720-96D9-D475-69E6011475D0}"/>
                  </a:ext>
                </a:extLst>
              </p:cNvPr>
              <p:cNvSpPr txBox="1"/>
              <p:nvPr/>
            </p:nvSpPr>
            <p:spPr>
              <a:xfrm>
                <a:off x="0" y="3283059"/>
                <a:ext cx="11881819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𝐼𝑛𝑡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𝐼𝑛𝑡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</m:e>
                        <m:sup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𝐼𝑛𝑡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𝐼𝑛𝑡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</m:e>
                        <m:sup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𝐼𝑛𝑡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𝐼𝑛𝑡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], {}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FB767DD-6720-96D9-D475-69E6011475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283059"/>
                <a:ext cx="11881819" cy="392993"/>
              </a:xfrm>
              <a:prstGeom prst="rect">
                <a:avLst/>
              </a:prstGeom>
              <a:blipFill>
                <a:blip r:embed="rId6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592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49E7D5-D04B-CB68-2237-7A2AEC98EC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3D631-E529-4B98-E54F-640C3091F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Assignment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Solution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D2CCD49-A305-2F4A-C44B-CA73C5BAEF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2644" y="282120"/>
            <a:ext cx="1781856" cy="103347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013C3-C932-4EB3-64D6-4714EF488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A810B996-C7F9-8720-FE9C-0815696C698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09383969"/>
                  </p:ext>
                </p:extLst>
              </p:nvPr>
            </p:nvGraphicFramePr>
            <p:xfrm>
              <a:off x="463605" y="5181113"/>
              <a:ext cx="11320895" cy="1175237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3492084">
                      <a:extLst>
                        <a:ext uri="{9D8B030D-6E8A-4147-A177-3AD203B41FA5}">
                          <a16:colId xmlns:a16="http://schemas.microsoft.com/office/drawing/2014/main" val="3135062357"/>
                        </a:ext>
                      </a:extLst>
                    </a:gridCol>
                    <a:gridCol w="3645920">
                      <a:extLst>
                        <a:ext uri="{9D8B030D-6E8A-4147-A177-3AD203B41FA5}">
                          <a16:colId xmlns:a16="http://schemas.microsoft.com/office/drawing/2014/main" val="1702597639"/>
                        </a:ext>
                      </a:extLst>
                    </a:gridCol>
                    <a:gridCol w="4182891">
                      <a:extLst>
                        <a:ext uri="{9D8B030D-6E8A-4147-A177-3AD203B41FA5}">
                          <a16:colId xmlns:a16="http://schemas.microsoft.com/office/drawing/2014/main" val="1172416050"/>
                        </a:ext>
                      </a:extLst>
                    </a:gridCol>
                  </a:tblGrid>
                  <a:tr h="72093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1700" i="1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sz="1700" i="1" dirty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700" dirty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𝑖𝑛𝑡</m:t>
                                        </m:r>
                                        <m:r>
                                          <a:rPr lang="en-US" sz="1700" dirty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r>
                                          <a:rPr lang="en-US" sz="1700" dirty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𝑖𝑛𝑡</m:t>
                                        </m:r>
                                      </m:e>
                                    </m:d>
                                    <m:r>
                                      <a:rPr lang="en-US" sz="1700" b="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</m:d>
                                <m:r>
                                  <a:rPr lang="en-US" sz="1700" b="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sz="17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US" sz="1700" i="1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</m:d>
                                <m:r>
                                  <a:rPr lang="en-US" sz="1700" b="1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700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[1]</m:t>
                                </m:r>
                                <m:r>
                                  <a:rPr lang="en-US" sz="1700" b="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1700" b="0" dirty="0">
                            <a:effectLst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1700" i="1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sz="1700" i="1" dirty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700" dirty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𝑏𝑜𝑜𝑙</m:t>
                                        </m:r>
                                        <m:r>
                                          <a:rPr lang="en-US" sz="1700" dirty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r>
                                          <a:rPr lang="en-US" sz="1700" dirty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𝑏𝑜𝑜𝑙</m:t>
                                        </m:r>
                                      </m:e>
                                    </m:d>
                                    <m:r>
                                      <a:rPr lang="en-US" sz="1700" b="1" i="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</m:d>
                                <m:r>
                                  <a:rPr lang="en-US" sz="17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d>
                                  <m:dPr>
                                    <m:ctrlPr>
                                      <a:rPr lang="en-US" sz="1700" i="1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</m:d>
                                <m:r>
                                  <a:rPr lang="en-US" sz="1700" b="1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700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[2]</m:t>
                                </m:r>
                                <m:r>
                                  <a:rPr lang="en-US" sz="1700" b="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17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1700" i="1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sz="1700" i="1" dirty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700" dirty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en-US" sz="1700" dirty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r>
                                          <a:rPr lang="en-US" sz="1700" dirty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</m:d>
                                <m:r>
                                  <a:rPr lang="en-US" sz="17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d>
                                  <m:dPr>
                                    <m:ctrlPr>
                                      <a:rPr lang="en-US" sz="1700" i="1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</m:d>
                                <m:r>
                                  <a:rPr lang="en-US" sz="1700" b="1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700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[3]</m:t>
                                </m:r>
                                <m:r>
                                  <a:rPr lang="en-US" sz="1700" b="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17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85196314"/>
                      </a:ext>
                    </a:extLst>
                  </a:tr>
                  <a:tr h="454299">
                    <a:tc gridSpan="2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1700" i="1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sz="1700" i="1" dirty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700" b="0" i="1" dirty="0" smtClea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700" dirty="0" smtClea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en-US" sz="1700" b="0" dirty="0" smtClea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sub>
                                        </m:sSub>
                                        <m:r>
                                          <a:rPr lang="en-US" sz="1700" dirty="0">
                                            <a:latin typeface="Cambria Math" panose="02040503050406030204" pitchFamily="18" charset="0"/>
                                          </a:rPr>
                                          <m:t>→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700" b="0" i="1" dirty="0" smtClea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700" dirty="0" smtClea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en-US" sz="1700" b="0" dirty="0" smtClea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sub>
                                        </m:sSub>
                                        <m:r>
                                          <a:rPr lang="en-US" sz="1700" dirty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= 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700" b="0" i="1" dirty="0" smtClea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700" dirty="0" smtClea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en-US" sz="1700" b="0" dirty="0" smtClea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sub>
                                        </m:sSub>
                                        <m:r>
                                          <a:rPr lang="en-US" sz="1700" dirty="0">
                                            <a:latin typeface="Cambria Math" panose="02040503050406030204" pitchFamily="18" charset="0"/>
                                          </a:rPr>
                                          <m:t>→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700" b="0" i="1" dirty="0" smtClea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700" dirty="0" smtClea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en-US" sz="1700" b="0" dirty="0" smtClea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sz="1700" b="0" i="1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</m:d>
                                <m:r>
                                  <a:rPr lang="en-US" sz="17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d>
                                  <m:dPr>
                                    <m:ctrlPr>
                                      <a:rPr lang="en-US" sz="1700" i="1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sz="1700" i="1" dirty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700" b="0" i="1" dirty="0" smtClea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700" dirty="0" smtClea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en-US" sz="1700" b="0" dirty="0" smtClea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sub>
                                        </m:sSub>
                                        <m:r>
                                          <a:rPr lang="en-US" sz="1700" dirty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 = 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700" b="0" i="1" dirty="0" smtClea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700" dirty="0" smtClea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en-US" sz="1700" b="0" dirty="0" smtClea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sub>
                                        </m:sSub>
                                        <m:r>
                                          <a:rPr lang="en-US" sz="1700" dirty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, 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700" b="0" i="1" dirty="0" smtClea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700" dirty="0" smtClea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en-US" sz="1700" b="0" dirty="0" smtClea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sub>
                                        </m:sSub>
                                        <m:r>
                                          <a:rPr lang="en-US" sz="1700" dirty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 = 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700" b="0" i="1" dirty="0" smtClea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700" dirty="0" smtClea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en-US" sz="1700" b="0" dirty="0" smtClea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sz="1700" b="0" i="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</m:d>
                                <m:r>
                                  <a:rPr lang="en-US" sz="1700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 [</m:t>
                                </m:r>
                                <m:r>
                                  <a:rPr lang="en-US" sz="1700" b="0" i="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4]</m:t>
                                </m:r>
                                <m:r>
                                  <a:rPr lang="en-US" sz="17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17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7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7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7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,{</m:t>
                                </m:r>
                                <m:r>
                                  <a:rPr lang="en-US" sz="17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17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7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17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} </m:t>
                                </m:r>
                                <m:r>
                                  <a:rPr lang="en-US" sz="17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  <m:r>
                                  <a:rPr lang="en-US" sz="17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7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sz="17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)→([</m:t>
                                </m:r>
                                <m:r>
                                  <a:rPr lang="en-US" sz="17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17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7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17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] </m:t>
                                </m:r>
                                <m:r>
                                  <a:rPr lang="en-US" sz="17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  <m:r>
                                  <a:rPr lang="en-US" sz="17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7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7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sz="17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sz="17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sz="17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17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17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17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])[5] </m:t>
                                </m:r>
                              </m:oMath>
                            </m:oMathPara>
                          </a14:m>
                          <a:endParaRPr lang="en-US" sz="17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690879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A810B996-C7F9-8720-FE9C-0815696C698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09383969"/>
                  </p:ext>
                </p:extLst>
              </p:nvPr>
            </p:nvGraphicFramePr>
            <p:xfrm>
              <a:off x="463605" y="5181113"/>
              <a:ext cx="11320895" cy="1175237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3492084">
                      <a:extLst>
                        <a:ext uri="{9D8B030D-6E8A-4147-A177-3AD203B41FA5}">
                          <a16:colId xmlns:a16="http://schemas.microsoft.com/office/drawing/2014/main" val="3135062357"/>
                        </a:ext>
                      </a:extLst>
                    </a:gridCol>
                    <a:gridCol w="3645920">
                      <a:extLst>
                        <a:ext uri="{9D8B030D-6E8A-4147-A177-3AD203B41FA5}">
                          <a16:colId xmlns:a16="http://schemas.microsoft.com/office/drawing/2014/main" val="1702597639"/>
                        </a:ext>
                      </a:extLst>
                    </a:gridCol>
                    <a:gridCol w="4182891">
                      <a:extLst>
                        <a:ext uri="{9D8B030D-6E8A-4147-A177-3AD203B41FA5}">
                          <a16:colId xmlns:a16="http://schemas.microsoft.com/office/drawing/2014/main" val="1172416050"/>
                        </a:ext>
                      </a:extLst>
                    </a:gridCol>
                  </a:tblGrid>
                  <a:tr h="7209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r="-225455" b="-6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95819" r="-116028" b="-6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70303" r="-909" b="-637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85196314"/>
                      </a:ext>
                    </a:extLst>
                  </a:tr>
                  <a:tr h="454299"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t="-161111" r="-59253" b="-277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70303" t="-161111" r="-909" b="-2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6908795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B9119B4A-101D-581F-8DA0-BCE05917884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" b="31586"/>
          <a:stretch/>
        </p:blipFill>
        <p:spPr>
          <a:xfrm>
            <a:off x="619990" y="1421056"/>
            <a:ext cx="10124209" cy="23108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23555BC-90F9-C97D-3AAA-D4CDB507A38A}"/>
                  </a:ext>
                </a:extLst>
              </p:cNvPr>
              <p:cNvSpPr txBox="1"/>
              <p:nvPr/>
            </p:nvSpPr>
            <p:spPr>
              <a:xfrm>
                <a:off x="619990" y="3908883"/>
                <a:ext cx="11881819" cy="9292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</m:d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</m:e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</m:d>
                      </m:e>
                    </m:d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→</m:t>
                        </m:r>
                      </m:e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</m:d>
                      </m:e>
                    </m:d>
                  </m:oMath>
                </a14:m>
                <a:br>
                  <a:rPr lang="en-US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→</m:t>
                        </m:r>
                      </m:e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],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</m:d>
                      </m:e>
                    </m:d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→</m:t>
                        </m:r>
                      </m:e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],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23555BC-90F9-C97D-3AAA-D4CDB507A3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990" y="3908883"/>
                <a:ext cx="11881819" cy="929229"/>
              </a:xfrm>
              <a:prstGeom prst="rect">
                <a:avLst/>
              </a:prstGeom>
              <a:blipFill>
                <a:blip r:embed="rId6"/>
                <a:stretch>
                  <a:fillRect b="-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192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53224D-7DA6-7693-0CB8-A45EA3E2B6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A4AFE-A1D9-0F57-ECCB-55FCBE619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5415" y="2718649"/>
            <a:ext cx="3120342" cy="1325563"/>
          </a:xfrm>
        </p:spPr>
        <p:txBody>
          <a:bodyPr>
            <a:noAutofit/>
          </a:bodyPr>
          <a:lstStyle/>
          <a:p>
            <a:r>
              <a:rPr lang="en" sz="9900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Pop </a:t>
            </a:r>
            <a:r>
              <a:rPr lang="en" sz="99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Quiz</a:t>
            </a:r>
            <a:endParaRPr lang="en-US" sz="9900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13BC481-54CC-40CA-DA43-CC1E5E56D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2325" y="2300491"/>
            <a:ext cx="3243479" cy="188121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1BF3F9-F08B-2F9A-BC82-003A2456D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A4A12C-540B-3A41-CF4D-91846D8D489B}"/>
              </a:ext>
            </a:extLst>
          </p:cNvPr>
          <p:cNvSpPr txBox="1"/>
          <p:nvPr/>
        </p:nvSpPr>
        <p:spPr>
          <a:xfrm>
            <a:off x="1835407" y="5361710"/>
            <a:ext cx="8873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venir Book" panose="02000503020000020003" pitchFamily="2" charset="0"/>
              </a:rPr>
              <a:t>Reminder in tutorials we recap on lecture, discuss assignments, discuss project or programming and solve practice problems. </a:t>
            </a:r>
          </a:p>
        </p:txBody>
      </p:sp>
    </p:spTree>
    <p:extLst>
      <p:ext uri="{BB962C8B-B14F-4D97-AF65-F5344CB8AC3E}">
        <p14:creationId xmlns:p14="http://schemas.microsoft.com/office/powerpoint/2010/main" val="410915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D66FC1-25A2-2A73-1F2E-D7D91015B8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D2E91-2D47-571F-3671-12A463694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Assignment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Solution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EDEA091-84F1-1BB3-CDAB-24FE65B34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2644" y="282120"/>
            <a:ext cx="1781856" cy="103347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242CAD-541E-3589-A8D2-CECFAB897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19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EE8E1542-A8AE-7C0C-78F7-E2D904BB25A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63605" y="5181113"/>
              <a:ext cx="11320895" cy="1175237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3492084">
                      <a:extLst>
                        <a:ext uri="{9D8B030D-6E8A-4147-A177-3AD203B41FA5}">
                          <a16:colId xmlns:a16="http://schemas.microsoft.com/office/drawing/2014/main" val="3135062357"/>
                        </a:ext>
                      </a:extLst>
                    </a:gridCol>
                    <a:gridCol w="3645920">
                      <a:extLst>
                        <a:ext uri="{9D8B030D-6E8A-4147-A177-3AD203B41FA5}">
                          <a16:colId xmlns:a16="http://schemas.microsoft.com/office/drawing/2014/main" val="1702597639"/>
                        </a:ext>
                      </a:extLst>
                    </a:gridCol>
                    <a:gridCol w="4182891">
                      <a:extLst>
                        <a:ext uri="{9D8B030D-6E8A-4147-A177-3AD203B41FA5}">
                          <a16:colId xmlns:a16="http://schemas.microsoft.com/office/drawing/2014/main" val="1172416050"/>
                        </a:ext>
                      </a:extLst>
                    </a:gridCol>
                  </a:tblGrid>
                  <a:tr h="72093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1700" i="1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sz="1700" i="1" dirty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700" dirty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𝑖𝑛𝑡</m:t>
                                        </m:r>
                                        <m:r>
                                          <a:rPr lang="en-US" sz="1700" dirty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r>
                                          <a:rPr lang="en-US" sz="1700" dirty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𝑖𝑛𝑡</m:t>
                                        </m:r>
                                      </m:e>
                                    </m:d>
                                    <m:r>
                                      <a:rPr lang="en-US" sz="1700" b="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</m:d>
                                <m:r>
                                  <a:rPr lang="en-US" sz="1700" b="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sz="17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US" sz="1700" i="1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</m:d>
                                <m:r>
                                  <a:rPr lang="en-US" sz="1700" b="1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700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[1]</m:t>
                                </m:r>
                                <m:r>
                                  <a:rPr lang="en-US" sz="1700" b="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1700" b="0" dirty="0">
                            <a:effectLst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1700" i="1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sz="1700" i="1" dirty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700" dirty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𝑏𝑜𝑜𝑙</m:t>
                                        </m:r>
                                        <m:r>
                                          <a:rPr lang="en-US" sz="1700" dirty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r>
                                          <a:rPr lang="en-US" sz="1700" dirty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𝑏𝑜𝑜𝑙</m:t>
                                        </m:r>
                                      </m:e>
                                    </m:d>
                                    <m:r>
                                      <a:rPr lang="en-US" sz="1700" b="1" i="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</m:d>
                                <m:r>
                                  <a:rPr lang="en-US" sz="17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d>
                                  <m:dPr>
                                    <m:ctrlPr>
                                      <a:rPr lang="en-US" sz="1700" i="1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</m:d>
                                <m:r>
                                  <a:rPr lang="en-US" sz="1700" b="1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700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[2]</m:t>
                                </m:r>
                                <m:r>
                                  <a:rPr lang="en-US" sz="1700" b="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17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1700" i="1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sz="1700" i="1" dirty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700" dirty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en-US" sz="1700" dirty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r>
                                          <a:rPr lang="en-US" sz="1700" dirty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</m:d>
                                <m:r>
                                  <a:rPr lang="en-US" sz="17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d>
                                  <m:dPr>
                                    <m:ctrlPr>
                                      <a:rPr lang="en-US" sz="1700" i="1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</m:d>
                                <m:r>
                                  <a:rPr lang="en-US" sz="1700" b="1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700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[3]</m:t>
                                </m:r>
                                <m:r>
                                  <a:rPr lang="en-US" sz="1700" b="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17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85196314"/>
                      </a:ext>
                    </a:extLst>
                  </a:tr>
                  <a:tr h="454299">
                    <a:tc gridSpan="2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1700" i="1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sz="1700" i="1" dirty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700" b="0" i="1" dirty="0" smtClea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700" dirty="0" smtClea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en-US" sz="1700" b="0" dirty="0" smtClea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sub>
                                        </m:sSub>
                                        <m:r>
                                          <a:rPr lang="en-US" sz="1700" dirty="0">
                                            <a:latin typeface="Cambria Math" panose="02040503050406030204" pitchFamily="18" charset="0"/>
                                          </a:rPr>
                                          <m:t>→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700" b="0" i="1" dirty="0" smtClea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700" dirty="0" smtClea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en-US" sz="1700" b="0" dirty="0" smtClea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sub>
                                        </m:sSub>
                                        <m:r>
                                          <a:rPr lang="en-US" sz="1700" dirty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= 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700" b="0" i="1" dirty="0" smtClea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700" dirty="0" smtClea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en-US" sz="1700" b="0" dirty="0" smtClea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sub>
                                        </m:sSub>
                                        <m:r>
                                          <a:rPr lang="en-US" sz="1700" dirty="0">
                                            <a:latin typeface="Cambria Math" panose="02040503050406030204" pitchFamily="18" charset="0"/>
                                          </a:rPr>
                                          <m:t>→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700" b="0" i="1" dirty="0" smtClea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700" dirty="0" smtClea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en-US" sz="1700" b="0" dirty="0" smtClea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sz="1700" b="0" i="1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</m:d>
                                <m:r>
                                  <a:rPr lang="en-US" sz="17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d>
                                  <m:dPr>
                                    <m:ctrlPr>
                                      <a:rPr lang="en-US" sz="1700" i="1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sz="1700" i="1" dirty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700" b="0" i="1" dirty="0" smtClea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700" dirty="0" smtClea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en-US" sz="1700" b="0" dirty="0" smtClea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sub>
                                        </m:sSub>
                                        <m:r>
                                          <a:rPr lang="en-US" sz="1700" dirty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 = 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700" b="0" i="1" dirty="0" smtClea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700" dirty="0" smtClea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en-US" sz="1700" b="0" dirty="0" smtClea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sub>
                                        </m:sSub>
                                        <m:r>
                                          <a:rPr lang="en-US" sz="1700" dirty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, 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700" b="0" i="1" dirty="0" smtClea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700" dirty="0" smtClea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en-US" sz="1700" b="0" dirty="0" smtClea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sub>
                                        </m:sSub>
                                        <m:r>
                                          <a:rPr lang="en-US" sz="1700" dirty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 = 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700" b="0" i="1" dirty="0" smtClea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700" dirty="0" smtClea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en-US" sz="1700" b="0" dirty="0" smtClea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sz="1700" b="0" i="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7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</m:d>
                                <m:r>
                                  <a:rPr lang="en-US" sz="1700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 [</m:t>
                                </m:r>
                                <m:r>
                                  <a:rPr lang="en-US" sz="1700" b="0" i="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4]</m:t>
                                </m:r>
                                <m:r>
                                  <a:rPr lang="en-US" sz="17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17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7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7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7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,{</m:t>
                                </m:r>
                                <m:r>
                                  <a:rPr lang="en-US" sz="17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17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7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17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} </m:t>
                                </m:r>
                                <m:r>
                                  <a:rPr lang="en-US" sz="17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  <m:r>
                                  <a:rPr lang="en-US" sz="17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7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sz="17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)→([</m:t>
                                </m:r>
                                <m:r>
                                  <a:rPr lang="en-US" sz="17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17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7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17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] </m:t>
                                </m:r>
                                <m:r>
                                  <a:rPr lang="en-US" sz="17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  <m:r>
                                  <a:rPr lang="en-US" sz="17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7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7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sz="17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sz="17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sz="17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17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17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17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])[5] </m:t>
                                </m:r>
                              </m:oMath>
                            </m:oMathPara>
                          </a14:m>
                          <a:endParaRPr lang="en-US" sz="17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690879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EE8E1542-A8AE-7C0C-78F7-E2D904BB25A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63605" y="5181113"/>
              <a:ext cx="11320895" cy="1175237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3492084">
                      <a:extLst>
                        <a:ext uri="{9D8B030D-6E8A-4147-A177-3AD203B41FA5}">
                          <a16:colId xmlns:a16="http://schemas.microsoft.com/office/drawing/2014/main" val="3135062357"/>
                        </a:ext>
                      </a:extLst>
                    </a:gridCol>
                    <a:gridCol w="3645920">
                      <a:extLst>
                        <a:ext uri="{9D8B030D-6E8A-4147-A177-3AD203B41FA5}">
                          <a16:colId xmlns:a16="http://schemas.microsoft.com/office/drawing/2014/main" val="1702597639"/>
                        </a:ext>
                      </a:extLst>
                    </a:gridCol>
                    <a:gridCol w="4182891">
                      <a:extLst>
                        <a:ext uri="{9D8B030D-6E8A-4147-A177-3AD203B41FA5}">
                          <a16:colId xmlns:a16="http://schemas.microsoft.com/office/drawing/2014/main" val="1172416050"/>
                        </a:ext>
                      </a:extLst>
                    </a:gridCol>
                  </a:tblGrid>
                  <a:tr h="7209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r="-225455" b="-6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95819" r="-116028" b="-6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70303" r="-909" b="-637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85196314"/>
                      </a:ext>
                    </a:extLst>
                  </a:tr>
                  <a:tr h="454299"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t="-161111" r="-59253" b="-277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70303" t="-161111" r="-909" b="-2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6908795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3E091636-13EA-C67A-17B0-35DFD8D9D0C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2081" b="-5890"/>
          <a:stretch/>
        </p:blipFill>
        <p:spPr>
          <a:xfrm>
            <a:off x="619990" y="1421055"/>
            <a:ext cx="10124209" cy="28308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41F59CC-253E-DE00-6B29-B8A1D6418DE6}"/>
                  </a:ext>
                </a:extLst>
              </p:cNvPr>
              <p:cNvSpPr txBox="1"/>
              <p:nvPr/>
            </p:nvSpPr>
            <p:spPr>
              <a:xfrm>
                <a:off x="619990" y="4251884"/>
                <a:ext cx="1188181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4)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𝑁𝑜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𝑟𝑢𝑙𝑒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𝑐𝑎𝑛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𝑎𝑝𝑝𝑙𝑖𝑒𝑑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𝑓𝑎𝑖𝑙𝑠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𝑜𝑐𝑐𝑢𝑟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𝑐h𝑒𝑐𝑘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𝐼𝑛𝑡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𝐼𝑛𝑡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).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𝑆𝑡𝑢𝑐𝑘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𝑁𝑜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𝑠𝑜𝑙𝑢𝑡𝑖𝑜𝑛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5)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41F59CC-253E-DE00-6B29-B8A1D6418D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990" y="4251884"/>
                <a:ext cx="11881819" cy="923330"/>
              </a:xfrm>
              <a:prstGeom prst="rect">
                <a:avLst/>
              </a:prstGeom>
              <a:blipFill>
                <a:blip r:embed="rId6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673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4DE2FA-F6B2-3F38-E924-3DA527ED9B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A337E-DD25-DF9C-7773-B20A2A99D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Assignment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Solution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A1827D9-811F-219E-99EB-1CF39DB0D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2644" y="282120"/>
            <a:ext cx="1781856" cy="103347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C1A8F1-0E38-A802-904E-65398F965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20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7F98789-F71C-327C-D699-4B0331210A31}"/>
                  </a:ext>
                </a:extLst>
              </p:cNvPr>
              <p:cNvSpPr txBox="1"/>
              <p:nvPr/>
            </p:nvSpPr>
            <p:spPr>
              <a:xfrm>
                <a:off x="838200" y="3895933"/>
                <a:ext cx="3593100" cy="25853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b="1" dirty="0"/>
                  <a:t>Can write this as: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𝑐𝑎𝑠𝑒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𝑛𝑖𝑙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𝑛𝑖𝑙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|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b="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7F98789-F71C-327C-D699-4B0331210A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895933"/>
                <a:ext cx="3593100" cy="2585323"/>
              </a:xfrm>
              <a:prstGeom prst="rect">
                <a:avLst/>
              </a:prstGeom>
              <a:blipFill>
                <a:blip r:embed="rId4"/>
                <a:stretch>
                  <a:fillRect l="-1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601F128B-4206-F882-B9AC-D0CE422760D3}"/>
              </a:ext>
            </a:extLst>
          </p:cNvPr>
          <p:cNvSpPr txBox="1"/>
          <p:nvPr/>
        </p:nvSpPr>
        <p:spPr>
          <a:xfrm>
            <a:off x="5310352" y="3817106"/>
            <a:ext cx="1061509" cy="880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Bindings:</a:t>
            </a:r>
          </a:p>
          <a:p>
            <a:pPr>
              <a:lnSpc>
                <a:spcPct val="150000"/>
              </a:lnSpc>
            </a:pP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66111D0C-105A-D0D0-5BD7-1E0097E62AA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1136492"/>
                  </p:ext>
                </p:extLst>
              </p:nvPr>
            </p:nvGraphicFramePr>
            <p:xfrm>
              <a:off x="5394960" y="4353330"/>
              <a:ext cx="6019000" cy="731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05840">
                      <a:extLst>
                        <a:ext uri="{9D8B030D-6E8A-4147-A177-3AD203B41FA5}">
                          <a16:colId xmlns:a16="http://schemas.microsoft.com/office/drawing/2014/main" val="3971173241"/>
                        </a:ext>
                      </a:extLst>
                    </a:gridCol>
                    <a:gridCol w="882316">
                      <a:extLst>
                        <a:ext uri="{9D8B030D-6E8A-4147-A177-3AD203B41FA5}">
                          <a16:colId xmlns:a16="http://schemas.microsoft.com/office/drawing/2014/main" val="2127568824"/>
                        </a:ext>
                      </a:extLst>
                    </a:gridCol>
                    <a:gridCol w="1050758">
                      <a:extLst>
                        <a:ext uri="{9D8B030D-6E8A-4147-A177-3AD203B41FA5}">
                          <a16:colId xmlns:a16="http://schemas.microsoft.com/office/drawing/2014/main" val="245872481"/>
                        </a:ext>
                      </a:extLst>
                    </a:gridCol>
                    <a:gridCol w="3080086">
                      <a:extLst>
                        <a:ext uri="{9D8B030D-6E8A-4147-A177-3AD203B41FA5}">
                          <a16:colId xmlns:a16="http://schemas.microsoft.com/office/drawing/2014/main" val="1019462588"/>
                        </a:ext>
                      </a:extLst>
                    </a:gridCol>
                  </a:tblGrid>
                  <a:tr h="24045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9354418"/>
                      </a:ext>
                    </a:extLst>
                  </a:tr>
                  <a:tr h="240454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𝐿𝑖𝑠𝑡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𝐿𝑖𝑠𝑡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822233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66111D0C-105A-D0D0-5BD7-1E0097E62AA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1136492"/>
                  </p:ext>
                </p:extLst>
              </p:nvPr>
            </p:nvGraphicFramePr>
            <p:xfrm>
              <a:off x="5394960" y="4353330"/>
              <a:ext cx="6019000" cy="731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05840">
                      <a:extLst>
                        <a:ext uri="{9D8B030D-6E8A-4147-A177-3AD203B41FA5}">
                          <a16:colId xmlns:a16="http://schemas.microsoft.com/office/drawing/2014/main" val="3971173241"/>
                        </a:ext>
                      </a:extLst>
                    </a:gridCol>
                    <a:gridCol w="882316">
                      <a:extLst>
                        <a:ext uri="{9D8B030D-6E8A-4147-A177-3AD203B41FA5}">
                          <a16:colId xmlns:a16="http://schemas.microsoft.com/office/drawing/2014/main" val="2127568824"/>
                        </a:ext>
                      </a:extLst>
                    </a:gridCol>
                    <a:gridCol w="1050758">
                      <a:extLst>
                        <a:ext uri="{9D8B030D-6E8A-4147-A177-3AD203B41FA5}">
                          <a16:colId xmlns:a16="http://schemas.microsoft.com/office/drawing/2014/main" val="245872481"/>
                        </a:ext>
                      </a:extLst>
                    </a:gridCol>
                    <a:gridCol w="3080086">
                      <a:extLst>
                        <a:ext uri="{9D8B030D-6E8A-4147-A177-3AD203B41FA5}">
                          <a16:colId xmlns:a16="http://schemas.microsoft.com/office/drawing/2014/main" val="1019462588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266" r="-503797" b="-1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14286" r="-468571" b="-1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95885" r="-823" b="-11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35441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95885" t="-103448" r="-823" b="-172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7822233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BFFAB868-EC88-052A-CA23-9DF10F3BD68A}"/>
              </a:ext>
            </a:extLst>
          </p:cNvPr>
          <p:cNvSpPr txBox="1"/>
          <p:nvPr/>
        </p:nvSpPr>
        <p:spPr>
          <a:xfrm>
            <a:off x="5372853" y="5114035"/>
            <a:ext cx="1325876" cy="880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Constraints:</a:t>
            </a:r>
          </a:p>
          <a:p>
            <a:pPr>
              <a:lnSpc>
                <a:spcPct val="150000"/>
              </a:lnSpc>
            </a:pPr>
            <a:endParaRPr lang="en-US" b="1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D83ADE9-4EC8-9276-E9F2-FBD50152BD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589581"/>
              </p:ext>
            </p:extLst>
          </p:nvPr>
        </p:nvGraphicFramePr>
        <p:xfrm>
          <a:off x="5457461" y="5650259"/>
          <a:ext cx="611076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9991">
                  <a:extLst>
                    <a:ext uri="{9D8B030D-6E8A-4147-A177-3AD203B41FA5}">
                      <a16:colId xmlns:a16="http://schemas.microsoft.com/office/drawing/2014/main" val="3971173241"/>
                    </a:ext>
                  </a:extLst>
                </a:gridCol>
                <a:gridCol w="1398891">
                  <a:extLst>
                    <a:ext uri="{9D8B030D-6E8A-4147-A177-3AD203B41FA5}">
                      <a16:colId xmlns:a16="http://schemas.microsoft.com/office/drawing/2014/main" val="2127568824"/>
                    </a:ext>
                  </a:extLst>
                </a:gridCol>
                <a:gridCol w="1316727">
                  <a:extLst>
                    <a:ext uri="{9D8B030D-6E8A-4147-A177-3AD203B41FA5}">
                      <a16:colId xmlns:a16="http://schemas.microsoft.com/office/drawing/2014/main" val="245872481"/>
                    </a:ext>
                  </a:extLst>
                </a:gridCol>
                <a:gridCol w="1095153">
                  <a:extLst>
                    <a:ext uri="{9D8B030D-6E8A-4147-A177-3AD203B41FA5}">
                      <a16:colId xmlns:a16="http://schemas.microsoft.com/office/drawing/2014/main" val="1019462588"/>
                    </a:ext>
                  </a:extLst>
                </a:gridCol>
              </a:tblGrid>
              <a:tr h="240454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9354418"/>
                  </a:ext>
                </a:extLst>
              </a:tr>
            </a:tbl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3F9ADE0B-A8BD-0851-6AEE-8AE949F656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442" y="1607683"/>
            <a:ext cx="11044058" cy="201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87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E35B6A-3DA5-1739-D829-BDD0F35AB3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97F66-D726-B8E0-6A59-60F650990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Assignment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Solution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94926C1-AD34-DDD3-A3A2-704CA4B0FD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2644" y="282120"/>
            <a:ext cx="1781856" cy="103347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CE5447-CB98-7CCE-EE55-95DFC77F4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21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803FF10-AB59-D9BA-D272-FB249D9EC7C4}"/>
                  </a:ext>
                </a:extLst>
              </p:cNvPr>
              <p:cNvSpPr txBox="1"/>
              <p:nvPr/>
            </p:nvSpPr>
            <p:spPr>
              <a:xfrm>
                <a:off x="838200" y="3895933"/>
                <a:ext cx="3593100" cy="25853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b="1" dirty="0"/>
                  <a:t>Can write this as: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𝑐𝑎𝑠𝑒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𝑛𝑖𝑙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𝑛𝑖𝑙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|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b="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803FF10-AB59-D9BA-D272-FB249D9EC7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895933"/>
                <a:ext cx="3593100" cy="2585323"/>
              </a:xfrm>
              <a:prstGeom prst="rect">
                <a:avLst/>
              </a:prstGeom>
              <a:blipFill>
                <a:blip r:embed="rId4"/>
                <a:stretch>
                  <a:fillRect l="-1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B1E762EE-862C-616F-73B9-C098537B15D5}"/>
              </a:ext>
            </a:extLst>
          </p:cNvPr>
          <p:cNvSpPr txBox="1"/>
          <p:nvPr/>
        </p:nvSpPr>
        <p:spPr>
          <a:xfrm>
            <a:off x="5310352" y="3817106"/>
            <a:ext cx="1061509" cy="880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Bindings:</a:t>
            </a:r>
          </a:p>
          <a:p>
            <a:pPr>
              <a:lnSpc>
                <a:spcPct val="150000"/>
              </a:lnSpc>
            </a:pP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F569D6FB-AFB4-9BEE-1255-EE94AEE7411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21822156"/>
                  </p:ext>
                </p:extLst>
              </p:nvPr>
            </p:nvGraphicFramePr>
            <p:xfrm>
              <a:off x="5394960" y="4353330"/>
              <a:ext cx="6019000" cy="731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05840">
                      <a:extLst>
                        <a:ext uri="{9D8B030D-6E8A-4147-A177-3AD203B41FA5}">
                          <a16:colId xmlns:a16="http://schemas.microsoft.com/office/drawing/2014/main" val="3971173241"/>
                        </a:ext>
                      </a:extLst>
                    </a:gridCol>
                    <a:gridCol w="882316">
                      <a:extLst>
                        <a:ext uri="{9D8B030D-6E8A-4147-A177-3AD203B41FA5}">
                          <a16:colId xmlns:a16="http://schemas.microsoft.com/office/drawing/2014/main" val="2127568824"/>
                        </a:ext>
                      </a:extLst>
                    </a:gridCol>
                    <a:gridCol w="1050758">
                      <a:extLst>
                        <a:ext uri="{9D8B030D-6E8A-4147-A177-3AD203B41FA5}">
                          <a16:colId xmlns:a16="http://schemas.microsoft.com/office/drawing/2014/main" val="245872481"/>
                        </a:ext>
                      </a:extLst>
                    </a:gridCol>
                    <a:gridCol w="3080086">
                      <a:extLst>
                        <a:ext uri="{9D8B030D-6E8A-4147-A177-3AD203B41FA5}">
                          <a16:colId xmlns:a16="http://schemas.microsoft.com/office/drawing/2014/main" val="1019462588"/>
                        </a:ext>
                      </a:extLst>
                    </a:gridCol>
                  </a:tblGrid>
                  <a:tr h="24045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9354418"/>
                      </a:ext>
                    </a:extLst>
                  </a:tr>
                  <a:tr h="24045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𝐿𝑖𝑠𝑡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𝐿𝑖𝑠𝑡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822233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F569D6FB-AFB4-9BEE-1255-EE94AEE7411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21822156"/>
                  </p:ext>
                </p:extLst>
              </p:nvPr>
            </p:nvGraphicFramePr>
            <p:xfrm>
              <a:off x="5394960" y="4353330"/>
              <a:ext cx="6019000" cy="731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05840">
                      <a:extLst>
                        <a:ext uri="{9D8B030D-6E8A-4147-A177-3AD203B41FA5}">
                          <a16:colId xmlns:a16="http://schemas.microsoft.com/office/drawing/2014/main" val="3971173241"/>
                        </a:ext>
                      </a:extLst>
                    </a:gridCol>
                    <a:gridCol w="882316">
                      <a:extLst>
                        <a:ext uri="{9D8B030D-6E8A-4147-A177-3AD203B41FA5}">
                          <a16:colId xmlns:a16="http://schemas.microsoft.com/office/drawing/2014/main" val="2127568824"/>
                        </a:ext>
                      </a:extLst>
                    </a:gridCol>
                    <a:gridCol w="1050758">
                      <a:extLst>
                        <a:ext uri="{9D8B030D-6E8A-4147-A177-3AD203B41FA5}">
                          <a16:colId xmlns:a16="http://schemas.microsoft.com/office/drawing/2014/main" val="245872481"/>
                        </a:ext>
                      </a:extLst>
                    </a:gridCol>
                    <a:gridCol w="3080086">
                      <a:extLst>
                        <a:ext uri="{9D8B030D-6E8A-4147-A177-3AD203B41FA5}">
                          <a16:colId xmlns:a16="http://schemas.microsoft.com/office/drawing/2014/main" val="1019462588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266" r="-503797" b="-1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14286" r="-468571" b="-1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95885" r="-823" b="-11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35441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266" t="-103448" r="-503797" b="-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14286" t="-103448" r="-468571" b="-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95885" t="-103448" r="-823" b="-172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7822233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FA7D0652-6410-0ED1-0D72-D25E86EA82C2}"/>
              </a:ext>
            </a:extLst>
          </p:cNvPr>
          <p:cNvSpPr txBox="1"/>
          <p:nvPr/>
        </p:nvSpPr>
        <p:spPr>
          <a:xfrm>
            <a:off x="5372853" y="5114035"/>
            <a:ext cx="1325876" cy="880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Constraints:</a:t>
            </a:r>
          </a:p>
          <a:p>
            <a:pPr>
              <a:lnSpc>
                <a:spcPct val="150000"/>
              </a:lnSpc>
            </a:pP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54F23B6B-3C68-7E53-1026-CF158A09631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90998784"/>
                  </p:ext>
                </p:extLst>
              </p:nvPr>
            </p:nvGraphicFramePr>
            <p:xfrm>
              <a:off x="5457461" y="5650259"/>
              <a:ext cx="6110762" cy="365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99991">
                      <a:extLst>
                        <a:ext uri="{9D8B030D-6E8A-4147-A177-3AD203B41FA5}">
                          <a16:colId xmlns:a16="http://schemas.microsoft.com/office/drawing/2014/main" val="3971173241"/>
                        </a:ext>
                      </a:extLst>
                    </a:gridCol>
                    <a:gridCol w="1398891">
                      <a:extLst>
                        <a:ext uri="{9D8B030D-6E8A-4147-A177-3AD203B41FA5}">
                          <a16:colId xmlns:a16="http://schemas.microsoft.com/office/drawing/2014/main" val="2127568824"/>
                        </a:ext>
                      </a:extLst>
                    </a:gridCol>
                    <a:gridCol w="1316727">
                      <a:extLst>
                        <a:ext uri="{9D8B030D-6E8A-4147-A177-3AD203B41FA5}">
                          <a16:colId xmlns:a16="http://schemas.microsoft.com/office/drawing/2014/main" val="245872481"/>
                        </a:ext>
                      </a:extLst>
                    </a:gridCol>
                    <a:gridCol w="1095153">
                      <a:extLst>
                        <a:ext uri="{9D8B030D-6E8A-4147-A177-3AD203B41FA5}">
                          <a16:colId xmlns:a16="http://schemas.microsoft.com/office/drawing/2014/main" val="1019462588"/>
                        </a:ext>
                      </a:extLst>
                    </a:gridCol>
                  </a:tblGrid>
                  <a:tr h="24045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935441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54F23B6B-3C68-7E53-1026-CF158A09631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90998784"/>
                  </p:ext>
                </p:extLst>
              </p:nvPr>
            </p:nvGraphicFramePr>
            <p:xfrm>
              <a:off x="5457461" y="5650259"/>
              <a:ext cx="6110762" cy="365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99991">
                      <a:extLst>
                        <a:ext uri="{9D8B030D-6E8A-4147-A177-3AD203B41FA5}">
                          <a16:colId xmlns:a16="http://schemas.microsoft.com/office/drawing/2014/main" val="3971173241"/>
                        </a:ext>
                      </a:extLst>
                    </a:gridCol>
                    <a:gridCol w="1398891">
                      <a:extLst>
                        <a:ext uri="{9D8B030D-6E8A-4147-A177-3AD203B41FA5}">
                          <a16:colId xmlns:a16="http://schemas.microsoft.com/office/drawing/2014/main" val="2127568824"/>
                        </a:ext>
                      </a:extLst>
                    </a:gridCol>
                    <a:gridCol w="1316727">
                      <a:extLst>
                        <a:ext uri="{9D8B030D-6E8A-4147-A177-3AD203B41FA5}">
                          <a16:colId xmlns:a16="http://schemas.microsoft.com/office/drawing/2014/main" val="245872481"/>
                        </a:ext>
                      </a:extLst>
                    </a:gridCol>
                    <a:gridCol w="1095153">
                      <a:extLst>
                        <a:ext uri="{9D8B030D-6E8A-4147-A177-3AD203B41FA5}">
                          <a16:colId xmlns:a16="http://schemas.microsoft.com/office/drawing/2014/main" val="1019462588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r="-167403" b="-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9354418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06FD6DA3-4053-C670-69A6-05DEB1A36C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442" y="1607683"/>
            <a:ext cx="11044058" cy="20159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114026D-46A1-3550-912E-690103353B09}"/>
                  </a:ext>
                </a:extLst>
              </p:cNvPr>
              <p:cNvSpPr txBox="1"/>
              <p:nvPr/>
            </p:nvSpPr>
            <p:spPr>
              <a:xfrm>
                <a:off x="6526124" y="2235042"/>
                <a:ext cx="5042099" cy="57099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5B050"/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├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: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a:rPr lang="en-US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    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5B050"/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├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: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a:rPr lang="en-US" b="0" i="0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5B050"/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├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e>
                                <m:sub>
                                  <m:r>
                                    <a:rPr lang="en-US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e>
                                <m:sub>
                                  <m:r>
                                    <a:rPr lang="en-US" b="0" i="0" smtClean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m:rPr>
                                  <m:sty m:val="p"/>
                                </m:rPr>
                                <a:rPr lang="en-US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</m:d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114026D-46A1-3550-912E-690103353B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6124" y="2235042"/>
                <a:ext cx="5042099" cy="570990"/>
              </a:xfrm>
              <a:prstGeom prst="rect">
                <a:avLst/>
              </a:prstGeom>
              <a:blipFill>
                <a:blip r:embed="rId8"/>
                <a:stretch>
                  <a:fillRect t="-11111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D7776817-DE56-882D-774F-32FA90C3223F}"/>
              </a:ext>
            </a:extLst>
          </p:cNvPr>
          <p:cNvSpPr txBox="1"/>
          <p:nvPr/>
        </p:nvSpPr>
        <p:spPr>
          <a:xfrm>
            <a:off x="9843333" y="2972924"/>
            <a:ext cx="1703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Arguments first!</a:t>
            </a:r>
          </a:p>
        </p:txBody>
      </p:sp>
    </p:spTree>
    <p:extLst>
      <p:ext uri="{BB962C8B-B14F-4D97-AF65-F5344CB8AC3E}">
        <p14:creationId xmlns:p14="http://schemas.microsoft.com/office/powerpoint/2010/main" val="266492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93D89B-B8C6-1AED-E205-F75F4A1D10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CAEF8-E910-BE7A-DCF6-205179705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Assignment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Solution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84DCA9F-9B53-83F5-19B6-DCA2FF801C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2644" y="282120"/>
            <a:ext cx="1781856" cy="103347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BF6022-D76B-CADB-AD37-614A125AE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22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31E9EE1-30BE-7179-6ECF-44A6CCF3AC06}"/>
                  </a:ext>
                </a:extLst>
              </p:cNvPr>
              <p:cNvSpPr txBox="1"/>
              <p:nvPr/>
            </p:nvSpPr>
            <p:spPr>
              <a:xfrm>
                <a:off x="838200" y="3895933"/>
                <a:ext cx="3593100" cy="25853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b="1" dirty="0"/>
                  <a:t>Can write this as: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𝑐𝑎𝑠𝑒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𝑛𝑖𝑙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𝑛𝑖𝑙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|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b="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31E9EE1-30BE-7179-6ECF-44A6CCF3AC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895933"/>
                <a:ext cx="3593100" cy="2585323"/>
              </a:xfrm>
              <a:prstGeom prst="rect">
                <a:avLst/>
              </a:prstGeom>
              <a:blipFill>
                <a:blip r:embed="rId4"/>
                <a:stretch>
                  <a:fillRect l="-1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E553C6FE-EAAA-EC80-B1B9-83CC4E594ABE}"/>
              </a:ext>
            </a:extLst>
          </p:cNvPr>
          <p:cNvSpPr txBox="1"/>
          <p:nvPr/>
        </p:nvSpPr>
        <p:spPr>
          <a:xfrm>
            <a:off x="5310352" y="3817106"/>
            <a:ext cx="1061509" cy="880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Bindings:</a:t>
            </a:r>
          </a:p>
          <a:p>
            <a:pPr>
              <a:lnSpc>
                <a:spcPct val="150000"/>
              </a:lnSpc>
            </a:pP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249BA171-8518-F1B3-A30D-555B874C46A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813477"/>
                  </p:ext>
                </p:extLst>
              </p:nvPr>
            </p:nvGraphicFramePr>
            <p:xfrm>
              <a:off x="5394960" y="4353330"/>
              <a:ext cx="6019000" cy="1097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05840">
                      <a:extLst>
                        <a:ext uri="{9D8B030D-6E8A-4147-A177-3AD203B41FA5}">
                          <a16:colId xmlns:a16="http://schemas.microsoft.com/office/drawing/2014/main" val="3971173241"/>
                        </a:ext>
                      </a:extLst>
                    </a:gridCol>
                    <a:gridCol w="882316">
                      <a:extLst>
                        <a:ext uri="{9D8B030D-6E8A-4147-A177-3AD203B41FA5}">
                          <a16:colId xmlns:a16="http://schemas.microsoft.com/office/drawing/2014/main" val="2127568824"/>
                        </a:ext>
                      </a:extLst>
                    </a:gridCol>
                    <a:gridCol w="1050758">
                      <a:extLst>
                        <a:ext uri="{9D8B030D-6E8A-4147-A177-3AD203B41FA5}">
                          <a16:colId xmlns:a16="http://schemas.microsoft.com/office/drawing/2014/main" val="245872481"/>
                        </a:ext>
                      </a:extLst>
                    </a:gridCol>
                    <a:gridCol w="3080086">
                      <a:extLst>
                        <a:ext uri="{9D8B030D-6E8A-4147-A177-3AD203B41FA5}">
                          <a16:colId xmlns:a16="http://schemas.microsoft.com/office/drawing/2014/main" val="1019462588"/>
                        </a:ext>
                      </a:extLst>
                    </a:gridCol>
                  </a:tblGrid>
                  <a:tr h="24045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9354418"/>
                      </a:ext>
                    </a:extLst>
                  </a:tr>
                  <a:tr h="24045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𝐿𝑖𝑠𝑡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𝐿𝑖𝑠𝑡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8222334"/>
                      </a:ext>
                    </a:extLst>
                  </a:tr>
                  <a:tr h="24045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1383459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249BA171-8518-F1B3-A30D-555B874C46A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813477"/>
                  </p:ext>
                </p:extLst>
              </p:nvPr>
            </p:nvGraphicFramePr>
            <p:xfrm>
              <a:off x="5394960" y="4353330"/>
              <a:ext cx="6019000" cy="1097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05840">
                      <a:extLst>
                        <a:ext uri="{9D8B030D-6E8A-4147-A177-3AD203B41FA5}">
                          <a16:colId xmlns:a16="http://schemas.microsoft.com/office/drawing/2014/main" val="3971173241"/>
                        </a:ext>
                      </a:extLst>
                    </a:gridCol>
                    <a:gridCol w="882316">
                      <a:extLst>
                        <a:ext uri="{9D8B030D-6E8A-4147-A177-3AD203B41FA5}">
                          <a16:colId xmlns:a16="http://schemas.microsoft.com/office/drawing/2014/main" val="2127568824"/>
                        </a:ext>
                      </a:extLst>
                    </a:gridCol>
                    <a:gridCol w="1050758">
                      <a:extLst>
                        <a:ext uri="{9D8B030D-6E8A-4147-A177-3AD203B41FA5}">
                          <a16:colId xmlns:a16="http://schemas.microsoft.com/office/drawing/2014/main" val="245872481"/>
                        </a:ext>
                      </a:extLst>
                    </a:gridCol>
                    <a:gridCol w="3080086">
                      <a:extLst>
                        <a:ext uri="{9D8B030D-6E8A-4147-A177-3AD203B41FA5}">
                          <a16:colId xmlns:a16="http://schemas.microsoft.com/office/drawing/2014/main" val="1019462588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266" r="-503797" b="-2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14286" r="-468571" b="-2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95885" r="-823" b="-2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35441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266" t="-96667" r="-503797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14286" t="-96667" r="-468571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80723" t="-96667" r="-295181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95885" t="-96667" r="-823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7822233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266" t="-203448" r="-503797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1383459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80479029-A0B0-6A79-0BA9-563785805278}"/>
              </a:ext>
            </a:extLst>
          </p:cNvPr>
          <p:cNvSpPr txBox="1"/>
          <p:nvPr/>
        </p:nvSpPr>
        <p:spPr>
          <a:xfrm>
            <a:off x="5351699" y="5432751"/>
            <a:ext cx="1325876" cy="880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Constraints:</a:t>
            </a:r>
          </a:p>
          <a:p>
            <a:pPr>
              <a:lnSpc>
                <a:spcPct val="150000"/>
              </a:lnSpc>
            </a:pP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4E7C8D2C-9740-0DBC-F56F-2E1F2639DA3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57290543"/>
                  </p:ext>
                </p:extLst>
              </p:nvPr>
            </p:nvGraphicFramePr>
            <p:xfrm>
              <a:off x="5436307" y="5968975"/>
              <a:ext cx="6110762" cy="365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98745">
                      <a:extLst>
                        <a:ext uri="{9D8B030D-6E8A-4147-A177-3AD203B41FA5}">
                          <a16:colId xmlns:a16="http://schemas.microsoft.com/office/drawing/2014/main" val="3971173241"/>
                        </a:ext>
                      </a:extLst>
                    </a:gridCol>
                    <a:gridCol w="2153265">
                      <a:extLst>
                        <a:ext uri="{9D8B030D-6E8A-4147-A177-3AD203B41FA5}">
                          <a16:colId xmlns:a16="http://schemas.microsoft.com/office/drawing/2014/main" val="2127568824"/>
                        </a:ext>
                      </a:extLst>
                    </a:gridCol>
                    <a:gridCol w="1063599">
                      <a:extLst>
                        <a:ext uri="{9D8B030D-6E8A-4147-A177-3AD203B41FA5}">
                          <a16:colId xmlns:a16="http://schemas.microsoft.com/office/drawing/2014/main" val="245872481"/>
                        </a:ext>
                      </a:extLst>
                    </a:gridCol>
                    <a:gridCol w="1095153">
                      <a:extLst>
                        <a:ext uri="{9D8B030D-6E8A-4147-A177-3AD203B41FA5}">
                          <a16:colId xmlns:a16="http://schemas.microsoft.com/office/drawing/2014/main" val="1019462588"/>
                        </a:ext>
                      </a:extLst>
                    </a:gridCol>
                  </a:tblGrid>
                  <a:tr h="24045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935441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4E7C8D2C-9740-0DBC-F56F-2E1F2639DA3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57290543"/>
                  </p:ext>
                </p:extLst>
              </p:nvPr>
            </p:nvGraphicFramePr>
            <p:xfrm>
              <a:off x="5436307" y="5968975"/>
              <a:ext cx="6110762" cy="365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98745">
                      <a:extLst>
                        <a:ext uri="{9D8B030D-6E8A-4147-A177-3AD203B41FA5}">
                          <a16:colId xmlns:a16="http://schemas.microsoft.com/office/drawing/2014/main" val="3971173241"/>
                        </a:ext>
                      </a:extLst>
                    </a:gridCol>
                    <a:gridCol w="2153265">
                      <a:extLst>
                        <a:ext uri="{9D8B030D-6E8A-4147-A177-3AD203B41FA5}">
                          <a16:colId xmlns:a16="http://schemas.microsoft.com/office/drawing/2014/main" val="2127568824"/>
                        </a:ext>
                      </a:extLst>
                    </a:gridCol>
                    <a:gridCol w="1063599">
                      <a:extLst>
                        <a:ext uri="{9D8B030D-6E8A-4147-A177-3AD203B41FA5}">
                          <a16:colId xmlns:a16="http://schemas.microsoft.com/office/drawing/2014/main" val="245872481"/>
                        </a:ext>
                      </a:extLst>
                    </a:gridCol>
                    <a:gridCol w="1095153">
                      <a:extLst>
                        <a:ext uri="{9D8B030D-6E8A-4147-A177-3AD203B41FA5}">
                          <a16:colId xmlns:a16="http://schemas.microsoft.com/office/drawing/2014/main" val="1019462588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704" r="-240845" b="-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84118" r="-101176" b="-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9354418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0F15E6C3-A6E3-6EEB-D244-6A5AB97F54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442" y="1607683"/>
            <a:ext cx="11044058" cy="20159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23D39C6-E164-C0E4-482D-9154E599B1A2}"/>
                  </a:ext>
                </a:extLst>
              </p:cNvPr>
              <p:cNvSpPr txBox="1"/>
              <p:nvPr/>
            </p:nvSpPr>
            <p:spPr>
              <a:xfrm>
                <a:off x="6526124" y="2235042"/>
                <a:ext cx="5042099" cy="57099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5B050"/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├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: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a:rPr lang="en-US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    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5B050"/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├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: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a:rPr lang="en-US" b="0" i="0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5B050"/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├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e>
                                <m:sub>
                                  <m:r>
                                    <a:rPr lang="en-US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e>
                                <m:sub>
                                  <m:r>
                                    <a:rPr lang="en-US" b="0" i="0" smtClean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m:rPr>
                                  <m:sty m:val="p"/>
                                </m:rPr>
                                <a:rPr lang="en-US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</m:d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23D39C6-E164-C0E4-482D-9154E599B1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6124" y="2235042"/>
                <a:ext cx="5042099" cy="570990"/>
              </a:xfrm>
              <a:prstGeom prst="rect">
                <a:avLst/>
              </a:prstGeom>
              <a:blipFill>
                <a:blip r:embed="rId8"/>
                <a:stretch>
                  <a:fillRect t="-11111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6FB4ABBD-8E33-0C6F-498E-36D73A409D85}"/>
              </a:ext>
            </a:extLst>
          </p:cNvPr>
          <p:cNvSpPr txBox="1"/>
          <p:nvPr/>
        </p:nvSpPr>
        <p:spPr>
          <a:xfrm>
            <a:off x="9843333" y="2972924"/>
            <a:ext cx="1703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Arguments first!</a:t>
            </a:r>
          </a:p>
        </p:txBody>
      </p:sp>
    </p:spTree>
    <p:extLst>
      <p:ext uri="{BB962C8B-B14F-4D97-AF65-F5344CB8AC3E}">
        <p14:creationId xmlns:p14="http://schemas.microsoft.com/office/powerpoint/2010/main" val="222350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C6750C-F623-326B-3C31-94F903379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C49F4-1C8F-4BC0-BC1B-2D0E5ECA2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Assignment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Solution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F00398E-79BF-5EA2-5ACC-529C9A9CAC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2644" y="282120"/>
            <a:ext cx="1781856" cy="103347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3CCA86-AF96-5EF1-9E3B-3CE4E8DBA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23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CB32AD3-EB05-B2B4-C608-2F6C93475DDE}"/>
                  </a:ext>
                </a:extLst>
              </p:cNvPr>
              <p:cNvSpPr txBox="1"/>
              <p:nvPr/>
            </p:nvSpPr>
            <p:spPr>
              <a:xfrm>
                <a:off x="838200" y="3895933"/>
                <a:ext cx="3593100" cy="25853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b="1" dirty="0"/>
                  <a:t>Can write this as: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𝑐𝑎𝑠𝑒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𝑛𝑖𝑙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𝑛𝑖𝑙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|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b="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CB32AD3-EB05-B2B4-C608-2F6C93475D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895933"/>
                <a:ext cx="3593100" cy="2585323"/>
              </a:xfrm>
              <a:prstGeom prst="rect">
                <a:avLst/>
              </a:prstGeom>
              <a:blipFill>
                <a:blip r:embed="rId4"/>
                <a:stretch>
                  <a:fillRect l="-1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8B1737B0-4A88-03B8-0D7D-30B32754EAB8}"/>
              </a:ext>
            </a:extLst>
          </p:cNvPr>
          <p:cNvSpPr txBox="1"/>
          <p:nvPr/>
        </p:nvSpPr>
        <p:spPr>
          <a:xfrm>
            <a:off x="5310352" y="3817106"/>
            <a:ext cx="1061509" cy="880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Bindings:</a:t>
            </a:r>
          </a:p>
          <a:p>
            <a:pPr>
              <a:lnSpc>
                <a:spcPct val="150000"/>
              </a:lnSpc>
            </a:pP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C59A7B00-F027-13DE-9A1F-AEA5DB135E4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57841424"/>
                  </p:ext>
                </p:extLst>
              </p:nvPr>
            </p:nvGraphicFramePr>
            <p:xfrm>
              <a:off x="5394960" y="4353330"/>
              <a:ext cx="6019000" cy="1097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05840">
                      <a:extLst>
                        <a:ext uri="{9D8B030D-6E8A-4147-A177-3AD203B41FA5}">
                          <a16:colId xmlns:a16="http://schemas.microsoft.com/office/drawing/2014/main" val="3971173241"/>
                        </a:ext>
                      </a:extLst>
                    </a:gridCol>
                    <a:gridCol w="882316">
                      <a:extLst>
                        <a:ext uri="{9D8B030D-6E8A-4147-A177-3AD203B41FA5}">
                          <a16:colId xmlns:a16="http://schemas.microsoft.com/office/drawing/2014/main" val="2127568824"/>
                        </a:ext>
                      </a:extLst>
                    </a:gridCol>
                    <a:gridCol w="1050758">
                      <a:extLst>
                        <a:ext uri="{9D8B030D-6E8A-4147-A177-3AD203B41FA5}">
                          <a16:colId xmlns:a16="http://schemas.microsoft.com/office/drawing/2014/main" val="245872481"/>
                        </a:ext>
                      </a:extLst>
                    </a:gridCol>
                    <a:gridCol w="3080086">
                      <a:extLst>
                        <a:ext uri="{9D8B030D-6E8A-4147-A177-3AD203B41FA5}">
                          <a16:colId xmlns:a16="http://schemas.microsoft.com/office/drawing/2014/main" val="1019462588"/>
                        </a:ext>
                      </a:extLst>
                    </a:gridCol>
                  </a:tblGrid>
                  <a:tr h="24045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9354418"/>
                      </a:ext>
                    </a:extLst>
                  </a:tr>
                  <a:tr h="24045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𝐿𝑖𝑠𝑡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𝐿𝑖𝑠𝑡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8222334"/>
                      </a:ext>
                    </a:extLst>
                  </a:tr>
                  <a:tr h="24045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1383459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C59A7B00-F027-13DE-9A1F-AEA5DB135E4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57841424"/>
                  </p:ext>
                </p:extLst>
              </p:nvPr>
            </p:nvGraphicFramePr>
            <p:xfrm>
              <a:off x="5394960" y="4353330"/>
              <a:ext cx="6019000" cy="1097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05840">
                      <a:extLst>
                        <a:ext uri="{9D8B030D-6E8A-4147-A177-3AD203B41FA5}">
                          <a16:colId xmlns:a16="http://schemas.microsoft.com/office/drawing/2014/main" val="3971173241"/>
                        </a:ext>
                      </a:extLst>
                    </a:gridCol>
                    <a:gridCol w="882316">
                      <a:extLst>
                        <a:ext uri="{9D8B030D-6E8A-4147-A177-3AD203B41FA5}">
                          <a16:colId xmlns:a16="http://schemas.microsoft.com/office/drawing/2014/main" val="2127568824"/>
                        </a:ext>
                      </a:extLst>
                    </a:gridCol>
                    <a:gridCol w="1050758">
                      <a:extLst>
                        <a:ext uri="{9D8B030D-6E8A-4147-A177-3AD203B41FA5}">
                          <a16:colId xmlns:a16="http://schemas.microsoft.com/office/drawing/2014/main" val="245872481"/>
                        </a:ext>
                      </a:extLst>
                    </a:gridCol>
                    <a:gridCol w="3080086">
                      <a:extLst>
                        <a:ext uri="{9D8B030D-6E8A-4147-A177-3AD203B41FA5}">
                          <a16:colId xmlns:a16="http://schemas.microsoft.com/office/drawing/2014/main" val="1019462588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266" r="-503797" b="-2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14286" r="-468571" b="-2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95885" r="-823" b="-2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35441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266" t="-96667" r="-503797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14286" t="-96667" r="-468571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80723" t="-96667" r="-295181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95885" t="-96667" r="-823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7822233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266" t="-203448" r="-503797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14286" t="-203448" r="-468571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1383459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2CC27E97-175F-3B4A-AF6D-1B3E8BBB3017}"/>
              </a:ext>
            </a:extLst>
          </p:cNvPr>
          <p:cNvSpPr txBox="1"/>
          <p:nvPr/>
        </p:nvSpPr>
        <p:spPr>
          <a:xfrm>
            <a:off x="5351699" y="5432751"/>
            <a:ext cx="1325876" cy="880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Constraints:</a:t>
            </a:r>
          </a:p>
          <a:p>
            <a:pPr>
              <a:lnSpc>
                <a:spcPct val="150000"/>
              </a:lnSpc>
            </a:pP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E4DFBFAB-2D01-4764-C8E9-06C287CA359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18819306"/>
                  </p:ext>
                </p:extLst>
              </p:nvPr>
            </p:nvGraphicFramePr>
            <p:xfrm>
              <a:off x="5436307" y="5968975"/>
              <a:ext cx="6110762" cy="731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03000">
                      <a:extLst>
                        <a:ext uri="{9D8B030D-6E8A-4147-A177-3AD203B41FA5}">
                          <a16:colId xmlns:a16="http://schemas.microsoft.com/office/drawing/2014/main" val="3971173241"/>
                        </a:ext>
                      </a:extLst>
                    </a:gridCol>
                    <a:gridCol w="2074127">
                      <a:extLst>
                        <a:ext uri="{9D8B030D-6E8A-4147-A177-3AD203B41FA5}">
                          <a16:colId xmlns:a16="http://schemas.microsoft.com/office/drawing/2014/main" val="2127568824"/>
                        </a:ext>
                      </a:extLst>
                    </a:gridCol>
                    <a:gridCol w="538482">
                      <a:extLst>
                        <a:ext uri="{9D8B030D-6E8A-4147-A177-3AD203B41FA5}">
                          <a16:colId xmlns:a16="http://schemas.microsoft.com/office/drawing/2014/main" val="245872481"/>
                        </a:ext>
                      </a:extLst>
                    </a:gridCol>
                    <a:gridCol w="1095153">
                      <a:extLst>
                        <a:ext uri="{9D8B030D-6E8A-4147-A177-3AD203B41FA5}">
                          <a16:colId xmlns:a16="http://schemas.microsoft.com/office/drawing/2014/main" val="1019462588"/>
                        </a:ext>
                      </a:extLst>
                    </a:gridCol>
                  </a:tblGrid>
                  <a:tr h="24045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9354418"/>
                      </a:ext>
                    </a:extLst>
                  </a:tr>
                  <a:tr h="24045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=(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8670439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E4DFBFAB-2D01-4764-C8E9-06C287CA359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18819306"/>
                  </p:ext>
                </p:extLst>
              </p:nvPr>
            </p:nvGraphicFramePr>
            <p:xfrm>
              <a:off x="5436307" y="5968975"/>
              <a:ext cx="6110762" cy="731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03000">
                      <a:extLst>
                        <a:ext uri="{9D8B030D-6E8A-4147-A177-3AD203B41FA5}">
                          <a16:colId xmlns:a16="http://schemas.microsoft.com/office/drawing/2014/main" val="3971173241"/>
                        </a:ext>
                      </a:extLst>
                    </a:gridCol>
                    <a:gridCol w="2074127">
                      <a:extLst>
                        <a:ext uri="{9D8B030D-6E8A-4147-A177-3AD203B41FA5}">
                          <a16:colId xmlns:a16="http://schemas.microsoft.com/office/drawing/2014/main" val="2127568824"/>
                        </a:ext>
                      </a:extLst>
                    </a:gridCol>
                    <a:gridCol w="538482">
                      <a:extLst>
                        <a:ext uri="{9D8B030D-6E8A-4147-A177-3AD203B41FA5}">
                          <a16:colId xmlns:a16="http://schemas.microsoft.com/office/drawing/2014/main" val="245872481"/>
                        </a:ext>
                      </a:extLst>
                    </a:gridCol>
                    <a:gridCol w="1095153">
                      <a:extLst>
                        <a:ext uri="{9D8B030D-6E8A-4147-A177-3AD203B41FA5}">
                          <a16:colId xmlns:a16="http://schemas.microsoft.com/office/drawing/2014/main" val="1019462588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526" r="-154737" b="-1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17178" r="-80368" b="-1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935441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526" t="-103448" r="-154737" b="-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86704395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CC0C4879-FC74-7334-0C35-664ADD3FC7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442" y="1607683"/>
            <a:ext cx="11044058" cy="20159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526CD56-9328-9E60-CAA0-BD51D33E8AB4}"/>
                  </a:ext>
                </a:extLst>
              </p:cNvPr>
              <p:cNvSpPr txBox="1"/>
              <p:nvPr/>
            </p:nvSpPr>
            <p:spPr>
              <a:xfrm>
                <a:off x="6526124" y="2235042"/>
                <a:ext cx="5042099" cy="57099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5B050"/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├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: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a:rPr lang="en-US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    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5B050"/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├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: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a:rPr lang="en-US" b="0" i="0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5B050"/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├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e>
                                <m:sub>
                                  <m:r>
                                    <a:rPr lang="en-US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e>
                                <m:sub>
                                  <m:r>
                                    <a:rPr lang="en-US" b="0" i="0" smtClean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m:rPr>
                                  <m:sty m:val="p"/>
                                </m:rPr>
                                <a:rPr lang="en-US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</m:d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526CD56-9328-9E60-CAA0-BD51D33E8A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6124" y="2235042"/>
                <a:ext cx="5042099" cy="570990"/>
              </a:xfrm>
              <a:prstGeom prst="rect">
                <a:avLst/>
              </a:prstGeom>
              <a:blipFill>
                <a:blip r:embed="rId8"/>
                <a:stretch>
                  <a:fillRect t="-11111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4399F413-24CD-2D7D-4C39-47B32F522D44}"/>
              </a:ext>
            </a:extLst>
          </p:cNvPr>
          <p:cNvSpPr txBox="1"/>
          <p:nvPr/>
        </p:nvSpPr>
        <p:spPr>
          <a:xfrm>
            <a:off x="9843333" y="2972924"/>
            <a:ext cx="1703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Arguments first!</a:t>
            </a:r>
          </a:p>
        </p:txBody>
      </p:sp>
    </p:spTree>
    <p:extLst>
      <p:ext uri="{BB962C8B-B14F-4D97-AF65-F5344CB8AC3E}">
        <p14:creationId xmlns:p14="http://schemas.microsoft.com/office/powerpoint/2010/main" val="221050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690266-FE8D-D9C5-50E5-4D86B18E66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F09C8-49BD-B3AD-0042-18F15522D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Assignment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Solution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9F12B55-9FF9-FD89-A76E-CAEB36527A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2644" y="282120"/>
            <a:ext cx="1781856" cy="103347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77B718-E6DF-49B8-3DFC-E763E21B7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24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A87C35C-4FEB-7C23-6101-BF92A674FD9F}"/>
                  </a:ext>
                </a:extLst>
              </p:cNvPr>
              <p:cNvSpPr txBox="1"/>
              <p:nvPr/>
            </p:nvSpPr>
            <p:spPr>
              <a:xfrm>
                <a:off x="838200" y="3895933"/>
                <a:ext cx="3593100" cy="25853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b="1" dirty="0"/>
                  <a:t>Can write this as: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𝑐𝑎𝑠𝑒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𝑛𝑖𝑙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𝑛𝑖𝑙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|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∷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b="0" dirty="0">
                  <a:solidFill>
                    <a:srgbClr val="C0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A87C35C-4FEB-7C23-6101-BF92A674FD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895933"/>
                <a:ext cx="3593100" cy="2585323"/>
              </a:xfrm>
              <a:prstGeom prst="rect">
                <a:avLst/>
              </a:prstGeom>
              <a:blipFill>
                <a:blip r:embed="rId4"/>
                <a:stretch>
                  <a:fillRect l="-1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126B1FED-11C9-8B61-DAFB-3418AF89BBF5}"/>
              </a:ext>
            </a:extLst>
          </p:cNvPr>
          <p:cNvSpPr txBox="1"/>
          <p:nvPr/>
        </p:nvSpPr>
        <p:spPr>
          <a:xfrm>
            <a:off x="5310352" y="3817106"/>
            <a:ext cx="1061509" cy="880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Bindings:</a:t>
            </a:r>
          </a:p>
          <a:p>
            <a:pPr>
              <a:lnSpc>
                <a:spcPct val="150000"/>
              </a:lnSpc>
            </a:pP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817456F7-550A-471D-C90D-7D8AF8CC2C0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63407734"/>
                  </p:ext>
                </p:extLst>
              </p:nvPr>
            </p:nvGraphicFramePr>
            <p:xfrm>
              <a:off x="5394960" y="4353330"/>
              <a:ext cx="6019000" cy="1097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05840">
                      <a:extLst>
                        <a:ext uri="{9D8B030D-6E8A-4147-A177-3AD203B41FA5}">
                          <a16:colId xmlns:a16="http://schemas.microsoft.com/office/drawing/2014/main" val="3971173241"/>
                        </a:ext>
                      </a:extLst>
                    </a:gridCol>
                    <a:gridCol w="882316">
                      <a:extLst>
                        <a:ext uri="{9D8B030D-6E8A-4147-A177-3AD203B41FA5}">
                          <a16:colId xmlns:a16="http://schemas.microsoft.com/office/drawing/2014/main" val="2127568824"/>
                        </a:ext>
                      </a:extLst>
                    </a:gridCol>
                    <a:gridCol w="1050758">
                      <a:extLst>
                        <a:ext uri="{9D8B030D-6E8A-4147-A177-3AD203B41FA5}">
                          <a16:colId xmlns:a16="http://schemas.microsoft.com/office/drawing/2014/main" val="245872481"/>
                        </a:ext>
                      </a:extLst>
                    </a:gridCol>
                    <a:gridCol w="3080086">
                      <a:extLst>
                        <a:ext uri="{9D8B030D-6E8A-4147-A177-3AD203B41FA5}">
                          <a16:colId xmlns:a16="http://schemas.microsoft.com/office/drawing/2014/main" val="1019462588"/>
                        </a:ext>
                      </a:extLst>
                    </a:gridCol>
                  </a:tblGrid>
                  <a:tr h="24045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9354418"/>
                      </a:ext>
                    </a:extLst>
                  </a:tr>
                  <a:tr h="24045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𝐿𝑖𝑠𝑡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𝐿𝑖𝑠𝑡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8222334"/>
                      </a:ext>
                    </a:extLst>
                  </a:tr>
                  <a:tr h="24045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1383459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817456F7-550A-471D-C90D-7D8AF8CC2C0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63407734"/>
                  </p:ext>
                </p:extLst>
              </p:nvPr>
            </p:nvGraphicFramePr>
            <p:xfrm>
              <a:off x="5394960" y="4353330"/>
              <a:ext cx="6019000" cy="1097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05840">
                      <a:extLst>
                        <a:ext uri="{9D8B030D-6E8A-4147-A177-3AD203B41FA5}">
                          <a16:colId xmlns:a16="http://schemas.microsoft.com/office/drawing/2014/main" val="3971173241"/>
                        </a:ext>
                      </a:extLst>
                    </a:gridCol>
                    <a:gridCol w="882316">
                      <a:extLst>
                        <a:ext uri="{9D8B030D-6E8A-4147-A177-3AD203B41FA5}">
                          <a16:colId xmlns:a16="http://schemas.microsoft.com/office/drawing/2014/main" val="2127568824"/>
                        </a:ext>
                      </a:extLst>
                    </a:gridCol>
                    <a:gridCol w="1050758">
                      <a:extLst>
                        <a:ext uri="{9D8B030D-6E8A-4147-A177-3AD203B41FA5}">
                          <a16:colId xmlns:a16="http://schemas.microsoft.com/office/drawing/2014/main" val="245872481"/>
                        </a:ext>
                      </a:extLst>
                    </a:gridCol>
                    <a:gridCol w="3080086">
                      <a:extLst>
                        <a:ext uri="{9D8B030D-6E8A-4147-A177-3AD203B41FA5}">
                          <a16:colId xmlns:a16="http://schemas.microsoft.com/office/drawing/2014/main" val="1019462588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266" r="-503797" b="-2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14286" r="-468571" b="-2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95885" r="-823" b="-2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35441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266" t="-96667" r="-503797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14286" t="-96667" r="-468571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80723" t="-96667" r="-295181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95885" t="-96667" r="-823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7822233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266" t="-203448" r="-503797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14286" t="-203448" r="-468571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80723" t="-203448" r="-295181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1383459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11A94B71-009F-C8EB-8635-5AC6F2C3D20C}"/>
              </a:ext>
            </a:extLst>
          </p:cNvPr>
          <p:cNvSpPr txBox="1"/>
          <p:nvPr/>
        </p:nvSpPr>
        <p:spPr>
          <a:xfrm>
            <a:off x="5351699" y="5432751"/>
            <a:ext cx="1325876" cy="880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Constraints:</a:t>
            </a:r>
          </a:p>
          <a:p>
            <a:pPr>
              <a:lnSpc>
                <a:spcPct val="150000"/>
              </a:lnSpc>
            </a:pP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E52959F9-F41D-8ABA-0297-8EE010B024C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52938020"/>
                  </p:ext>
                </p:extLst>
              </p:nvPr>
            </p:nvGraphicFramePr>
            <p:xfrm>
              <a:off x="5436307" y="5968975"/>
              <a:ext cx="6110762" cy="731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03000">
                      <a:extLst>
                        <a:ext uri="{9D8B030D-6E8A-4147-A177-3AD203B41FA5}">
                          <a16:colId xmlns:a16="http://schemas.microsoft.com/office/drawing/2014/main" val="3971173241"/>
                        </a:ext>
                      </a:extLst>
                    </a:gridCol>
                    <a:gridCol w="2074127">
                      <a:extLst>
                        <a:ext uri="{9D8B030D-6E8A-4147-A177-3AD203B41FA5}">
                          <a16:colId xmlns:a16="http://schemas.microsoft.com/office/drawing/2014/main" val="2127568824"/>
                        </a:ext>
                      </a:extLst>
                    </a:gridCol>
                    <a:gridCol w="538482">
                      <a:extLst>
                        <a:ext uri="{9D8B030D-6E8A-4147-A177-3AD203B41FA5}">
                          <a16:colId xmlns:a16="http://schemas.microsoft.com/office/drawing/2014/main" val="245872481"/>
                        </a:ext>
                      </a:extLst>
                    </a:gridCol>
                    <a:gridCol w="1095153">
                      <a:extLst>
                        <a:ext uri="{9D8B030D-6E8A-4147-A177-3AD203B41FA5}">
                          <a16:colId xmlns:a16="http://schemas.microsoft.com/office/drawing/2014/main" val="1019462588"/>
                        </a:ext>
                      </a:extLst>
                    </a:gridCol>
                  </a:tblGrid>
                  <a:tr h="24045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9354418"/>
                      </a:ext>
                    </a:extLst>
                  </a:tr>
                  <a:tr h="24045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=(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𝐿𝑖𝑠𝑡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8670439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E52959F9-F41D-8ABA-0297-8EE010B024C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52938020"/>
                  </p:ext>
                </p:extLst>
              </p:nvPr>
            </p:nvGraphicFramePr>
            <p:xfrm>
              <a:off x="5436307" y="5968975"/>
              <a:ext cx="6110762" cy="731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03000">
                      <a:extLst>
                        <a:ext uri="{9D8B030D-6E8A-4147-A177-3AD203B41FA5}">
                          <a16:colId xmlns:a16="http://schemas.microsoft.com/office/drawing/2014/main" val="3971173241"/>
                        </a:ext>
                      </a:extLst>
                    </a:gridCol>
                    <a:gridCol w="2074127">
                      <a:extLst>
                        <a:ext uri="{9D8B030D-6E8A-4147-A177-3AD203B41FA5}">
                          <a16:colId xmlns:a16="http://schemas.microsoft.com/office/drawing/2014/main" val="2127568824"/>
                        </a:ext>
                      </a:extLst>
                    </a:gridCol>
                    <a:gridCol w="538482">
                      <a:extLst>
                        <a:ext uri="{9D8B030D-6E8A-4147-A177-3AD203B41FA5}">
                          <a16:colId xmlns:a16="http://schemas.microsoft.com/office/drawing/2014/main" val="245872481"/>
                        </a:ext>
                      </a:extLst>
                    </a:gridCol>
                    <a:gridCol w="1095153">
                      <a:extLst>
                        <a:ext uri="{9D8B030D-6E8A-4147-A177-3AD203B41FA5}">
                          <a16:colId xmlns:a16="http://schemas.microsoft.com/office/drawing/2014/main" val="1019462588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526" r="-154737" b="-1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17178" r="-80368" b="-1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935441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526" t="-103448" r="-154737" b="-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17178" t="-103448" r="-80368" b="-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86704395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35F8314E-4B87-978C-00AB-D51C1097D7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442" y="1607683"/>
            <a:ext cx="11044058" cy="201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28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500E4C-81C3-2349-43ED-326D8022FC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030E4-8B95-4423-E3BC-44ACF5D1B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Assignment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Solution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244C2FD-1B39-F6BF-4FB6-E3B0483945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2644" y="282120"/>
            <a:ext cx="1781856" cy="103347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C221DB-09B7-EE10-0F9C-2642BAD7D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25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9C912AB-095E-722E-F4D3-65521856ACD2}"/>
                  </a:ext>
                </a:extLst>
              </p:cNvPr>
              <p:cNvSpPr txBox="1"/>
              <p:nvPr/>
            </p:nvSpPr>
            <p:spPr>
              <a:xfrm>
                <a:off x="838200" y="3895933"/>
                <a:ext cx="3593100" cy="25853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b="1" dirty="0"/>
                  <a:t>Can write this as: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𝑐𝑎𝑠𝑒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𝑛𝑖𝑙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𝑛𝑖𝑙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|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∷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9C912AB-095E-722E-F4D3-65521856AC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895933"/>
                <a:ext cx="3593100" cy="2585323"/>
              </a:xfrm>
              <a:prstGeom prst="rect">
                <a:avLst/>
              </a:prstGeom>
              <a:blipFill>
                <a:blip r:embed="rId4"/>
                <a:stretch>
                  <a:fillRect l="-1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0EB3C517-F4C1-5BF2-58DA-5C14DE0BBA71}"/>
              </a:ext>
            </a:extLst>
          </p:cNvPr>
          <p:cNvSpPr txBox="1"/>
          <p:nvPr/>
        </p:nvSpPr>
        <p:spPr>
          <a:xfrm>
            <a:off x="4431300" y="3692491"/>
            <a:ext cx="1061509" cy="880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Bindings:</a:t>
            </a:r>
          </a:p>
          <a:p>
            <a:pPr>
              <a:lnSpc>
                <a:spcPct val="150000"/>
              </a:lnSpc>
            </a:pP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860772BE-A831-34BB-2546-97941805880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62798504"/>
                  </p:ext>
                </p:extLst>
              </p:nvPr>
            </p:nvGraphicFramePr>
            <p:xfrm>
              <a:off x="4515908" y="4228715"/>
              <a:ext cx="6019000" cy="1097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05840">
                      <a:extLst>
                        <a:ext uri="{9D8B030D-6E8A-4147-A177-3AD203B41FA5}">
                          <a16:colId xmlns:a16="http://schemas.microsoft.com/office/drawing/2014/main" val="3971173241"/>
                        </a:ext>
                      </a:extLst>
                    </a:gridCol>
                    <a:gridCol w="882316">
                      <a:extLst>
                        <a:ext uri="{9D8B030D-6E8A-4147-A177-3AD203B41FA5}">
                          <a16:colId xmlns:a16="http://schemas.microsoft.com/office/drawing/2014/main" val="2127568824"/>
                        </a:ext>
                      </a:extLst>
                    </a:gridCol>
                    <a:gridCol w="1050758">
                      <a:extLst>
                        <a:ext uri="{9D8B030D-6E8A-4147-A177-3AD203B41FA5}">
                          <a16:colId xmlns:a16="http://schemas.microsoft.com/office/drawing/2014/main" val="245872481"/>
                        </a:ext>
                      </a:extLst>
                    </a:gridCol>
                    <a:gridCol w="3080086">
                      <a:extLst>
                        <a:ext uri="{9D8B030D-6E8A-4147-A177-3AD203B41FA5}">
                          <a16:colId xmlns:a16="http://schemas.microsoft.com/office/drawing/2014/main" val="1019462588"/>
                        </a:ext>
                      </a:extLst>
                    </a:gridCol>
                  </a:tblGrid>
                  <a:tr h="24045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9354418"/>
                      </a:ext>
                    </a:extLst>
                  </a:tr>
                  <a:tr h="24045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𝐿𝑖𝑠𝑡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𝐿𝑖𝑠𝑡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8222334"/>
                      </a:ext>
                    </a:extLst>
                  </a:tr>
                  <a:tr h="24045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1383459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860772BE-A831-34BB-2546-97941805880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62798504"/>
                  </p:ext>
                </p:extLst>
              </p:nvPr>
            </p:nvGraphicFramePr>
            <p:xfrm>
              <a:off x="4515908" y="4228715"/>
              <a:ext cx="6019000" cy="1097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05840">
                      <a:extLst>
                        <a:ext uri="{9D8B030D-6E8A-4147-A177-3AD203B41FA5}">
                          <a16:colId xmlns:a16="http://schemas.microsoft.com/office/drawing/2014/main" val="3971173241"/>
                        </a:ext>
                      </a:extLst>
                    </a:gridCol>
                    <a:gridCol w="882316">
                      <a:extLst>
                        <a:ext uri="{9D8B030D-6E8A-4147-A177-3AD203B41FA5}">
                          <a16:colId xmlns:a16="http://schemas.microsoft.com/office/drawing/2014/main" val="2127568824"/>
                        </a:ext>
                      </a:extLst>
                    </a:gridCol>
                    <a:gridCol w="1050758">
                      <a:extLst>
                        <a:ext uri="{9D8B030D-6E8A-4147-A177-3AD203B41FA5}">
                          <a16:colId xmlns:a16="http://schemas.microsoft.com/office/drawing/2014/main" val="245872481"/>
                        </a:ext>
                      </a:extLst>
                    </a:gridCol>
                    <a:gridCol w="3080086">
                      <a:extLst>
                        <a:ext uri="{9D8B030D-6E8A-4147-A177-3AD203B41FA5}">
                          <a16:colId xmlns:a16="http://schemas.microsoft.com/office/drawing/2014/main" val="1019462588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266" r="-503797" b="-2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14286" r="-468571" b="-2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95885" r="-823" b="-2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35441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266" t="-96667" r="-503797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14286" t="-96667" r="-468571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80723" t="-96667" r="-295181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95885" t="-96667" r="-823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7822233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266" t="-203448" r="-503797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14286" t="-203448" r="-468571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80723" t="-203448" r="-295181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95885" t="-203448" r="-823" b="-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1383459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DD9B8329-CECD-9DB8-59C9-5C121C13854D}"/>
              </a:ext>
            </a:extLst>
          </p:cNvPr>
          <p:cNvSpPr txBox="1"/>
          <p:nvPr/>
        </p:nvSpPr>
        <p:spPr>
          <a:xfrm>
            <a:off x="4472647" y="5308136"/>
            <a:ext cx="1325876" cy="880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Constraints:</a:t>
            </a:r>
          </a:p>
          <a:p>
            <a:pPr>
              <a:lnSpc>
                <a:spcPct val="150000"/>
              </a:lnSpc>
            </a:pP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F54749CF-1828-B304-F86D-00F97288F00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8460663"/>
                  </p:ext>
                </p:extLst>
              </p:nvPr>
            </p:nvGraphicFramePr>
            <p:xfrm>
              <a:off x="4557254" y="5844360"/>
              <a:ext cx="6486666" cy="731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89234">
                      <a:extLst>
                        <a:ext uri="{9D8B030D-6E8A-4147-A177-3AD203B41FA5}">
                          <a16:colId xmlns:a16="http://schemas.microsoft.com/office/drawing/2014/main" val="3971173241"/>
                        </a:ext>
                      </a:extLst>
                    </a:gridCol>
                    <a:gridCol w="2129883">
                      <a:extLst>
                        <a:ext uri="{9D8B030D-6E8A-4147-A177-3AD203B41FA5}">
                          <a16:colId xmlns:a16="http://schemas.microsoft.com/office/drawing/2014/main" val="2127568824"/>
                        </a:ext>
                      </a:extLst>
                    </a:gridCol>
                    <a:gridCol w="2167549">
                      <a:extLst>
                        <a:ext uri="{9D8B030D-6E8A-4147-A177-3AD203B41FA5}">
                          <a16:colId xmlns:a16="http://schemas.microsoft.com/office/drawing/2014/main" val="245872481"/>
                        </a:ext>
                      </a:extLst>
                    </a:gridCol>
                  </a:tblGrid>
                  <a:tr h="24045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𝐿𝑖𝑠𝑡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9354418"/>
                      </a:ext>
                    </a:extLst>
                  </a:tr>
                  <a:tr h="24045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=(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𝐿𝑖𝑠𝑡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𝐿𝑖𝑠𝑡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′=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8670439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F54749CF-1828-B304-F86D-00F97288F00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8460663"/>
                  </p:ext>
                </p:extLst>
              </p:nvPr>
            </p:nvGraphicFramePr>
            <p:xfrm>
              <a:off x="4557254" y="5844360"/>
              <a:ext cx="6486666" cy="731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89234">
                      <a:extLst>
                        <a:ext uri="{9D8B030D-6E8A-4147-A177-3AD203B41FA5}">
                          <a16:colId xmlns:a16="http://schemas.microsoft.com/office/drawing/2014/main" val="3971173241"/>
                        </a:ext>
                      </a:extLst>
                    </a:gridCol>
                    <a:gridCol w="2129883">
                      <a:extLst>
                        <a:ext uri="{9D8B030D-6E8A-4147-A177-3AD203B41FA5}">
                          <a16:colId xmlns:a16="http://schemas.microsoft.com/office/drawing/2014/main" val="2127568824"/>
                        </a:ext>
                      </a:extLst>
                    </a:gridCol>
                    <a:gridCol w="2167549">
                      <a:extLst>
                        <a:ext uri="{9D8B030D-6E8A-4147-A177-3AD203B41FA5}">
                          <a16:colId xmlns:a16="http://schemas.microsoft.com/office/drawing/2014/main" val="245872481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t="-3448" r="-197110" b="-1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02976" t="-3448" r="-102976" b="-1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99415" t="-3448" r="-1170" b="-1172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35441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t="-103448" r="-197110" b="-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02976" t="-103448" r="-102976" b="-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99415" t="-103448" r="-1170" b="-172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86704395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6D314FA3-2DD3-149B-04D3-67B5AB36D8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442" y="1607683"/>
            <a:ext cx="11044058" cy="201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25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371420-C8AB-86BF-1295-EEA491D772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77E8C-C45E-B4C2-18ED-263EC3B25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Assignment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Solution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376A5D5-E6A4-5D26-C9BE-2F26B203D7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2644" y="282120"/>
            <a:ext cx="1781856" cy="103347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27260E-923D-6218-0A30-11F5FFA93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26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802698-5DA3-4D70-38D1-C5400FDB588A}"/>
              </a:ext>
            </a:extLst>
          </p:cNvPr>
          <p:cNvSpPr txBox="1"/>
          <p:nvPr/>
        </p:nvSpPr>
        <p:spPr>
          <a:xfrm>
            <a:off x="753592" y="2971831"/>
            <a:ext cx="1325876" cy="880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Constraints:</a:t>
            </a:r>
          </a:p>
          <a:p>
            <a:pPr>
              <a:lnSpc>
                <a:spcPct val="150000"/>
              </a:lnSpc>
            </a:pPr>
            <a:endParaRPr 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CC47C3-C4AC-60B6-6469-A878A882DE82}"/>
              </a:ext>
            </a:extLst>
          </p:cNvPr>
          <p:cNvSpPr txBox="1"/>
          <p:nvPr/>
        </p:nvSpPr>
        <p:spPr>
          <a:xfrm>
            <a:off x="7423355" y="1956619"/>
            <a:ext cx="29383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Adding Type Schemes         ✅</a:t>
            </a:r>
          </a:p>
          <a:p>
            <a:r>
              <a:rPr lang="en-US" dirty="0"/>
              <a:t>Generating Constraints       ✅</a:t>
            </a:r>
          </a:p>
          <a:p>
            <a:r>
              <a:rPr lang="en-US" dirty="0"/>
              <a:t>Solving Constraints               </a:t>
            </a:r>
            <a:r>
              <a:rPr lang="en-US" b="1" dirty="0"/>
              <a:t>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3FFE61-04F3-09CD-4021-C8093FBE9333}"/>
              </a:ext>
            </a:extLst>
          </p:cNvPr>
          <p:cNvSpPr txBox="1"/>
          <p:nvPr/>
        </p:nvSpPr>
        <p:spPr>
          <a:xfrm>
            <a:off x="838200" y="4915060"/>
            <a:ext cx="3480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Unification Algorithm: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645887DA-14F7-25A1-4B1D-953EFE74364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68937290"/>
                  </p:ext>
                </p:extLst>
              </p:nvPr>
            </p:nvGraphicFramePr>
            <p:xfrm>
              <a:off x="838200" y="5593394"/>
              <a:ext cx="11061192" cy="454299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6974257">
                      <a:extLst>
                        <a:ext uri="{9D8B030D-6E8A-4147-A177-3AD203B41FA5}">
                          <a16:colId xmlns:a16="http://schemas.microsoft.com/office/drawing/2014/main" val="3135062357"/>
                        </a:ext>
                      </a:extLst>
                    </a:gridCol>
                    <a:gridCol w="4086935">
                      <a:extLst>
                        <a:ext uri="{9D8B030D-6E8A-4147-A177-3AD203B41FA5}">
                          <a16:colId xmlns:a16="http://schemas.microsoft.com/office/drawing/2014/main" val="1172416050"/>
                        </a:ext>
                      </a:extLst>
                    </a:gridCol>
                  </a:tblGrid>
                  <a:tr h="45429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8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,{</m:t>
                                </m:r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1800" b="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  <m: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1800" b="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  <m:r>
                                  <a:rPr lang="en-US" sz="18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1800" b="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  <m: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1800" b="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  <m:r>
                                  <a:rPr lang="en-US" sz="18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} </m:t>
                                </m:r>
                                <m:r>
                                  <a:rPr lang="en-US" sz="18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  <m:r>
                                  <a:rPr lang="en-US" sz="18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sz="18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)→(</m:t>
                                </m:r>
                                <m:r>
                                  <a:rPr lang="en-US" sz="18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8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, {</m:t>
                                </m:r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1800" b="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  <m:r>
                                  <a:rPr lang="en-US" sz="18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 = </m:t>
                                </m:r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1800" b="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  <m:r>
                                  <a:rPr lang="en-US" sz="18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1800" b="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  <m:r>
                                  <a:rPr lang="en-US" sz="18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 = </m:t>
                                </m:r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1800" b="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  <m:r>
                                  <a:rPr lang="en-US" sz="18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} </m:t>
                                </m:r>
                                <m:r>
                                  <a:rPr lang="en-US" sz="18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  <m:r>
                                  <a:rPr lang="en-US" sz="18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sz="18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) 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8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,{</m:t>
                                </m:r>
                                <m:r>
                                  <a:rPr lang="en-US" sz="18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18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18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} </m:t>
                                </m:r>
                                <m:r>
                                  <a:rPr lang="en-US" sz="18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  <m:r>
                                  <a:rPr lang="en-US" sz="18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sz="18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)→([</m:t>
                                </m:r>
                                <m:r>
                                  <a:rPr lang="en-US" sz="18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18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18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] </m:t>
                                </m:r>
                                <m:r>
                                  <a:rPr lang="en-US" sz="18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  <m:r>
                                  <a:rPr lang="en-US" sz="18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8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sz="18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sz="18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sz="18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18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18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18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]) 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690879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645887DA-14F7-25A1-4B1D-953EFE74364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68937290"/>
                  </p:ext>
                </p:extLst>
              </p:nvPr>
            </p:nvGraphicFramePr>
            <p:xfrm>
              <a:off x="838200" y="5593394"/>
              <a:ext cx="11061192" cy="454299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6974257">
                      <a:extLst>
                        <a:ext uri="{9D8B030D-6E8A-4147-A177-3AD203B41FA5}">
                          <a16:colId xmlns:a16="http://schemas.microsoft.com/office/drawing/2014/main" val="3135062357"/>
                        </a:ext>
                      </a:extLst>
                    </a:gridCol>
                    <a:gridCol w="4086935">
                      <a:extLst>
                        <a:ext uri="{9D8B030D-6E8A-4147-A177-3AD203B41FA5}">
                          <a16:colId xmlns:a16="http://schemas.microsoft.com/office/drawing/2014/main" val="1172416050"/>
                        </a:ext>
                      </a:extLst>
                    </a:gridCol>
                  </a:tblGrid>
                  <a:tr h="45429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82" t="-2703" r="-59199" b="-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70807" t="-2703" r="-932" b="-54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690879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1449028-B858-0B37-E74A-6DE80621C4BA}"/>
                  </a:ext>
                </a:extLst>
              </p:cNvPr>
              <p:cNvSpPr txBox="1"/>
              <p:nvPr/>
            </p:nvSpPr>
            <p:spPr>
              <a:xfrm>
                <a:off x="838200" y="6402861"/>
                <a:ext cx="103296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Type variables: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1449028-B858-0B37-E74A-6DE80621C4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6402861"/>
                <a:ext cx="10329672" cy="369332"/>
              </a:xfrm>
              <a:prstGeom prst="rect">
                <a:avLst/>
              </a:prstGeom>
              <a:blipFill>
                <a:blip r:embed="rId5"/>
                <a:stretch>
                  <a:fillRect l="-614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1C55D983-2A61-3D14-4AE4-D1798B0879AA}"/>
              </a:ext>
            </a:extLst>
          </p:cNvPr>
          <p:cNvSpPr txBox="1"/>
          <p:nvPr/>
        </p:nvSpPr>
        <p:spPr>
          <a:xfrm>
            <a:off x="753592" y="1258746"/>
            <a:ext cx="1061509" cy="880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Bindings:</a:t>
            </a:r>
          </a:p>
          <a:p>
            <a:pPr>
              <a:lnSpc>
                <a:spcPct val="150000"/>
              </a:lnSpc>
            </a:pP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863AB529-B41C-A20E-F4F6-B7F523D3F4F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41573174"/>
                  </p:ext>
                </p:extLst>
              </p:nvPr>
            </p:nvGraphicFramePr>
            <p:xfrm>
              <a:off x="838200" y="1794970"/>
              <a:ext cx="6019000" cy="1097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05840">
                      <a:extLst>
                        <a:ext uri="{9D8B030D-6E8A-4147-A177-3AD203B41FA5}">
                          <a16:colId xmlns:a16="http://schemas.microsoft.com/office/drawing/2014/main" val="3971173241"/>
                        </a:ext>
                      </a:extLst>
                    </a:gridCol>
                    <a:gridCol w="882316">
                      <a:extLst>
                        <a:ext uri="{9D8B030D-6E8A-4147-A177-3AD203B41FA5}">
                          <a16:colId xmlns:a16="http://schemas.microsoft.com/office/drawing/2014/main" val="2127568824"/>
                        </a:ext>
                      </a:extLst>
                    </a:gridCol>
                    <a:gridCol w="1050758">
                      <a:extLst>
                        <a:ext uri="{9D8B030D-6E8A-4147-A177-3AD203B41FA5}">
                          <a16:colId xmlns:a16="http://schemas.microsoft.com/office/drawing/2014/main" val="245872481"/>
                        </a:ext>
                      </a:extLst>
                    </a:gridCol>
                    <a:gridCol w="3080086">
                      <a:extLst>
                        <a:ext uri="{9D8B030D-6E8A-4147-A177-3AD203B41FA5}">
                          <a16:colId xmlns:a16="http://schemas.microsoft.com/office/drawing/2014/main" val="1019462588"/>
                        </a:ext>
                      </a:extLst>
                    </a:gridCol>
                  </a:tblGrid>
                  <a:tr h="24045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9354418"/>
                      </a:ext>
                    </a:extLst>
                  </a:tr>
                  <a:tr h="24045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8222334"/>
                      </a:ext>
                    </a:extLst>
                  </a:tr>
                  <a:tr h="24045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1383459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863AB529-B41C-A20E-F4F6-B7F523D3F4F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41573174"/>
                  </p:ext>
                </p:extLst>
              </p:nvPr>
            </p:nvGraphicFramePr>
            <p:xfrm>
              <a:off x="838200" y="1794970"/>
              <a:ext cx="6019000" cy="1097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05840">
                      <a:extLst>
                        <a:ext uri="{9D8B030D-6E8A-4147-A177-3AD203B41FA5}">
                          <a16:colId xmlns:a16="http://schemas.microsoft.com/office/drawing/2014/main" val="3971173241"/>
                        </a:ext>
                      </a:extLst>
                    </a:gridCol>
                    <a:gridCol w="882316">
                      <a:extLst>
                        <a:ext uri="{9D8B030D-6E8A-4147-A177-3AD203B41FA5}">
                          <a16:colId xmlns:a16="http://schemas.microsoft.com/office/drawing/2014/main" val="2127568824"/>
                        </a:ext>
                      </a:extLst>
                    </a:gridCol>
                    <a:gridCol w="1050758">
                      <a:extLst>
                        <a:ext uri="{9D8B030D-6E8A-4147-A177-3AD203B41FA5}">
                          <a16:colId xmlns:a16="http://schemas.microsoft.com/office/drawing/2014/main" val="245872481"/>
                        </a:ext>
                      </a:extLst>
                    </a:gridCol>
                    <a:gridCol w="3080086">
                      <a:extLst>
                        <a:ext uri="{9D8B030D-6E8A-4147-A177-3AD203B41FA5}">
                          <a16:colId xmlns:a16="http://schemas.microsoft.com/office/drawing/2014/main" val="1019462588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266" t="-3448" r="-503797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14286" t="-3448" r="-468571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95473" t="-3448" r="-1235" b="-2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35441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266" t="-103448" r="-503797" b="-1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14286" t="-103448" r="-468571" b="-1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82927" t="-103448" r="-300000" b="-1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95473" t="-103448" r="-1235" b="-1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7822233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266" t="-203448" r="-503797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14286" t="-203448" r="-468571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82927" t="-203448" r="-300000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95473" t="-203448" r="-1235" b="-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1383459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1FE06F9E-0343-4F71-5F38-51A532845F3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63741859"/>
                  </p:ext>
                </p:extLst>
              </p:nvPr>
            </p:nvGraphicFramePr>
            <p:xfrm>
              <a:off x="848161" y="3499947"/>
              <a:ext cx="8334340" cy="1097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12819">
                      <a:extLst>
                        <a:ext uri="{9D8B030D-6E8A-4147-A177-3AD203B41FA5}">
                          <a16:colId xmlns:a16="http://schemas.microsoft.com/office/drawing/2014/main" val="3971173241"/>
                        </a:ext>
                      </a:extLst>
                    </a:gridCol>
                    <a:gridCol w="2736563">
                      <a:extLst>
                        <a:ext uri="{9D8B030D-6E8A-4147-A177-3AD203B41FA5}">
                          <a16:colId xmlns:a16="http://schemas.microsoft.com/office/drawing/2014/main" val="2127568824"/>
                        </a:ext>
                      </a:extLst>
                    </a:gridCol>
                    <a:gridCol w="2784958">
                      <a:extLst>
                        <a:ext uri="{9D8B030D-6E8A-4147-A177-3AD203B41FA5}">
                          <a16:colId xmlns:a16="http://schemas.microsoft.com/office/drawing/2014/main" val="245872481"/>
                        </a:ext>
                      </a:extLst>
                    </a:gridCol>
                  </a:tblGrid>
                  <a:tr h="24045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𝐿𝑖𝑠𝑡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9354418"/>
                      </a:ext>
                    </a:extLst>
                  </a:tr>
                  <a:tr h="24045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=(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𝐿𝑖𝑠𝑡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𝐿𝑖𝑠𝑡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′=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86704395"/>
                      </a:ext>
                    </a:extLst>
                  </a:tr>
                  <a:tr h="24045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𝐿𝑖𝑠𝑡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𝐿𝑖𝑠𝑡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602531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1FE06F9E-0343-4F71-5F38-51A532845F3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63741859"/>
                  </p:ext>
                </p:extLst>
              </p:nvPr>
            </p:nvGraphicFramePr>
            <p:xfrm>
              <a:off x="848161" y="3499947"/>
              <a:ext cx="8334340" cy="1097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12819">
                      <a:extLst>
                        <a:ext uri="{9D8B030D-6E8A-4147-A177-3AD203B41FA5}">
                          <a16:colId xmlns:a16="http://schemas.microsoft.com/office/drawing/2014/main" val="3971173241"/>
                        </a:ext>
                      </a:extLst>
                    </a:gridCol>
                    <a:gridCol w="2736563">
                      <a:extLst>
                        <a:ext uri="{9D8B030D-6E8A-4147-A177-3AD203B41FA5}">
                          <a16:colId xmlns:a16="http://schemas.microsoft.com/office/drawing/2014/main" val="2127568824"/>
                        </a:ext>
                      </a:extLst>
                    </a:gridCol>
                    <a:gridCol w="2784958">
                      <a:extLst>
                        <a:ext uri="{9D8B030D-6E8A-4147-A177-3AD203B41FA5}">
                          <a16:colId xmlns:a16="http://schemas.microsoft.com/office/drawing/2014/main" val="245872481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r="-197297" b="-2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02778" r="-102778" b="-2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99091" r="-909" b="-2206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35441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t="-100000" r="-197297" b="-1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02778" t="-100000" r="-102778" b="-1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99091" t="-100000" r="-909" b="-1206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8670439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t="-200000" r="-197297" b="-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02778" t="-200000" r="-102778" b="-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602531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8739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EE06CD-E687-048D-AEF4-A384F29767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69B3B-ED95-7785-3879-7CB27F063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Assignment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Solution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0C89D48-B1A5-F91E-5A30-494B1DCBD3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2644" y="282120"/>
            <a:ext cx="1781856" cy="103347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BB2BB1-B35F-3A46-CF9D-7565010AC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27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88A02E-3F9B-98FD-7FE8-183F835DC39D}"/>
              </a:ext>
            </a:extLst>
          </p:cNvPr>
          <p:cNvSpPr txBox="1"/>
          <p:nvPr/>
        </p:nvSpPr>
        <p:spPr>
          <a:xfrm>
            <a:off x="743631" y="1216604"/>
            <a:ext cx="1325876" cy="880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Constraints:</a:t>
            </a:r>
          </a:p>
          <a:p>
            <a:pPr>
              <a:lnSpc>
                <a:spcPct val="150000"/>
              </a:lnSpc>
            </a:pP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A18D5D7E-A333-5966-F549-42C45CAC428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71449897"/>
                  </p:ext>
                </p:extLst>
              </p:nvPr>
            </p:nvGraphicFramePr>
            <p:xfrm>
              <a:off x="838200" y="1744720"/>
              <a:ext cx="8334340" cy="1097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12819">
                      <a:extLst>
                        <a:ext uri="{9D8B030D-6E8A-4147-A177-3AD203B41FA5}">
                          <a16:colId xmlns:a16="http://schemas.microsoft.com/office/drawing/2014/main" val="3971173241"/>
                        </a:ext>
                      </a:extLst>
                    </a:gridCol>
                    <a:gridCol w="2736563">
                      <a:extLst>
                        <a:ext uri="{9D8B030D-6E8A-4147-A177-3AD203B41FA5}">
                          <a16:colId xmlns:a16="http://schemas.microsoft.com/office/drawing/2014/main" val="2127568824"/>
                        </a:ext>
                      </a:extLst>
                    </a:gridCol>
                    <a:gridCol w="2784958">
                      <a:extLst>
                        <a:ext uri="{9D8B030D-6E8A-4147-A177-3AD203B41FA5}">
                          <a16:colId xmlns:a16="http://schemas.microsoft.com/office/drawing/2014/main" val="245872481"/>
                        </a:ext>
                      </a:extLst>
                    </a:gridCol>
                  </a:tblGrid>
                  <a:tr h="24045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𝐿𝑖𝑠𝑡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9354418"/>
                      </a:ext>
                    </a:extLst>
                  </a:tr>
                  <a:tr h="24045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=(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𝐿𝑖𝑠𝑡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𝐿𝑖𝑠𝑡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′=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86704395"/>
                      </a:ext>
                    </a:extLst>
                  </a:tr>
                  <a:tr h="24045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𝐿𝑖𝑠𝑡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𝐿𝑖𝑠𝑡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602531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A18D5D7E-A333-5966-F549-42C45CAC428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71449897"/>
                  </p:ext>
                </p:extLst>
              </p:nvPr>
            </p:nvGraphicFramePr>
            <p:xfrm>
              <a:off x="838200" y="1744720"/>
              <a:ext cx="8334340" cy="1097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12819">
                      <a:extLst>
                        <a:ext uri="{9D8B030D-6E8A-4147-A177-3AD203B41FA5}">
                          <a16:colId xmlns:a16="http://schemas.microsoft.com/office/drawing/2014/main" val="3971173241"/>
                        </a:ext>
                      </a:extLst>
                    </a:gridCol>
                    <a:gridCol w="2736563">
                      <a:extLst>
                        <a:ext uri="{9D8B030D-6E8A-4147-A177-3AD203B41FA5}">
                          <a16:colId xmlns:a16="http://schemas.microsoft.com/office/drawing/2014/main" val="2127568824"/>
                        </a:ext>
                      </a:extLst>
                    </a:gridCol>
                    <a:gridCol w="2784958">
                      <a:extLst>
                        <a:ext uri="{9D8B030D-6E8A-4147-A177-3AD203B41FA5}">
                          <a16:colId xmlns:a16="http://schemas.microsoft.com/office/drawing/2014/main" val="245872481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50" t="-3448" r="-196847" b="-2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3721" t="-3448" r="-103256" b="-2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99091" t="-3448" r="-909" b="-2172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35441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50" t="-103448" r="-196847" b="-1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3721" t="-103448" r="-103256" b="-1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99091" t="-103448" r="-909" b="-1172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8670439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50" t="-203448" r="-196847" b="-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3721" t="-203448" r="-103256" b="-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602531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17784CA4-400E-EC9C-C8C6-F3BDE2F7FD0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95512391"/>
                  </p:ext>
                </p:extLst>
              </p:nvPr>
            </p:nvGraphicFramePr>
            <p:xfrm>
              <a:off x="838200" y="3305508"/>
              <a:ext cx="8852921" cy="1097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31400">
                      <a:extLst>
                        <a:ext uri="{9D8B030D-6E8A-4147-A177-3AD203B41FA5}">
                          <a16:colId xmlns:a16="http://schemas.microsoft.com/office/drawing/2014/main" val="3971173241"/>
                        </a:ext>
                      </a:extLst>
                    </a:gridCol>
                    <a:gridCol w="2736563">
                      <a:extLst>
                        <a:ext uri="{9D8B030D-6E8A-4147-A177-3AD203B41FA5}">
                          <a16:colId xmlns:a16="http://schemas.microsoft.com/office/drawing/2014/main" val="2127568824"/>
                        </a:ext>
                      </a:extLst>
                    </a:gridCol>
                    <a:gridCol w="2784958">
                      <a:extLst>
                        <a:ext uri="{9D8B030D-6E8A-4147-A177-3AD203B41FA5}">
                          <a16:colId xmlns:a16="http://schemas.microsoft.com/office/drawing/2014/main" val="245872481"/>
                        </a:ext>
                      </a:extLst>
                    </a:gridCol>
                  </a:tblGrid>
                  <a:tr h="24045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𝐿𝑖𝑠𝑡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9354418"/>
                      </a:ext>
                    </a:extLst>
                  </a:tr>
                  <a:tr h="24045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𝐿𝑖𝑠𝑡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𝐿𝑖𝑠𝑡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𝐿𝑖𝑠𝑡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𝐿𝑖𝑠𝑡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′=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86704395"/>
                      </a:ext>
                    </a:extLst>
                  </a:tr>
                  <a:tr h="24045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602531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17784CA4-400E-EC9C-C8C6-F3BDE2F7FD0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95512391"/>
                  </p:ext>
                </p:extLst>
              </p:nvPr>
            </p:nvGraphicFramePr>
            <p:xfrm>
              <a:off x="838200" y="3305508"/>
              <a:ext cx="8852921" cy="1097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31400">
                      <a:extLst>
                        <a:ext uri="{9D8B030D-6E8A-4147-A177-3AD203B41FA5}">
                          <a16:colId xmlns:a16="http://schemas.microsoft.com/office/drawing/2014/main" val="3971173241"/>
                        </a:ext>
                      </a:extLst>
                    </a:gridCol>
                    <a:gridCol w="2736563">
                      <a:extLst>
                        <a:ext uri="{9D8B030D-6E8A-4147-A177-3AD203B41FA5}">
                          <a16:colId xmlns:a16="http://schemas.microsoft.com/office/drawing/2014/main" val="2127568824"/>
                        </a:ext>
                      </a:extLst>
                    </a:gridCol>
                    <a:gridCol w="2784958">
                      <a:extLst>
                        <a:ext uri="{9D8B030D-6E8A-4147-A177-3AD203B41FA5}">
                          <a16:colId xmlns:a16="http://schemas.microsoft.com/office/drawing/2014/main" val="245872481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80" t="-3448" r="-166160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17727" t="-3448" r="-909" b="-2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35441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80" t="-103448" r="-166160" b="-1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22791" t="-103448" r="-103256" b="-1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17727" t="-103448" r="-909" b="-1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8670439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80" t="-203448" r="-166160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602531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C38BF049-87D4-9E28-3FE0-66C1E0283E8F}"/>
              </a:ext>
            </a:extLst>
          </p:cNvPr>
          <p:cNvSpPr txBox="1"/>
          <p:nvPr/>
        </p:nvSpPr>
        <p:spPr>
          <a:xfrm>
            <a:off x="838200" y="2767752"/>
            <a:ext cx="3218830" cy="464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Equate Functions M=M and C=C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D2CB37-2FDB-4AF7-1091-F1A43134EA3C}"/>
              </a:ext>
            </a:extLst>
          </p:cNvPr>
          <p:cNvSpPr txBox="1"/>
          <p:nvPr/>
        </p:nvSpPr>
        <p:spPr>
          <a:xfrm>
            <a:off x="838200" y="4475673"/>
            <a:ext cx="1584921" cy="464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Solve for E4=Z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3775A637-4AEB-FEE0-D067-0D7F1CDF305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15193870"/>
                  </p:ext>
                </p:extLst>
              </p:nvPr>
            </p:nvGraphicFramePr>
            <p:xfrm>
              <a:off x="938048" y="5013429"/>
              <a:ext cx="8852921" cy="1097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31400">
                      <a:extLst>
                        <a:ext uri="{9D8B030D-6E8A-4147-A177-3AD203B41FA5}">
                          <a16:colId xmlns:a16="http://schemas.microsoft.com/office/drawing/2014/main" val="3971173241"/>
                        </a:ext>
                      </a:extLst>
                    </a:gridCol>
                    <a:gridCol w="2736563">
                      <a:extLst>
                        <a:ext uri="{9D8B030D-6E8A-4147-A177-3AD203B41FA5}">
                          <a16:colId xmlns:a16="http://schemas.microsoft.com/office/drawing/2014/main" val="2127568824"/>
                        </a:ext>
                      </a:extLst>
                    </a:gridCol>
                    <a:gridCol w="2784958">
                      <a:extLst>
                        <a:ext uri="{9D8B030D-6E8A-4147-A177-3AD203B41FA5}">
                          <a16:colId xmlns:a16="http://schemas.microsoft.com/office/drawing/2014/main" val="245872481"/>
                        </a:ext>
                      </a:extLst>
                    </a:gridCol>
                  </a:tblGrid>
                  <a:tr h="24045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𝐿𝑖𝑠𝑡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9354418"/>
                      </a:ext>
                    </a:extLst>
                  </a:tr>
                  <a:tr h="24045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𝐿𝑖𝑠𝑡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𝐿𝑖𝑠𝑡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𝐿𝑖𝑠𝑡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𝐿𝑖𝑠𝑡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′=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86704395"/>
                      </a:ext>
                    </a:extLst>
                  </a:tr>
                  <a:tr h="24045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602531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3775A637-4AEB-FEE0-D067-0D7F1CDF305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15193870"/>
                  </p:ext>
                </p:extLst>
              </p:nvPr>
            </p:nvGraphicFramePr>
            <p:xfrm>
              <a:off x="938048" y="5013429"/>
              <a:ext cx="8852921" cy="1097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31400">
                      <a:extLst>
                        <a:ext uri="{9D8B030D-6E8A-4147-A177-3AD203B41FA5}">
                          <a16:colId xmlns:a16="http://schemas.microsoft.com/office/drawing/2014/main" val="3971173241"/>
                        </a:ext>
                      </a:extLst>
                    </a:gridCol>
                    <a:gridCol w="2736563">
                      <a:extLst>
                        <a:ext uri="{9D8B030D-6E8A-4147-A177-3AD203B41FA5}">
                          <a16:colId xmlns:a16="http://schemas.microsoft.com/office/drawing/2014/main" val="2127568824"/>
                        </a:ext>
                      </a:extLst>
                    </a:gridCol>
                    <a:gridCol w="2784958">
                      <a:extLst>
                        <a:ext uri="{9D8B030D-6E8A-4147-A177-3AD203B41FA5}">
                          <a16:colId xmlns:a16="http://schemas.microsoft.com/office/drawing/2014/main" val="245872481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380" r="-166540" b="-2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217727" r="-1364" b="-2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35441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380" t="-96667" r="-16654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22791" t="-96667" r="-103721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217727" t="-96667" r="-1364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8670439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380" t="-203448" r="-166540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602531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0607D6D-7808-4D82-A20C-9DF08F8AF12F}"/>
                  </a:ext>
                </a:extLst>
              </p:cNvPr>
              <p:cNvSpPr txBox="1"/>
              <p:nvPr/>
            </p:nvSpPr>
            <p:spPr>
              <a:xfrm>
                <a:off x="5005370" y="4554282"/>
                <a:ext cx="6096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=[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0607D6D-7808-4D82-A20C-9DF08F8AF1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5370" y="4554282"/>
                <a:ext cx="6096000" cy="369332"/>
              </a:xfrm>
              <a:prstGeom prst="rect">
                <a:avLst/>
              </a:prstGeom>
              <a:blipFill>
                <a:blip r:embed="rId7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424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1307A7-A6DA-54D8-7DD9-0A97A7BC27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A2F85-8E4E-EC6F-77E8-720827718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Assignment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Solution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D4A60E9-CEAC-3197-FA19-1DA05AE068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2644" y="282120"/>
            <a:ext cx="1781856" cy="103347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202C3C-3FB8-6751-A312-4F7ED025F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28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C61E0D-EFAC-704C-7CD5-4E312AAFD62B}"/>
              </a:ext>
            </a:extLst>
          </p:cNvPr>
          <p:cNvSpPr txBox="1"/>
          <p:nvPr/>
        </p:nvSpPr>
        <p:spPr>
          <a:xfrm>
            <a:off x="844190" y="1315596"/>
            <a:ext cx="1584921" cy="464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Solve for E4=Z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F010504F-70EB-1F48-5E05-0ABD6A47D1A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70455253"/>
                  </p:ext>
                </p:extLst>
              </p:nvPr>
            </p:nvGraphicFramePr>
            <p:xfrm>
              <a:off x="944038" y="1853352"/>
              <a:ext cx="8852921" cy="1097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31400">
                      <a:extLst>
                        <a:ext uri="{9D8B030D-6E8A-4147-A177-3AD203B41FA5}">
                          <a16:colId xmlns:a16="http://schemas.microsoft.com/office/drawing/2014/main" val="3971173241"/>
                        </a:ext>
                      </a:extLst>
                    </a:gridCol>
                    <a:gridCol w="2736563">
                      <a:extLst>
                        <a:ext uri="{9D8B030D-6E8A-4147-A177-3AD203B41FA5}">
                          <a16:colId xmlns:a16="http://schemas.microsoft.com/office/drawing/2014/main" val="2127568824"/>
                        </a:ext>
                      </a:extLst>
                    </a:gridCol>
                    <a:gridCol w="2784958">
                      <a:extLst>
                        <a:ext uri="{9D8B030D-6E8A-4147-A177-3AD203B41FA5}">
                          <a16:colId xmlns:a16="http://schemas.microsoft.com/office/drawing/2014/main" val="245872481"/>
                        </a:ext>
                      </a:extLst>
                    </a:gridCol>
                  </a:tblGrid>
                  <a:tr h="24045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𝐿𝑖𝑠𝑡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9354418"/>
                      </a:ext>
                    </a:extLst>
                  </a:tr>
                  <a:tr h="24045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𝐿𝑖𝑠𝑡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𝐿𝑖𝑠𝑡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𝐿𝑖𝑠𝑡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𝐿𝑖𝑠𝑡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′=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86704395"/>
                      </a:ext>
                    </a:extLst>
                  </a:tr>
                  <a:tr h="24045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602531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F010504F-70EB-1F48-5E05-0ABD6A47D1A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70455253"/>
                  </p:ext>
                </p:extLst>
              </p:nvPr>
            </p:nvGraphicFramePr>
            <p:xfrm>
              <a:off x="944038" y="1853352"/>
              <a:ext cx="8852921" cy="1097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31400">
                      <a:extLst>
                        <a:ext uri="{9D8B030D-6E8A-4147-A177-3AD203B41FA5}">
                          <a16:colId xmlns:a16="http://schemas.microsoft.com/office/drawing/2014/main" val="3971173241"/>
                        </a:ext>
                      </a:extLst>
                    </a:gridCol>
                    <a:gridCol w="2736563">
                      <a:extLst>
                        <a:ext uri="{9D8B030D-6E8A-4147-A177-3AD203B41FA5}">
                          <a16:colId xmlns:a16="http://schemas.microsoft.com/office/drawing/2014/main" val="2127568824"/>
                        </a:ext>
                      </a:extLst>
                    </a:gridCol>
                    <a:gridCol w="2784958">
                      <a:extLst>
                        <a:ext uri="{9D8B030D-6E8A-4147-A177-3AD203B41FA5}">
                          <a16:colId xmlns:a16="http://schemas.microsoft.com/office/drawing/2014/main" val="245872481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80" t="-3448" r="-166160" b="-2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17727" t="-3448" r="-909" b="-2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35441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80" t="-100000" r="-16616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2791" t="-100000" r="-103256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17727" t="-100000" r="-909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8670439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80" t="-206897" r="-166160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602531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AA8A037A-6104-D5E7-58AC-48E26C6B88CE}"/>
              </a:ext>
            </a:extLst>
          </p:cNvPr>
          <p:cNvSpPr txBox="1"/>
          <p:nvPr/>
        </p:nvSpPr>
        <p:spPr>
          <a:xfrm>
            <a:off x="844190" y="2990423"/>
            <a:ext cx="1719573" cy="464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Solve for E1 = A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497BD11C-A735-96D8-B010-129D1041028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11672390"/>
                  </p:ext>
                </p:extLst>
              </p:nvPr>
            </p:nvGraphicFramePr>
            <p:xfrm>
              <a:off x="944038" y="3528179"/>
              <a:ext cx="8852921" cy="1097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31400">
                      <a:extLst>
                        <a:ext uri="{9D8B030D-6E8A-4147-A177-3AD203B41FA5}">
                          <a16:colId xmlns:a16="http://schemas.microsoft.com/office/drawing/2014/main" val="3971173241"/>
                        </a:ext>
                      </a:extLst>
                    </a:gridCol>
                    <a:gridCol w="2736563">
                      <a:extLst>
                        <a:ext uri="{9D8B030D-6E8A-4147-A177-3AD203B41FA5}">
                          <a16:colId xmlns:a16="http://schemas.microsoft.com/office/drawing/2014/main" val="2127568824"/>
                        </a:ext>
                      </a:extLst>
                    </a:gridCol>
                    <a:gridCol w="2784958">
                      <a:extLst>
                        <a:ext uri="{9D8B030D-6E8A-4147-A177-3AD203B41FA5}">
                          <a16:colId xmlns:a16="http://schemas.microsoft.com/office/drawing/2014/main" val="245872481"/>
                        </a:ext>
                      </a:extLst>
                    </a:gridCol>
                  </a:tblGrid>
                  <a:tr h="24045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𝐿𝑖𝑠𝑡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9354418"/>
                      </a:ext>
                    </a:extLst>
                  </a:tr>
                  <a:tr h="24045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𝐿𝑖𝑠𝑡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𝐿𝑖𝑠𝑡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𝐿𝑖𝑠𝑡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𝐿𝑖𝑠𝑡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′=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86704395"/>
                      </a:ext>
                    </a:extLst>
                  </a:tr>
                  <a:tr h="24045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602531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497BD11C-A735-96D8-B010-129D1041028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11672390"/>
                  </p:ext>
                </p:extLst>
              </p:nvPr>
            </p:nvGraphicFramePr>
            <p:xfrm>
              <a:off x="944038" y="3528179"/>
              <a:ext cx="8852921" cy="1097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31400">
                      <a:extLst>
                        <a:ext uri="{9D8B030D-6E8A-4147-A177-3AD203B41FA5}">
                          <a16:colId xmlns:a16="http://schemas.microsoft.com/office/drawing/2014/main" val="3971173241"/>
                        </a:ext>
                      </a:extLst>
                    </a:gridCol>
                    <a:gridCol w="2736563">
                      <a:extLst>
                        <a:ext uri="{9D8B030D-6E8A-4147-A177-3AD203B41FA5}">
                          <a16:colId xmlns:a16="http://schemas.microsoft.com/office/drawing/2014/main" val="2127568824"/>
                        </a:ext>
                      </a:extLst>
                    </a:gridCol>
                    <a:gridCol w="2784958">
                      <a:extLst>
                        <a:ext uri="{9D8B030D-6E8A-4147-A177-3AD203B41FA5}">
                          <a16:colId xmlns:a16="http://schemas.microsoft.com/office/drawing/2014/main" val="245872481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80" t="-3448" r="-166160" b="-2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17727" t="-3448" r="-909" b="-2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35441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80" t="-100000" r="-16616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22791" t="-100000" r="-103256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17727" t="-100000" r="-909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8670439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80" t="-206897" r="-166160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602531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A999D48-D001-20F6-8FD1-01703C9EB460}"/>
                  </a:ext>
                </a:extLst>
              </p:cNvPr>
              <p:cNvSpPr txBox="1"/>
              <p:nvPr/>
            </p:nvSpPr>
            <p:spPr>
              <a:xfrm>
                <a:off x="5370498" y="1368413"/>
                <a:ext cx="6096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=[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A999D48-D001-20F6-8FD1-01703C9EB4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0498" y="1368413"/>
                <a:ext cx="6096000" cy="369332"/>
              </a:xfrm>
              <a:prstGeom prst="rect">
                <a:avLst/>
              </a:prstGeom>
              <a:blipFill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56512D8-6188-A1C3-4465-51A2AA9FB5CC}"/>
                  </a:ext>
                </a:extLst>
              </p:cNvPr>
              <p:cNvSpPr txBox="1"/>
              <p:nvPr/>
            </p:nvSpPr>
            <p:spPr>
              <a:xfrm>
                <a:off x="5478336" y="3059668"/>
                <a:ext cx="6096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=[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56512D8-6188-A1C3-4465-51A2AA9FB5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8336" y="3059668"/>
                <a:ext cx="6096000" cy="369332"/>
              </a:xfrm>
              <a:prstGeom prst="rect">
                <a:avLst/>
              </a:prstGeom>
              <a:blipFill>
                <a:blip r:embed="rId7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C24FCFA6-842C-4B2B-A13B-6C12CC38CE02}"/>
              </a:ext>
            </a:extLst>
          </p:cNvPr>
          <p:cNvSpPr txBox="1"/>
          <p:nvPr/>
        </p:nvSpPr>
        <p:spPr>
          <a:xfrm>
            <a:off x="944038" y="4700622"/>
            <a:ext cx="2066463" cy="464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Solve for E2 = List Z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>
                <a:extLst>
                  <a:ext uri="{FF2B5EF4-FFF2-40B4-BE49-F238E27FC236}">
                    <a16:creationId xmlns:a16="http://schemas.microsoft.com/office/drawing/2014/main" id="{7482FD3C-980D-1257-1933-E352B16426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23873320"/>
                  </p:ext>
                </p:extLst>
              </p:nvPr>
            </p:nvGraphicFramePr>
            <p:xfrm>
              <a:off x="1043886" y="5238378"/>
              <a:ext cx="8852921" cy="1097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31400">
                      <a:extLst>
                        <a:ext uri="{9D8B030D-6E8A-4147-A177-3AD203B41FA5}">
                          <a16:colId xmlns:a16="http://schemas.microsoft.com/office/drawing/2014/main" val="3971173241"/>
                        </a:ext>
                      </a:extLst>
                    </a:gridCol>
                    <a:gridCol w="2736563">
                      <a:extLst>
                        <a:ext uri="{9D8B030D-6E8A-4147-A177-3AD203B41FA5}">
                          <a16:colId xmlns:a16="http://schemas.microsoft.com/office/drawing/2014/main" val="2127568824"/>
                        </a:ext>
                      </a:extLst>
                    </a:gridCol>
                    <a:gridCol w="2784958">
                      <a:extLst>
                        <a:ext uri="{9D8B030D-6E8A-4147-A177-3AD203B41FA5}">
                          <a16:colId xmlns:a16="http://schemas.microsoft.com/office/drawing/2014/main" val="245872481"/>
                        </a:ext>
                      </a:extLst>
                    </a:gridCol>
                  </a:tblGrid>
                  <a:tr h="24045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𝐿𝑖𝑠𝑡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9354418"/>
                      </a:ext>
                    </a:extLst>
                  </a:tr>
                  <a:tr h="24045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𝐿𝑖𝑠𝑡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𝐿𝑖𝑠𝑡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𝐿𝑖𝑠𝑡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𝐿𝑖𝑠𝑡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86704395"/>
                      </a:ext>
                    </a:extLst>
                  </a:tr>
                  <a:tr h="24045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602531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>
                <a:extLst>
                  <a:ext uri="{FF2B5EF4-FFF2-40B4-BE49-F238E27FC236}">
                    <a16:creationId xmlns:a16="http://schemas.microsoft.com/office/drawing/2014/main" id="{7482FD3C-980D-1257-1933-E352B16426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23873320"/>
                  </p:ext>
                </p:extLst>
              </p:nvPr>
            </p:nvGraphicFramePr>
            <p:xfrm>
              <a:off x="1043886" y="5238378"/>
              <a:ext cx="8852921" cy="1097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31400">
                      <a:extLst>
                        <a:ext uri="{9D8B030D-6E8A-4147-A177-3AD203B41FA5}">
                          <a16:colId xmlns:a16="http://schemas.microsoft.com/office/drawing/2014/main" val="3971173241"/>
                        </a:ext>
                      </a:extLst>
                    </a:gridCol>
                    <a:gridCol w="2736563">
                      <a:extLst>
                        <a:ext uri="{9D8B030D-6E8A-4147-A177-3AD203B41FA5}">
                          <a16:colId xmlns:a16="http://schemas.microsoft.com/office/drawing/2014/main" val="2127568824"/>
                        </a:ext>
                      </a:extLst>
                    </a:gridCol>
                    <a:gridCol w="2784958">
                      <a:extLst>
                        <a:ext uri="{9D8B030D-6E8A-4147-A177-3AD203B41FA5}">
                          <a16:colId xmlns:a16="http://schemas.microsoft.com/office/drawing/2014/main" val="245872481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380" t="-3448" r="-166160" b="-2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217727" t="-3448" r="-909" b="-2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35441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380" t="-103448" r="-166160" b="-1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122791" t="-103448" r="-103256" b="-1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217727" t="-103448" r="-909" b="-1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8670439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380" t="-203448" r="-166160" b="-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602531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837D343-C38E-D063-E9CD-B4B325966A1E}"/>
                  </a:ext>
                </a:extLst>
              </p:cNvPr>
              <p:cNvSpPr txBox="1"/>
              <p:nvPr/>
            </p:nvSpPr>
            <p:spPr>
              <a:xfrm>
                <a:off x="5151962" y="4826777"/>
                <a:ext cx="6096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=[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𝐿𝑖𝑠𝑡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837D343-C38E-D063-E9CD-B4B325966A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1962" y="4826777"/>
                <a:ext cx="6096000" cy="369332"/>
              </a:xfrm>
              <a:prstGeom prst="rect">
                <a:avLst/>
              </a:prstGeom>
              <a:blipFill>
                <a:blip r:embed="rId9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011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F4791-6F12-004E-C6AB-71CB072C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Pop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Quiz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BAC55-8A1F-944B-026F-DBD820A55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83249"/>
            <a:ext cx="11353801" cy="32915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1) True facts related to polymorphism include………..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AutoNum type="alphaLcParenR"/>
            </a:pPr>
            <a:r>
              <a:rPr lang="en-US" sz="2400" dirty="0">
                <a:latin typeface="Avenir Book" panose="02000503020000020003" pitchFamily="2" charset="0"/>
              </a:rPr>
              <a:t>Universal polymorphism allows functions to operate on any type</a:t>
            </a:r>
          </a:p>
          <a:p>
            <a:pPr marL="457200" indent="-457200">
              <a:buAutoNum type="alphaLcParenR"/>
            </a:pPr>
            <a:r>
              <a:rPr lang="en-US" sz="2400" dirty="0">
                <a:latin typeface="Avenir Book" panose="02000503020000020003" pitchFamily="2" charset="0"/>
              </a:rPr>
              <a:t>Universal polymorphism helps constraining types in an interface</a:t>
            </a:r>
          </a:p>
          <a:p>
            <a:pPr marL="457200" indent="-457200">
              <a:buAutoNum type="alphaLcParenR"/>
            </a:pPr>
            <a:r>
              <a:rPr lang="en-US" sz="2400" dirty="0">
                <a:latin typeface="Avenir Book" panose="02000503020000020003" pitchFamily="2" charset="0"/>
              </a:rPr>
              <a:t>An interface can be viewed as an existential statement regarding some type</a:t>
            </a:r>
          </a:p>
          <a:p>
            <a:pPr marL="457200" indent="-457200">
              <a:buAutoNum type="alphaLcParenR"/>
            </a:pPr>
            <a:r>
              <a:rPr lang="en-US" sz="2400" dirty="0">
                <a:latin typeface="Avenir Book" panose="02000503020000020003" pitchFamily="2" charset="0"/>
              </a:rPr>
              <a:t>An instance of the interface is a proof to the statement referred to in (c)</a:t>
            </a: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A136CBA-2ACD-BC91-37D6-268B0C7F1C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2644" y="282120"/>
            <a:ext cx="1781856" cy="103347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2ABBDB-B25E-1052-25C3-A4D02C3BF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Who Wants to be a Millionaire Suspense - Sound Effect (HD)">
            <a:hlinkClick r:id="" action="ppaction://media"/>
            <a:extLst>
              <a:ext uri="{FF2B5EF4-FFF2-40B4-BE49-F238E27FC236}">
                <a16:creationId xmlns:a16="http://schemas.microsoft.com/office/drawing/2014/main" id="{FB5D981A-9714-41BD-6AB3-483A1F61CD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0935" y="1142818"/>
            <a:ext cx="325899" cy="32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48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622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6D4475-BBC2-17F8-BE4E-FD2F3DEDCB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A8971-C737-4805-DD28-0AB67EC7D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Assignment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Solution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6E780A9-BFDD-0747-1503-BA294A2395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2644" y="282120"/>
            <a:ext cx="1781856" cy="103347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2BAEF0-AD2D-2B34-639C-F93C4D7CE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29</a:t>
            </a:fld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E5E192-453D-22DA-5CB8-76F7203EF6CD}"/>
              </a:ext>
            </a:extLst>
          </p:cNvPr>
          <p:cNvSpPr txBox="1"/>
          <p:nvPr/>
        </p:nvSpPr>
        <p:spPr>
          <a:xfrm>
            <a:off x="838200" y="1441222"/>
            <a:ext cx="2066463" cy="464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Solve for E2 = List Z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>
                <a:extLst>
                  <a:ext uri="{FF2B5EF4-FFF2-40B4-BE49-F238E27FC236}">
                    <a16:creationId xmlns:a16="http://schemas.microsoft.com/office/drawing/2014/main" id="{A81A1D50-902C-6766-5FA9-FB0D12A51BD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09208406"/>
                  </p:ext>
                </p:extLst>
              </p:nvPr>
            </p:nvGraphicFramePr>
            <p:xfrm>
              <a:off x="938048" y="1978978"/>
              <a:ext cx="8852921" cy="1097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31400">
                      <a:extLst>
                        <a:ext uri="{9D8B030D-6E8A-4147-A177-3AD203B41FA5}">
                          <a16:colId xmlns:a16="http://schemas.microsoft.com/office/drawing/2014/main" val="3971173241"/>
                        </a:ext>
                      </a:extLst>
                    </a:gridCol>
                    <a:gridCol w="2736563">
                      <a:extLst>
                        <a:ext uri="{9D8B030D-6E8A-4147-A177-3AD203B41FA5}">
                          <a16:colId xmlns:a16="http://schemas.microsoft.com/office/drawing/2014/main" val="2127568824"/>
                        </a:ext>
                      </a:extLst>
                    </a:gridCol>
                    <a:gridCol w="2784958">
                      <a:extLst>
                        <a:ext uri="{9D8B030D-6E8A-4147-A177-3AD203B41FA5}">
                          <a16:colId xmlns:a16="http://schemas.microsoft.com/office/drawing/2014/main" val="245872481"/>
                        </a:ext>
                      </a:extLst>
                    </a:gridCol>
                  </a:tblGrid>
                  <a:tr h="24045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𝐿𝑖𝑠𝑡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9354418"/>
                      </a:ext>
                    </a:extLst>
                  </a:tr>
                  <a:tr h="24045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𝐿𝑖𝑠𝑡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𝐿𝑖𝑠𝑡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𝐿𝑖𝑠𝑡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𝐿𝑖𝑠𝑡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86704395"/>
                      </a:ext>
                    </a:extLst>
                  </a:tr>
                  <a:tr h="24045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602531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>
                <a:extLst>
                  <a:ext uri="{FF2B5EF4-FFF2-40B4-BE49-F238E27FC236}">
                    <a16:creationId xmlns:a16="http://schemas.microsoft.com/office/drawing/2014/main" id="{A81A1D50-902C-6766-5FA9-FB0D12A51BD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09208406"/>
                  </p:ext>
                </p:extLst>
              </p:nvPr>
            </p:nvGraphicFramePr>
            <p:xfrm>
              <a:off x="938048" y="1978978"/>
              <a:ext cx="8852921" cy="1097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31400">
                      <a:extLst>
                        <a:ext uri="{9D8B030D-6E8A-4147-A177-3AD203B41FA5}">
                          <a16:colId xmlns:a16="http://schemas.microsoft.com/office/drawing/2014/main" val="3971173241"/>
                        </a:ext>
                      </a:extLst>
                    </a:gridCol>
                    <a:gridCol w="2736563">
                      <a:extLst>
                        <a:ext uri="{9D8B030D-6E8A-4147-A177-3AD203B41FA5}">
                          <a16:colId xmlns:a16="http://schemas.microsoft.com/office/drawing/2014/main" val="2127568824"/>
                        </a:ext>
                      </a:extLst>
                    </a:gridCol>
                    <a:gridCol w="2784958">
                      <a:extLst>
                        <a:ext uri="{9D8B030D-6E8A-4147-A177-3AD203B41FA5}">
                          <a16:colId xmlns:a16="http://schemas.microsoft.com/office/drawing/2014/main" val="245872481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80" r="-166540" b="-2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17727" r="-1364" b="-2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35441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80" t="-96667" r="-16654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2791" t="-96667" r="-103721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17727" t="-96667" r="-1364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8670439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80" t="-203448" r="-166540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602531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8F6228C-A4F1-93E2-E446-2920D48D730C}"/>
                  </a:ext>
                </a:extLst>
              </p:cNvPr>
              <p:cNvSpPr txBox="1"/>
              <p:nvPr/>
            </p:nvSpPr>
            <p:spPr>
              <a:xfrm>
                <a:off x="5046124" y="1567377"/>
                <a:ext cx="6096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=[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𝐿𝑖𝑠𝑡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8F6228C-A4F1-93E2-E446-2920D48D73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6124" y="1567377"/>
                <a:ext cx="6096000" cy="369332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2A2A272F-0974-C3AB-A2A0-FEBE7447F504}"/>
              </a:ext>
            </a:extLst>
          </p:cNvPr>
          <p:cNvSpPr txBox="1"/>
          <p:nvPr/>
        </p:nvSpPr>
        <p:spPr>
          <a:xfrm>
            <a:off x="838200" y="3143905"/>
            <a:ext cx="2066463" cy="464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Solve for E3 = List Z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A884B30A-A59B-C466-E803-DBE85F7A2B2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15422795"/>
                  </p:ext>
                </p:extLst>
              </p:nvPr>
            </p:nvGraphicFramePr>
            <p:xfrm>
              <a:off x="938048" y="3681661"/>
              <a:ext cx="8852921" cy="1097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31400">
                      <a:extLst>
                        <a:ext uri="{9D8B030D-6E8A-4147-A177-3AD203B41FA5}">
                          <a16:colId xmlns:a16="http://schemas.microsoft.com/office/drawing/2014/main" val="3971173241"/>
                        </a:ext>
                      </a:extLst>
                    </a:gridCol>
                    <a:gridCol w="2736563">
                      <a:extLst>
                        <a:ext uri="{9D8B030D-6E8A-4147-A177-3AD203B41FA5}">
                          <a16:colId xmlns:a16="http://schemas.microsoft.com/office/drawing/2014/main" val="2127568824"/>
                        </a:ext>
                      </a:extLst>
                    </a:gridCol>
                    <a:gridCol w="2784958">
                      <a:extLst>
                        <a:ext uri="{9D8B030D-6E8A-4147-A177-3AD203B41FA5}">
                          <a16:colId xmlns:a16="http://schemas.microsoft.com/office/drawing/2014/main" val="245872481"/>
                        </a:ext>
                      </a:extLst>
                    </a:gridCol>
                  </a:tblGrid>
                  <a:tr h="24045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𝐿𝑖𝑠𝑡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9354418"/>
                      </a:ext>
                    </a:extLst>
                  </a:tr>
                  <a:tr h="24045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𝐿𝑖𝑠𝑡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𝐿𝑖𝑠𝑡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𝐿𝑖𝑠𝑡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86704395"/>
                      </a:ext>
                    </a:extLst>
                  </a:tr>
                  <a:tr h="24045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𝐿𝑖𝑠𝑡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602531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A884B30A-A59B-C466-E803-DBE85F7A2B2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15422795"/>
                  </p:ext>
                </p:extLst>
              </p:nvPr>
            </p:nvGraphicFramePr>
            <p:xfrm>
              <a:off x="938048" y="3681661"/>
              <a:ext cx="8852921" cy="1097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31400">
                      <a:extLst>
                        <a:ext uri="{9D8B030D-6E8A-4147-A177-3AD203B41FA5}">
                          <a16:colId xmlns:a16="http://schemas.microsoft.com/office/drawing/2014/main" val="3971173241"/>
                        </a:ext>
                      </a:extLst>
                    </a:gridCol>
                    <a:gridCol w="2736563">
                      <a:extLst>
                        <a:ext uri="{9D8B030D-6E8A-4147-A177-3AD203B41FA5}">
                          <a16:colId xmlns:a16="http://schemas.microsoft.com/office/drawing/2014/main" val="2127568824"/>
                        </a:ext>
                      </a:extLst>
                    </a:gridCol>
                    <a:gridCol w="2784958">
                      <a:extLst>
                        <a:ext uri="{9D8B030D-6E8A-4147-A177-3AD203B41FA5}">
                          <a16:colId xmlns:a16="http://schemas.microsoft.com/office/drawing/2014/main" val="245872481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380" t="-3448" r="-166540" b="-2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217727" t="-3448" r="-1364" b="-2206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35441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22791" t="-100000" r="-103721" b="-1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217727" t="-100000" r="-1364" b="-11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8670439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380" t="-206897" r="-166540" b="-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602531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710266F-03AB-6F88-5DE5-01C324C5659B}"/>
                  </a:ext>
                </a:extLst>
              </p:cNvPr>
              <p:cNvSpPr txBox="1"/>
              <p:nvPr/>
            </p:nvSpPr>
            <p:spPr>
              <a:xfrm>
                <a:off x="5046124" y="3270060"/>
                <a:ext cx="6096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=[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𝐿𝑖𝑠𝑡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𝐿𝑖𝑠𝑡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710266F-03AB-6F88-5DE5-01C324C565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6124" y="3270060"/>
                <a:ext cx="6096000" cy="369332"/>
              </a:xfrm>
              <a:prstGeom prst="rect">
                <a:avLst/>
              </a:prstGeom>
              <a:blipFill>
                <a:blip r:embed="rId7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D45188FA-1C7C-08AB-BD69-2C9B5BFA8100}"/>
              </a:ext>
            </a:extLst>
          </p:cNvPr>
          <p:cNvSpPr txBox="1"/>
          <p:nvPr/>
        </p:nvSpPr>
        <p:spPr>
          <a:xfrm>
            <a:off x="838200" y="4846588"/>
            <a:ext cx="2910284" cy="464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Solve for E0 = List Z, R=List Z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6">
                <a:extLst>
                  <a:ext uri="{FF2B5EF4-FFF2-40B4-BE49-F238E27FC236}">
                    <a16:creationId xmlns:a16="http://schemas.microsoft.com/office/drawing/2014/main" id="{08F65DDD-8388-6FFA-7A62-9FA2E73509A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48161610"/>
                  </p:ext>
                </p:extLst>
              </p:nvPr>
            </p:nvGraphicFramePr>
            <p:xfrm>
              <a:off x="938048" y="5384344"/>
              <a:ext cx="8852921" cy="1097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31400">
                      <a:extLst>
                        <a:ext uri="{9D8B030D-6E8A-4147-A177-3AD203B41FA5}">
                          <a16:colId xmlns:a16="http://schemas.microsoft.com/office/drawing/2014/main" val="3971173241"/>
                        </a:ext>
                      </a:extLst>
                    </a:gridCol>
                    <a:gridCol w="2736563">
                      <a:extLst>
                        <a:ext uri="{9D8B030D-6E8A-4147-A177-3AD203B41FA5}">
                          <a16:colId xmlns:a16="http://schemas.microsoft.com/office/drawing/2014/main" val="2127568824"/>
                        </a:ext>
                      </a:extLst>
                    </a:gridCol>
                    <a:gridCol w="2784958">
                      <a:extLst>
                        <a:ext uri="{9D8B030D-6E8A-4147-A177-3AD203B41FA5}">
                          <a16:colId xmlns:a16="http://schemas.microsoft.com/office/drawing/2014/main" val="245872481"/>
                        </a:ext>
                      </a:extLst>
                    </a:gridCol>
                  </a:tblGrid>
                  <a:tr h="24045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𝐿𝑖𝑠𝑡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9354418"/>
                      </a:ext>
                    </a:extLst>
                  </a:tr>
                  <a:tr h="24045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𝐿𝑖𝑠𝑡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𝐿𝑖𝑠𝑡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𝐿𝑖𝑠𝑡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86704395"/>
                      </a:ext>
                    </a:extLst>
                  </a:tr>
                  <a:tr h="24045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602531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6">
                <a:extLst>
                  <a:ext uri="{FF2B5EF4-FFF2-40B4-BE49-F238E27FC236}">
                    <a16:creationId xmlns:a16="http://schemas.microsoft.com/office/drawing/2014/main" id="{08F65DDD-8388-6FFA-7A62-9FA2E73509A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48161610"/>
                  </p:ext>
                </p:extLst>
              </p:nvPr>
            </p:nvGraphicFramePr>
            <p:xfrm>
              <a:off x="938048" y="5384344"/>
              <a:ext cx="8852921" cy="1097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31400">
                      <a:extLst>
                        <a:ext uri="{9D8B030D-6E8A-4147-A177-3AD203B41FA5}">
                          <a16:colId xmlns:a16="http://schemas.microsoft.com/office/drawing/2014/main" val="3971173241"/>
                        </a:ext>
                      </a:extLst>
                    </a:gridCol>
                    <a:gridCol w="2736563">
                      <a:extLst>
                        <a:ext uri="{9D8B030D-6E8A-4147-A177-3AD203B41FA5}">
                          <a16:colId xmlns:a16="http://schemas.microsoft.com/office/drawing/2014/main" val="2127568824"/>
                        </a:ext>
                      </a:extLst>
                    </a:gridCol>
                    <a:gridCol w="2784958">
                      <a:extLst>
                        <a:ext uri="{9D8B030D-6E8A-4147-A177-3AD203B41FA5}">
                          <a16:colId xmlns:a16="http://schemas.microsoft.com/office/drawing/2014/main" val="245872481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380" r="-166540" b="-2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217727" r="-1364" b="-2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35441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122791" t="-96667" r="-103721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217727" t="-96667" r="-1364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8670439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380" t="-203448" r="-166540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602531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D91D96B-963F-80CB-BA3D-2946DD30F3D7}"/>
                  </a:ext>
                </a:extLst>
              </p:cNvPr>
              <p:cNvSpPr txBox="1"/>
              <p:nvPr/>
            </p:nvSpPr>
            <p:spPr>
              <a:xfrm>
                <a:off x="3941379" y="4972743"/>
                <a:ext cx="720074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=[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𝐿𝑖𝑠𝑡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𝐿𝑖𝑠𝑡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𝐿𝑖𝑠𝑡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𝐿𝑖𝑠𝑡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D91D96B-963F-80CB-BA3D-2946DD30F3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1379" y="4972743"/>
                <a:ext cx="7200745" cy="369332"/>
              </a:xfrm>
              <a:prstGeom prst="rect">
                <a:avLst/>
              </a:prstGeom>
              <a:blipFill>
                <a:blip r:embed="rId9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452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2198B9-D655-DCA5-7382-10AA4F355B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DEF35-A195-41B6-2EBD-050ED6076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Assignment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Solution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97C623B-43D1-39EC-8A1A-F60C8C1746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2644" y="282120"/>
            <a:ext cx="1781856" cy="103347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5A3EB2-D217-ABF5-8F68-B4C53386D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30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E84199-D2B3-905C-51D3-42FDB9E2E6B5}"/>
              </a:ext>
            </a:extLst>
          </p:cNvPr>
          <p:cNvSpPr txBox="1"/>
          <p:nvPr/>
        </p:nvSpPr>
        <p:spPr>
          <a:xfrm>
            <a:off x="838200" y="1492076"/>
            <a:ext cx="2910284" cy="464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Solve for E0 = List Z, R=List Z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6">
                <a:extLst>
                  <a:ext uri="{FF2B5EF4-FFF2-40B4-BE49-F238E27FC236}">
                    <a16:creationId xmlns:a16="http://schemas.microsoft.com/office/drawing/2014/main" id="{9275B342-558E-6B26-1377-6FC2720E4FA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17337995"/>
                  </p:ext>
                </p:extLst>
              </p:nvPr>
            </p:nvGraphicFramePr>
            <p:xfrm>
              <a:off x="938048" y="2029832"/>
              <a:ext cx="8852921" cy="1097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31400">
                      <a:extLst>
                        <a:ext uri="{9D8B030D-6E8A-4147-A177-3AD203B41FA5}">
                          <a16:colId xmlns:a16="http://schemas.microsoft.com/office/drawing/2014/main" val="3971173241"/>
                        </a:ext>
                      </a:extLst>
                    </a:gridCol>
                    <a:gridCol w="2736563">
                      <a:extLst>
                        <a:ext uri="{9D8B030D-6E8A-4147-A177-3AD203B41FA5}">
                          <a16:colId xmlns:a16="http://schemas.microsoft.com/office/drawing/2014/main" val="2127568824"/>
                        </a:ext>
                      </a:extLst>
                    </a:gridCol>
                    <a:gridCol w="2784958">
                      <a:extLst>
                        <a:ext uri="{9D8B030D-6E8A-4147-A177-3AD203B41FA5}">
                          <a16:colId xmlns:a16="http://schemas.microsoft.com/office/drawing/2014/main" val="245872481"/>
                        </a:ext>
                      </a:extLst>
                    </a:gridCol>
                  </a:tblGrid>
                  <a:tr h="24045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𝐿𝑖𝑠𝑡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9354418"/>
                      </a:ext>
                    </a:extLst>
                  </a:tr>
                  <a:tr h="24045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𝐿𝑖𝑠𝑡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𝐿𝑖𝑠𝑡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𝐿𝑖𝑠𝑡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86704395"/>
                      </a:ext>
                    </a:extLst>
                  </a:tr>
                  <a:tr h="24045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602531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6">
                <a:extLst>
                  <a:ext uri="{FF2B5EF4-FFF2-40B4-BE49-F238E27FC236}">
                    <a16:creationId xmlns:a16="http://schemas.microsoft.com/office/drawing/2014/main" id="{9275B342-558E-6B26-1377-6FC2720E4FA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17337995"/>
                  </p:ext>
                </p:extLst>
              </p:nvPr>
            </p:nvGraphicFramePr>
            <p:xfrm>
              <a:off x="938048" y="2029832"/>
              <a:ext cx="8852921" cy="1097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31400">
                      <a:extLst>
                        <a:ext uri="{9D8B030D-6E8A-4147-A177-3AD203B41FA5}">
                          <a16:colId xmlns:a16="http://schemas.microsoft.com/office/drawing/2014/main" val="3971173241"/>
                        </a:ext>
                      </a:extLst>
                    </a:gridCol>
                    <a:gridCol w="2736563">
                      <a:extLst>
                        <a:ext uri="{9D8B030D-6E8A-4147-A177-3AD203B41FA5}">
                          <a16:colId xmlns:a16="http://schemas.microsoft.com/office/drawing/2014/main" val="2127568824"/>
                        </a:ext>
                      </a:extLst>
                    </a:gridCol>
                    <a:gridCol w="2784958">
                      <a:extLst>
                        <a:ext uri="{9D8B030D-6E8A-4147-A177-3AD203B41FA5}">
                          <a16:colId xmlns:a16="http://schemas.microsoft.com/office/drawing/2014/main" val="245872481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80" t="-3448" r="-166540" b="-2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17727" t="-3448" r="-1364" b="-2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35441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2791" t="-100000" r="-103721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17727" t="-100000" r="-1364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8670439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80" t="-206897" r="-166540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602531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A7DE3B7-28AA-171F-BA92-EA8D406C6AC4}"/>
                  </a:ext>
                </a:extLst>
              </p:cNvPr>
              <p:cNvSpPr txBox="1"/>
              <p:nvPr/>
            </p:nvSpPr>
            <p:spPr>
              <a:xfrm>
                <a:off x="3941379" y="1618231"/>
                <a:ext cx="720074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=[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𝐿𝑖𝑠𝑡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𝐿𝑖𝑠𝑡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𝐿𝑖𝑠𝑡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𝐿𝑖𝑠𝑡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A7DE3B7-28AA-171F-BA92-EA8D406C6A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1379" y="1618231"/>
                <a:ext cx="7200745" cy="369332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F1E5FEF7-D4A6-AE26-F0FB-33C9078D172F}"/>
              </a:ext>
            </a:extLst>
          </p:cNvPr>
          <p:cNvSpPr txBox="1"/>
          <p:nvPr/>
        </p:nvSpPr>
        <p:spPr>
          <a:xfrm>
            <a:off x="838200" y="3386457"/>
            <a:ext cx="1445460" cy="464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Solve for A=T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A6045156-71BE-33F3-D779-232EACE37C4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40866996"/>
                  </p:ext>
                </p:extLst>
              </p:nvPr>
            </p:nvGraphicFramePr>
            <p:xfrm>
              <a:off x="938048" y="3924213"/>
              <a:ext cx="8852921" cy="1097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31400">
                      <a:extLst>
                        <a:ext uri="{9D8B030D-6E8A-4147-A177-3AD203B41FA5}">
                          <a16:colId xmlns:a16="http://schemas.microsoft.com/office/drawing/2014/main" val="3971173241"/>
                        </a:ext>
                      </a:extLst>
                    </a:gridCol>
                    <a:gridCol w="2736563">
                      <a:extLst>
                        <a:ext uri="{9D8B030D-6E8A-4147-A177-3AD203B41FA5}">
                          <a16:colId xmlns:a16="http://schemas.microsoft.com/office/drawing/2014/main" val="2127568824"/>
                        </a:ext>
                      </a:extLst>
                    </a:gridCol>
                    <a:gridCol w="2784958">
                      <a:extLst>
                        <a:ext uri="{9D8B030D-6E8A-4147-A177-3AD203B41FA5}">
                          <a16:colId xmlns:a16="http://schemas.microsoft.com/office/drawing/2014/main" val="245872481"/>
                        </a:ext>
                      </a:extLst>
                    </a:gridCol>
                  </a:tblGrid>
                  <a:tr h="24045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𝐿𝑖𝑠𝑡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9354418"/>
                      </a:ext>
                    </a:extLst>
                  </a:tr>
                  <a:tr h="24045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𝐿𝑖𝑠𝑡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𝐿𝑖𝑠𝑡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𝐿𝑖𝑠𝑡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86704395"/>
                      </a:ext>
                    </a:extLst>
                  </a:tr>
                  <a:tr h="24045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602531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A6045156-71BE-33F3-D779-232EACE37C4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40866996"/>
                  </p:ext>
                </p:extLst>
              </p:nvPr>
            </p:nvGraphicFramePr>
            <p:xfrm>
              <a:off x="938048" y="3924213"/>
              <a:ext cx="8852921" cy="1097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31400">
                      <a:extLst>
                        <a:ext uri="{9D8B030D-6E8A-4147-A177-3AD203B41FA5}">
                          <a16:colId xmlns:a16="http://schemas.microsoft.com/office/drawing/2014/main" val="3971173241"/>
                        </a:ext>
                      </a:extLst>
                    </a:gridCol>
                    <a:gridCol w="2736563">
                      <a:extLst>
                        <a:ext uri="{9D8B030D-6E8A-4147-A177-3AD203B41FA5}">
                          <a16:colId xmlns:a16="http://schemas.microsoft.com/office/drawing/2014/main" val="2127568824"/>
                        </a:ext>
                      </a:extLst>
                    </a:gridCol>
                    <a:gridCol w="2784958">
                      <a:extLst>
                        <a:ext uri="{9D8B030D-6E8A-4147-A177-3AD203B41FA5}">
                          <a16:colId xmlns:a16="http://schemas.microsoft.com/office/drawing/2014/main" val="245872481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380" r="-166540" b="-2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217727" r="-1364" b="-2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35441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22791" t="-96667" r="-103721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217727" t="-96667" r="-1364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8670439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602531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2B098FC-3C93-F779-A8DA-5E963A3155C7}"/>
                  </a:ext>
                </a:extLst>
              </p:cNvPr>
              <p:cNvSpPr txBox="1"/>
              <p:nvPr/>
            </p:nvSpPr>
            <p:spPr>
              <a:xfrm>
                <a:off x="2932387" y="3512612"/>
                <a:ext cx="820973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=[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𝐿𝑖𝑠𝑡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𝐿𝑖𝑠𝑡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𝐿𝑖𝑠𝑡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𝐿𝑖𝑠𝑡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2B098FC-3C93-F779-A8DA-5E963A3155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2387" y="3512612"/>
                <a:ext cx="8209738" cy="369332"/>
              </a:xfrm>
              <a:prstGeom prst="rect">
                <a:avLst/>
              </a:prstGeom>
              <a:blipFill>
                <a:blip r:embed="rId7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CEF63C0B-36A9-4DC5-EC85-211B2C75F852}"/>
              </a:ext>
            </a:extLst>
          </p:cNvPr>
          <p:cNvSpPr txBox="1"/>
          <p:nvPr/>
        </p:nvSpPr>
        <p:spPr>
          <a:xfrm>
            <a:off x="938048" y="5063762"/>
            <a:ext cx="3704732" cy="464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Solve for N=H, T=H List, N’=Z, G=H-&gt;Z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0F7FAFB-87F4-DAE7-D01E-81F9F255C12C}"/>
                  </a:ext>
                </a:extLst>
              </p:cNvPr>
              <p:cNvSpPr txBox="1"/>
              <p:nvPr/>
            </p:nvSpPr>
            <p:spPr>
              <a:xfrm>
                <a:off x="667408" y="5601518"/>
                <a:ext cx="5975130" cy="9109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=[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𝐿𝑖𝑠𝑡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𝐿𝑖𝑠𝑡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𝐿𝑖𝑠𝑡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𝐿𝑖𝑠𝑡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𝐿𝑖𝑠𝑡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0F7FAFB-87F4-DAE7-D01E-81F9F255C1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408" y="5601518"/>
                <a:ext cx="5975130" cy="910955"/>
              </a:xfrm>
              <a:prstGeom prst="rect">
                <a:avLst/>
              </a:prstGeom>
              <a:blipFill>
                <a:blip r:embed="rId8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1D1CE06-FB14-E7B3-1731-3F84302959EE}"/>
                  </a:ext>
                </a:extLst>
              </p:cNvPr>
              <p:cNvSpPr txBox="1"/>
              <p:nvPr/>
            </p:nvSpPr>
            <p:spPr>
              <a:xfrm>
                <a:off x="6375107" y="5533474"/>
                <a:ext cx="6096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𝐿𝑖𝑠𝑡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𝐿𝑖𝑠𝑡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1D1CE06-FB14-E7B3-1731-3F84302959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5107" y="5533474"/>
                <a:ext cx="6096000" cy="369332"/>
              </a:xfrm>
              <a:prstGeom prst="rect">
                <a:avLst/>
              </a:prstGeom>
              <a:blipFill>
                <a:blip r:embed="rId9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5F9B230B-61C4-2B53-553A-8811E099FCB8}"/>
              </a:ext>
            </a:extLst>
          </p:cNvPr>
          <p:cNvSpPr txBox="1"/>
          <p:nvPr/>
        </p:nvSpPr>
        <p:spPr>
          <a:xfrm>
            <a:off x="7069530" y="5068603"/>
            <a:ext cx="1730345" cy="464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Generate Types:</a:t>
            </a:r>
          </a:p>
        </p:txBody>
      </p:sp>
    </p:spTree>
    <p:extLst>
      <p:ext uri="{BB962C8B-B14F-4D97-AF65-F5344CB8AC3E}">
        <p14:creationId xmlns:p14="http://schemas.microsoft.com/office/powerpoint/2010/main" val="331524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F4791-6F12-004E-C6AB-71CB072C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5157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" sz="60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Thank You</a:t>
            </a:r>
            <a:endParaRPr lang="en-US" sz="6000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63CB071-B5BB-498E-D1A1-5C0028F7E4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107" y="586900"/>
            <a:ext cx="2375210" cy="1377621"/>
          </a:xfrm>
          <a:prstGeom prst="rect">
            <a:avLst/>
          </a:prstGeom>
        </p:spPr>
      </p:pic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63CA459-B9F3-56B0-61A8-94EAF8DB8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2878" y="4995282"/>
            <a:ext cx="2375210" cy="137762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D2862C-A77B-8DC2-29B4-805301F86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9878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600">
        <p159:morph option="byObject"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F4791-6F12-004E-C6AB-71CB072C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Pop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Quiz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BAC55-8A1F-944B-026F-DBD820A55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83249"/>
            <a:ext cx="11353801" cy="32915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2) Type T1&lt;=T2 means……….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AutoNum type="alphaLcParenR"/>
            </a:pPr>
            <a:r>
              <a:rPr lang="en-US" sz="2400" dirty="0">
                <a:latin typeface="Avenir Book" panose="02000503020000020003" pitchFamily="2" charset="0"/>
              </a:rPr>
              <a:t>T1 is a subtype of T2</a:t>
            </a:r>
          </a:p>
          <a:p>
            <a:pPr marL="457200" indent="-457200">
              <a:buFont typeface="Arial" panose="020B0604020202020204" pitchFamily="34" charset="0"/>
              <a:buAutoNum type="alphaLcParenR"/>
            </a:pPr>
            <a:r>
              <a:rPr lang="en-US" sz="2400" dirty="0">
                <a:latin typeface="Avenir Book" panose="02000503020000020003" pitchFamily="2" charset="0"/>
              </a:rPr>
              <a:t>All operations supported by T2 are supported by T1</a:t>
            </a:r>
          </a:p>
          <a:p>
            <a:pPr marL="457200" indent="-457200">
              <a:buAutoNum type="alphaLcParenR"/>
            </a:pPr>
            <a:r>
              <a:rPr lang="en-US" sz="2400" dirty="0">
                <a:latin typeface="Avenir Book" panose="02000503020000020003" pitchFamily="2" charset="0"/>
              </a:rPr>
              <a:t>Code that uses variables of type T2 will still work if they become of type T1</a:t>
            </a:r>
          </a:p>
          <a:p>
            <a:pPr marL="457200" indent="-457200">
              <a:buAutoNum type="alphaLcParenR"/>
            </a:pPr>
            <a:r>
              <a:rPr lang="en-US" sz="2400" dirty="0">
                <a:latin typeface="Avenir Book" panose="02000503020000020003" pitchFamily="2" charset="0"/>
              </a:rPr>
              <a:t>Code that uses variables of type T1 will still work if they become of type T2</a:t>
            </a: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A136CBA-2ACD-BC91-37D6-268B0C7F1C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2644" y="282120"/>
            <a:ext cx="1781856" cy="103347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2ABBDB-B25E-1052-25C3-A4D02C3BF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Who Wants to be a Millionaire Suspense - Sound Effect (HD)">
            <a:hlinkClick r:id="" action="ppaction://media"/>
            <a:extLst>
              <a:ext uri="{FF2B5EF4-FFF2-40B4-BE49-F238E27FC236}">
                <a16:creationId xmlns:a16="http://schemas.microsoft.com/office/drawing/2014/main" id="{FB5D981A-9714-41BD-6AB3-483A1F61CD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0935" y="1142818"/>
            <a:ext cx="325899" cy="3258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980B19-4009-DCE6-59DD-7360A8AE1C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199" y="4627836"/>
            <a:ext cx="4258511" cy="12344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9CDDDEF-A576-338D-B6BD-EAF8593D85C4}"/>
              </a:ext>
            </a:extLst>
          </p:cNvPr>
          <p:cNvSpPr txBox="1"/>
          <p:nvPr/>
        </p:nvSpPr>
        <p:spPr>
          <a:xfrm>
            <a:off x="5454869" y="5426797"/>
            <a:ext cx="5683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(b) Implies that T1 will support at least as much operations</a:t>
            </a:r>
          </a:p>
        </p:txBody>
      </p:sp>
    </p:spTree>
    <p:extLst>
      <p:ext uri="{BB962C8B-B14F-4D97-AF65-F5344CB8AC3E}">
        <p14:creationId xmlns:p14="http://schemas.microsoft.com/office/powerpoint/2010/main" val="192040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622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F4791-6F12-004E-C6AB-71CB072C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Pop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Quiz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1BAC55-8A1F-944B-026F-DBD820A551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783249"/>
                <a:ext cx="11353801" cy="329150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3) The term </a:t>
                </a:r>
                <a:r>
                  <a:rPr lang="en-US" dirty="0">
                    <a:solidFill>
                      <a:schemeClr val="accent1"/>
                    </a:solidFill>
                  </a:rPr>
                  <a:t>let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in</a:t>
                </a:r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25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𝑡𝑟𝑢𝑒</m:t>
                    </m:r>
                  </m:oMath>
                </a14:m>
                <a:r>
                  <a:rPr lang="en-US" dirty="0"/>
                  <a:t>) </a:t>
                </a:r>
                <a:r>
                  <a:rPr lang="en-US" b="1" dirty="0"/>
                  <a:t>……….</a:t>
                </a: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AutoNum type="alphaLcParenR"/>
                </a:pPr>
                <a:r>
                  <a:rPr lang="en-US" sz="2400" dirty="0">
                    <a:latin typeface="Avenir Book" panose="02000503020000020003" pitchFamily="2" charset="0"/>
                  </a:rPr>
                  <a:t>Is not well typed because it can be assigned multiple types</a:t>
                </a:r>
              </a:p>
              <a:p>
                <a:pPr marL="457200" indent="-457200">
                  <a:buFont typeface="Arial" panose="020B0604020202020204" pitchFamily="34" charset="0"/>
                  <a:buAutoNum type="alphaLcParenR"/>
                </a:pPr>
                <a:r>
                  <a:rPr lang="en-US" sz="2400" dirty="0">
                    <a:latin typeface="Avenir Book" panose="02000503020000020003" pitchFamily="2" charset="0"/>
                  </a:rPr>
                  <a:t>Is not well typed because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Avenir Book" panose="02000503020000020003" pitchFamily="2" charset="0"/>
                  </a:rPr>
                  <a:t>can’t be both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𝑖𝑛𝑡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𝑖𝑛𝑡</m:t>
                    </m:r>
                  </m:oMath>
                </a14:m>
                <a:r>
                  <a:rPr lang="en-US" sz="2400" dirty="0">
                    <a:latin typeface="Avenir Book" panose="02000503020000020003" pitchFamily="2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𝑏𝑜𝑜𝑙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𝑏𝑜𝑜𝑙</m:t>
                    </m:r>
                  </m:oMath>
                </a14:m>
                <a:endParaRPr lang="en-US" sz="2400" dirty="0">
                  <a:latin typeface="Avenir Book" panose="02000503020000020003" pitchFamily="2" charset="0"/>
                </a:endParaRPr>
              </a:p>
              <a:p>
                <a:pPr marL="457200" indent="-457200">
                  <a:buAutoNum type="alphaLcParenR"/>
                </a:pPr>
                <a:r>
                  <a:rPr lang="en-US" sz="2400" dirty="0">
                    <a:latin typeface="Avenir Book" panose="02000503020000020003" pitchFamily="2" charset="0"/>
                  </a:rPr>
                  <a:t>Can be well-typed if modify rule to replace id with its definition</a:t>
                </a:r>
              </a:p>
              <a:p>
                <a:pPr marL="457200" indent="-457200">
                  <a:buAutoNum type="alphaLcParenR"/>
                </a:pPr>
                <a:r>
                  <a:rPr lang="en-US" sz="2400" dirty="0">
                    <a:latin typeface="Avenir Book" panose="02000503020000020003" pitchFamily="2" charset="0"/>
                  </a:rPr>
                  <a:t>Can be well-typed if we use the top type and subsumption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1BAC55-8A1F-944B-026F-DBD820A551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783249"/>
                <a:ext cx="11353801" cy="3291502"/>
              </a:xfrm>
              <a:blipFill>
                <a:blip r:embed="rId5"/>
                <a:stretch>
                  <a:fillRect l="-1004" t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A136CBA-2ACD-BC91-37D6-268B0C7F1C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02644" y="282120"/>
            <a:ext cx="1781856" cy="103347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2ABBDB-B25E-1052-25C3-A4D02C3BF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Who Wants to be a Millionaire Suspense - Sound Effect (HD)">
            <a:hlinkClick r:id="" action="ppaction://media"/>
            <a:extLst>
              <a:ext uri="{FF2B5EF4-FFF2-40B4-BE49-F238E27FC236}">
                <a16:creationId xmlns:a16="http://schemas.microsoft.com/office/drawing/2014/main" id="{FB5D981A-9714-41BD-6AB3-483A1F61CD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10935" y="1142818"/>
            <a:ext cx="325899" cy="3258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541E1B-6EDF-FB8E-10EF-986E54E08B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14057" y="4697385"/>
            <a:ext cx="5370443" cy="1383795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62FE54A-E257-D21A-FE10-9B9F5F05EC99}"/>
                  </a:ext>
                </a:extLst>
              </p:cNvPr>
              <p:cNvSpPr txBox="1"/>
              <p:nvPr/>
            </p:nvSpPr>
            <p:spPr>
              <a:xfrm>
                <a:off x="407500" y="4695161"/>
                <a:ext cx="532479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Another solution, </a:t>
                </a:r>
                <a:r>
                  <a:rPr lang="en-US" dirty="0">
                    <a:solidFill>
                      <a:schemeClr val="accent1"/>
                    </a:solidFill>
                  </a:rPr>
                  <a:t>universal polymorphism</a:t>
                </a:r>
                <a:r>
                  <a:rPr lang="en-US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𝑙𝑒𝑡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=∀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𝑖𝑑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𝑖𝑛𝑡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25, </m:t>
                      </m:r>
                      <m:r>
                        <a:rPr lang="en-US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𝑖𝑑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𝑏𝑜𝑜𝑙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𝑡𝑟𝑢𝑒</m:t>
                      </m:r>
                      <m:r>
                        <a:rPr lang="en-US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62FE54A-E257-D21A-FE10-9B9F5F05EC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500" y="4695161"/>
                <a:ext cx="5324791" cy="646331"/>
              </a:xfrm>
              <a:prstGeom prst="rect">
                <a:avLst/>
              </a:prstGeom>
              <a:blipFill>
                <a:blip r:embed="rId9"/>
                <a:stretch>
                  <a:fillRect l="-1190" t="-3846" b="-9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76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622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F4791-6F12-004E-C6AB-71CB072C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Pop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Quiz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BAC55-8A1F-944B-026F-DBD820A55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83249"/>
            <a:ext cx="11353801" cy="32915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4) Suppose Q’ is the tuple Q after adding n elements of specific types……….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AutoNum type="alphaLcParenR"/>
            </a:pPr>
            <a:r>
              <a:rPr lang="en-US" sz="2400" dirty="0"/>
              <a:t>Q &lt;= Q’</a:t>
            </a:r>
            <a:endParaRPr lang="en-US" sz="2000" dirty="0"/>
          </a:p>
          <a:p>
            <a:pPr marL="457200" indent="-457200">
              <a:buFont typeface="Arial" panose="020B0604020202020204" pitchFamily="34" charset="0"/>
              <a:buAutoNum type="alphaLcParenR"/>
            </a:pPr>
            <a:r>
              <a:rPr lang="en-US" sz="2400" dirty="0"/>
              <a:t>Q’ &lt;= Q</a:t>
            </a:r>
            <a:endParaRPr lang="en-US" sz="2400" dirty="0">
              <a:latin typeface="Avenir Book" panose="02000503020000020003" pitchFamily="2" charset="0"/>
            </a:endParaRPr>
          </a:p>
          <a:p>
            <a:pPr marL="457200" indent="-457200">
              <a:buFont typeface="Arial" panose="020B0604020202020204" pitchFamily="34" charset="0"/>
              <a:buAutoNum type="alphaLcParenR"/>
            </a:pPr>
            <a:r>
              <a:rPr lang="en-US" sz="2400" dirty="0"/>
              <a:t>All operations permitted by Q are permitted by Q’ but not vice versa</a:t>
            </a:r>
            <a:endParaRPr lang="en-US" sz="2400" dirty="0">
              <a:latin typeface="Avenir Book" panose="02000503020000020003" pitchFamily="2" charset="0"/>
            </a:endParaRPr>
          </a:p>
          <a:p>
            <a:pPr marL="457200" indent="-457200">
              <a:buFont typeface="Arial" panose="020B0604020202020204" pitchFamily="34" charset="0"/>
              <a:buAutoNum type="alphaLcParenR"/>
            </a:pPr>
            <a:r>
              <a:rPr lang="en-US" sz="2400" dirty="0"/>
              <a:t>The wider tuple Q’ is more specific</a:t>
            </a:r>
            <a:endParaRPr lang="en-US" sz="2400" dirty="0">
              <a:latin typeface="Avenir Book" panose="02000503020000020003" pitchFamily="2" charset="0"/>
            </a:endParaRP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A136CBA-2ACD-BC91-37D6-268B0C7F1C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2644" y="282120"/>
            <a:ext cx="1781856" cy="103347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2ABBDB-B25E-1052-25C3-A4D02C3BF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Who Wants to be a Millionaire Suspense - Sound Effect (HD)">
            <a:hlinkClick r:id="" action="ppaction://media"/>
            <a:extLst>
              <a:ext uri="{FF2B5EF4-FFF2-40B4-BE49-F238E27FC236}">
                <a16:creationId xmlns:a16="http://schemas.microsoft.com/office/drawing/2014/main" id="{FB5D981A-9714-41BD-6AB3-483A1F61CD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0935" y="1142818"/>
            <a:ext cx="325899" cy="32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57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622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F4791-6F12-004E-C6AB-71CB072C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Pop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Quiz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BAC55-8A1F-944B-026F-DBD820A55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83249"/>
            <a:ext cx="11353801" cy="32915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5) Modifications that if made to sums do not violate progress……….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AutoNum type="alphaLcParenR"/>
            </a:pPr>
            <a:r>
              <a:rPr lang="en-US" sz="2400" dirty="0"/>
              <a:t>Adding more types to the sum</a:t>
            </a:r>
            <a:endParaRPr lang="en-US" sz="2000" dirty="0"/>
          </a:p>
          <a:p>
            <a:pPr marL="457200" indent="-457200">
              <a:buFont typeface="Arial" panose="020B0604020202020204" pitchFamily="34" charset="0"/>
              <a:buAutoNum type="alphaLcParenR"/>
            </a:pPr>
            <a:r>
              <a:rPr lang="en-US" sz="2400" dirty="0"/>
              <a:t>Deducting some types from the sum</a:t>
            </a:r>
            <a:endParaRPr lang="en-US" sz="2400" dirty="0">
              <a:latin typeface="Avenir Book" panose="02000503020000020003" pitchFamily="2" charset="0"/>
            </a:endParaRPr>
          </a:p>
          <a:p>
            <a:pPr marL="457200" indent="-457200">
              <a:buFont typeface="Arial" panose="020B0604020202020204" pitchFamily="34" charset="0"/>
              <a:buAutoNum type="alphaLcParenR"/>
            </a:pPr>
            <a:r>
              <a:rPr lang="en-US" sz="2400" dirty="0"/>
              <a:t>Replacing each type with one of its subtype</a:t>
            </a:r>
            <a:endParaRPr lang="en-US" sz="2400" dirty="0">
              <a:latin typeface="Avenir Book" panose="02000503020000020003" pitchFamily="2" charset="0"/>
            </a:endParaRPr>
          </a:p>
          <a:p>
            <a:pPr marL="457200" indent="-457200">
              <a:buFont typeface="Arial" panose="020B0604020202020204" pitchFamily="34" charset="0"/>
              <a:buAutoNum type="alphaLcParenR"/>
            </a:pPr>
            <a:r>
              <a:rPr lang="en-US" sz="2400" dirty="0"/>
              <a:t>Replacing each type with one of its supertypes</a:t>
            </a:r>
            <a:endParaRPr lang="en-US" sz="2400" dirty="0">
              <a:latin typeface="Avenir Book" panose="02000503020000020003" pitchFamily="2" charset="0"/>
            </a:endParaRP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A136CBA-2ACD-BC91-37D6-268B0C7F1C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2644" y="282120"/>
            <a:ext cx="1781856" cy="103347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2ABBDB-B25E-1052-25C3-A4D02C3BF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Who Wants to be a Millionaire Suspense - Sound Effect (HD)">
            <a:hlinkClick r:id="" action="ppaction://media"/>
            <a:extLst>
              <a:ext uri="{FF2B5EF4-FFF2-40B4-BE49-F238E27FC236}">
                <a16:creationId xmlns:a16="http://schemas.microsoft.com/office/drawing/2014/main" id="{FB5D981A-9714-41BD-6AB3-483A1F61CD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0935" y="1142818"/>
            <a:ext cx="325899" cy="32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35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622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F4791-6F12-004E-C6AB-71CB072C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Pop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Quiz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A136CBA-2ACD-BC91-37D6-268B0C7F1C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2644" y="282120"/>
            <a:ext cx="1781856" cy="103347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2ABBDB-B25E-1052-25C3-A4D02C3BF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Who Wants to be a Millionaire Suspense - Sound Effect (HD)">
            <a:hlinkClick r:id="" action="ppaction://media"/>
            <a:extLst>
              <a:ext uri="{FF2B5EF4-FFF2-40B4-BE49-F238E27FC236}">
                <a16:creationId xmlns:a16="http://schemas.microsoft.com/office/drawing/2014/main" id="{FB5D981A-9714-41BD-6AB3-483A1F61CD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0935" y="1142818"/>
            <a:ext cx="325899" cy="3258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355298E-4CC4-5A73-2183-7F85781BA2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" y="1609304"/>
            <a:ext cx="8699339" cy="47470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D143C2E-E366-986D-F0D7-074A948A856E}"/>
              </a:ext>
            </a:extLst>
          </p:cNvPr>
          <p:cNvSpPr txBox="1"/>
          <p:nvPr/>
        </p:nvSpPr>
        <p:spPr>
          <a:xfrm>
            <a:off x="9792182" y="2141316"/>
            <a:ext cx="16192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Julia numerical</a:t>
            </a:r>
          </a:p>
          <a:p>
            <a:r>
              <a:rPr lang="en-US" dirty="0"/>
              <a:t>Typing System</a:t>
            </a:r>
          </a:p>
        </p:txBody>
      </p:sp>
    </p:spTree>
    <p:extLst>
      <p:ext uri="{BB962C8B-B14F-4D97-AF65-F5344CB8AC3E}">
        <p14:creationId xmlns:p14="http://schemas.microsoft.com/office/powerpoint/2010/main" val="55019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2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F4791-6F12-004E-C6AB-71CB072C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Pop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Quiz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1BAC55-8A1F-944B-026F-DBD820A551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783249"/>
                <a:ext cx="11928677" cy="329150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6) Suppose a function F1 takes a function F2 of type T1-&gt;T2……….</a:t>
                </a: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AutoNum type="alphaLcParenR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i="0" dirty="0" smtClean="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a:rPr lang="en-US" sz="2200" i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0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i="0" dirty="0" smtClean="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a:rPr lang="en-US" sz="2200" i="0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20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>
                    <a:latin typeface="Avenir Book" panose="02000503020000020003" pitchFamily="2" charset="0"/>
                  </a:rPr>
                  <a:t>works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i="0" dirty="0" smtClean="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a:rPr lang="en-US" sz="2200" i="0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200" i="0" dirty="0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i="0" dirty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en-US" sz="2200" i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0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200" b="0" i="0" dirty="0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i="0" dirty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en-US" sz="2200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20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>
                    <a:latin typeface="Avenir Book" panose="02000503020000020003" pitchFamily="2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i="0" dirty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en-US" sz="2200" i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0" dirty="0" smtClean="0">
                        <a:latin typeface="Cambria Math" panose="02040503050406030204" pitchFamily="18" charset="0"/>
                      </a:rPr>
                      <m:t>’&lt;=</m:t>
                    </m:r>
                    <m:sSub>
                      <m:sSub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i="0" dirty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en-US" sz="2200" i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dirty="0">
                    <a:latin typeface="Avenir Book" panose="02000503020000020003" pitchFamily="2" charset="0"/>
                  </a:rPr>
                  <a:t>  (input more specific)</a:t>
                </a:r>
              </a:p>
              <a:p>
                <a:pPr marL="457200" indent="-457200">
                  <a:buFont typeface="Arial" panose="020B0604020202020204" pitchFamily="34" charset="0"/>
                  <a:buAutoNum type="alphaLcParenR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i="0" dirty="0" smtClean="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a:rPr lang="en-US" sz="2200" i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0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i="0" dirty="0" smtClean="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20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>
                    <a:latin typeface="Avenir Book" panose="02000503020000020003" pitchFamily="2" charset="0"/>
                  </a:rPr>
                  <a:t>works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i="0" dirty="0" smtClean="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a:rPr lang="en-US" sz="2200" i="0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200" i="0" dirty="0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i="0" dirty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en-US" sz="2200" i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0" dirty="0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i="0" dirty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en-US" sz="220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200" i="0" dirty="0" smtClean="0">
                        <a:latin typeface="Cambria Math" panose="02040503050406030204" pitchFamily="18" charset="0"/>
                      </a:rPr>
                      <m:t>’ </m:t>
                    </m:r>
                  </m:oMath>
                </a14:m>
                <a:r>
                  <a:rPr lang="en-US" sz="2200" dirty="0">
                    <a:latin typeface="Avenir Book" panose="02000503020000020003" pitchFamily="2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i="0" dirty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en-US" sz="220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200" i="0" dirty="0" smtClean="0">
                        <a:latin typeface="Cambria Math" panose="02040503050406030204" pitchFamily="18" charset="0"/>
                      </a:rPr>
                      <m:t>&lt;=</m:t>
                    </m:r>
                    <m:sSub>
                      <m:sSub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i="0" dirty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en-US" sz="220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200" i="0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2200" dirty="0">
                    <a:latin typeface="Avenir Book" panose="02000503020000020003" pitchFamily="2" charset="0"/>
                  </a:rPr>
                  <a:t>  (output more general)</a:t>
                </a:r>
              </a:p>
              <a:p>
                <a:pPr marL="457200" indent="-457200">
                  <a:buFont typeface="Arial" panose="020B0604020202020204" pitchFamily="34" charset="0"/>
                  <a:buAutoNum type="alphaLcParenR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i="0" dirty="0" smtClean="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a:rPr lang="en-US" sz="2200" i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0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i="0" dirty="0" smtClean="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a:rPr lang="en-US" sz="2200" i="0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20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>
                    <a:latin typeface="Avenir Book" panose="02000503020000020003" pitchFamily="2" charset="0"/>
                  </a:rPr>
                  <a:t>works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i="0" dirty="0" smtClean="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a:rPr lang="en-US" sz="2200" i="0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200" i="0" dirty="0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i="0" dirty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en-US" sz="2200" i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0" dirty="0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i="0" dirty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en-US" sz="220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200" i="0" dirty="0" smtClean="0">
                        <a:latin typeface="Cambria Math" panose="02040503050406030204" pitchFamily="18" charset="0"/>
                      </a:rPr>
                      <m:t>’ </m:t>
                    </m:r>
                  </m:oMath>
                </a14:m>
                <a:r>
                  <a:rPr lang="en-US" sz="2200" dirty="0">
                    <a:latin typeface="Avenir Book" panose="02000503020000020003" pitchFamily="2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i="0" dirty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en-US" sz="2200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200" i="0" dirty="0" smtClean="0">
                        <a:latin typeface="Cambria Math" panose="02040503050406030204" pitchFamily="18" charset="0"/>
                      </a:rPr>
                      <m:t>’&lt;=</m:t>
                    </m:r>
                    <m:sSub>
                      <m:sSub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i="0" dirty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en-US" sz="2200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200" dirty="0">
                    <a:latin typeface="Avenir Book" panose="02000503020000020003" pitchFamily="2" charset="0"/>
                  </a:rPr>
                  <a:t>  (output more specific)</a:t>
                </a:r>
              </a:p>
              <a:p>
                <a:pPr marL="457200" indent="-457200">
                  <a:buFont typeface="Arial" panose="020B0604020202020204" pitchFamily="34" charset="0"/>
                  <a:buAutoNum type="alphaLcParenR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i="0" dirty="0" smtClean="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a:rPr lang="en-US" sz="2200" i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0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i="0" dirty="0" smtClean="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a:rPr lang="en-US" sz="2200" i="0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20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>
                    <a:latin typeface="Avenir Book" panose="02000503020000020003" pitchFamily="2" charset="0"/>
                  </a:rPr>
                  <a:t>works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i="0" dirty="0" smtClean="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a:rPr lang="en-US" sz="2200" i="0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200" i="0" dirty="0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dirty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en-US" sz="2200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dirty="0">
                        <a:latin typeface="Cambria Math" panose="02040503050406030204" pitchFamily="18" charset="0"/>
                      </a:rPr>
                      <m:t>’→</m:t>
                    </m:r>
                    <m:sSub>
                      <m:sSub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dirty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en-US" sz="2200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200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200" dirty="0">
                        <a:latin typeface="Avenir Book" panose="02000503020000020003" pitchFamily="2" charset="0"/>
                      </a:rPr>
                      <m:t>and</m:t>
                    </m:r>
                    <m:r>
                      <a:rPr lang="en-US" sz="2200" b="0" i="0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dirty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en-US" sz="2200" b="0" i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dirty="0">
                        <a:latin typeface="Cambria Math" panose="02040503050406030204" pitchFamily="18" charset="0"/>
                      </a:rPr>
                      <m:t>&lt;=</m:t>
                    </m:r>
                    <m:sSub>
                      <m:sSub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dirty="0"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sz="2200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dirty="0">
                    <a:latin typeface="Avenir Book" panose="02000503020000020003" pitchFamily="2" charset="0"/>
                  </a:rPr>
                  <a:t> (input more general)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1BAC55-8A1F-944B-026F-DBD820A551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783249"/>
                <a:ext cx="11928677" cy="3291502"/>
              </a:xfrm>
              <a:blipFill>
                <a:blip r:embed="rId5"/>
                <a:stretch>
                  <a:fillRect l="-956" t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A136CBA-2ACD-BC91-37D6-268B0C7F1C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02644" y="282120"/>
            <a:ext cx="1781856" cy="103347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2ABBDB-B25E-1052-25C3-A4D02C3BF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Who Wants to be a Millionaire Suspense - Sound Effect (HD)">
            <a:hlinkClick r:id="" action="ppaction://media"/>
            <a:extLst>
              <a:ext uri="{FF2B5EF4-FFF2-40B4-BE49-F238E27FC236}">
                <a16:creationId xmlns:a16="http://schemas.microsoft.com/office/drawing/2014/main" id="{FB5D981A-9714-41BD-6AB3-483A1F61CD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10935" y="1142818"/>
            <a:ext cx="325899" cy="3258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F1BEF1C-027D-F6C0-59EA-29F36EBFAE51}"/>
              </a:ext>
            </a:extLst>
          </p:cNvPr>
          <p:cNvSpPr txBox="1"/>
          <p:nvPr/>
        </p:nvSpPr>
        <p:spPr>
          <a:xfrm>
            <a:off x="910935" y="4300746"/>
            <a:ext cx="9668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If some code uses a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function F2 </a:t>
            </a:r>
            <a:r>
              <a:rPr lang="en-US" dirty="0"/>
              <a:t>that </a:t>
            </a:r>
            <a:r>
              <a:rPr lang="en-US" dirty="0">
                <a:solidFill>
                  <a:srgbClr val="C00000"/>
                </a:solidFill>
              </a:rPr>
              <a:t>takes rational numbers </a:t>
            </a:r>
            <a:r>
              <a:rPr lang="en-US" dirty="0"/>
              <a:t>and </a:t>
            </a:r>
            <a:r>
              <a:rPr lang="en-US" dirty="0">
                <a:solidFill>
                  <a:srgbClr val="C00000"/>
                </a:solidFill>
              </a:rPr>
              <a:t>outputs an integer</a:t>
            </a:r>
            <a:r>
              <a:rPr lang="en-US" dirty="0"/>
              <a:t>, then it will </a:t>
            </a:r>
            <a:r>
              <a:rPr lang="en-US" dirty="0">
                <a:solidFill>
                  <a:srgbClr val="002060"/>
                </a:solidFill>
              </a:rPr>
              <a:t>still work </a:t>
            </a:r>
            <a:r>
              <a:rPr lang="en-US" dirty="0"/>
              <a:t>(type-check) if we replace it with a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function F3 </a:t>
            </a:r>
            <a:r>
              <a:rPr lang="en-US" dirty="0"/>
              <a:t>that </a:t>
            </a:r>
            <a:r>
              <a:rPr lang="en-US" dirty="0">
                <a:solidFill>
                  <a:srgbClr val="C00000"/>
                </a:solidFill>
              </a:rPr>
              <a:t>takes real numbers and outputs a count</a:t>
            </a:r>
            <a:r>
              <a:rPr lang="en-US" dirty="0"/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0637F5-B0C0-6997-6E4C-49F7A7D7DCCC}"/>
              </a:ext>
            </a:extLst>
          </p:cNvPr>
          <p:cNvSpPr txBox="1"/>
          <p:nvPr/>
        </p:nvSpPr>
        <p:spPr>
          <a:xfrm>
            <a:off x="988828" y="5321778"/>
            <a:ext cx="6566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F3 is subtype of F2 (i.e., F2 input shrinks and output widens over F3)</a:t>
            </a:r>
          </a:p>
        </p:txBody>
      </p:sp>
    </p:spTree>
    <p:extLst>
      <p:ext uri="{BB962C8B-B14F-4D97-AF65-F5344CB8AC3E}">
        <p14:creationId xmlns:p14="http://schemas.microsoft.com/office/powerpoint/2010/main" val="111024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622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9078</TotalTime>
  <Words>2525</Words>
  <Application>Microsoft Macintosh PowerPoint</Application>
  <PresentationFormat>Widescreen</PresentationFormat>
  <Paragraphs>402</Paragraphs>
  <Slides>32</Slides>
  <Notes>31</Notes>
  <HiddenSlides>0</HiddenSlides>
  <MMClips>7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Avenir Book</vt:lpstr>
      <vt:lpstr>Calibri</vt:lpstr>
      <vt:lpstr>Calibri Light</vt:lpstr>
      <vt:lpstr>Cambria Math</vt:lpstr>
      <vt:lpstr>Poppins</vt:lpstr>
      <vt:lpstr>Office Theme</vt:lpstr>
      <vt:lpstr>Programming Language Concepts Tutorials</vt:lpstr>
      <vt:lpstr>Pop Quiz</vt:lpstr>
      <vt:lpstr>Pop Quiz</vt:lpstr>
      <vt:lpstr>Pop Quiz</vt:lpstr>
      <vt:lpstr>Pop Quiz</vt:lpstr>
      <vt:lpstr>Pop Quiz</vt:lpstr>
      <vt:lpstr>Pop Quiz</vt:lpstr>
      <vt:lpstr>Pop Quiz</vt:lpstr>
      <vt:lpstr>Pop Quiz</vt:lpstr>
      <vt:lpstr>Quiz Solution</vt:lpstr>
      <vt:lpstr>Quiz Solution</vt:lpstr>
      <vt:lpstr>Quiz Solution</vt:lpstr>
      <vt:lpstr>Quiz Solution</vt:lpstr>
      <vt:lpstr>Quiz Solution</vt:lpstr>
      <vt:lpstr>Quiz Solution</vt:lpstr>
      <vt:lpstr>Assignment Solution</vt:lpstr>
      <vt:lpstr>Assignment Solution</vt:lpstr>
      <vt:lpstr>Assignment Solution</vt:lpstr>
      <vt:lpstr>Assignment Solution</vt:lpstr>
      <vt:lpstr>Assignment Solution</vt:lpstr>
      <vt:lpstr>Assignment Solution</vt:lpstr>
      <vt:lpstr>Assignment Solution</vt:lpstr>
      <vt:lpstr>Assignment Solution</vt:lpstr>
      <vt:lpstr>Assignment Solution</vt:lpstr>
      <vt:lpstr>Assignment Solution</vt:lpstr>
      <vt:lpstr>Assignment Solution</vt:lpstr>
      <vt:lpstr>Assignment Solution</vt:lpstr>
      <vt:lpstr>Assignment Solution</vt:lpstr>
      <vt:lpstr>Assignment Solution</vt:lpstr>
      <vt:lpstr>Assignment Solution</vt:lpstr>
      <vt:lpstr>Assignment Solution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Cellular Basics &amp; Evolution</dc:title>
  <dc:creator>Essam Abdelghany</dc:creator>
  <cp:lastModifiedBy>Abdelghany, Essam Wisam Fouad Amin</cp:lastModifiedBy>
  <cp:revision>250</cp:revision>
  <dcterms:created xsi:type="dcterms:W3CDTF">2023-04-27T21:19:03Z</dcterms:created>
  <dcterms:modified xsi:type="dcterms:W3CDTF">2024-11-06T20:46:59Z</dcterms:modified>
</cp:coreProperties>
</file>