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93" r:id="rId3"/>
    <p:sldId id="391" r:id="rId4"/>
    <p:sldId id="404" r:id="rId5"/>
    <p:sldId id="405" r:id="rId6"/>
    <p:sldId id="406" r:id="rId7"/>
    <p:sldId id="407" r:id="rId8"/>
    <p:sldId id="409" r:id="rId9"/>
    <p:sldId id="432" r:id="rId10"/>
    <p:sldId id="410" r:id="rId11"/>
    <p:sldId id="403" r:id="rId12"/>
    <p:sldId id="373" r:id="rId13"/>
    <p:sldId id="433" r:id="rId14"/>
    <p:sldId id="412" r:id="rId15"/>
    <p:sldId id="434" r:id="rId16"/>
    <p:sldId id="435" r:id="rId17"/>
    <p:sldId id="436" r:id="rId18"/>
    <p:sldId id="437" r:id="rId19"/>
    <p:sldId id="438" r:id="rId20"/>
    <p:sldId id="439" r:id="rId21"/>
    <p:sldId id="441" r:id="rId22"/>
    <p:sldId id="442" r:id="rId23"/>
    <p:sldId id="443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050608"/>
    <a:srgbClr val="FFB3FF"/>
    <a:srgbClr val="FF5056"/>
    <a:srgbClr val="9259A3"/>
    <a:srgbClr val="05B050"/>
    <a:srgbClr val="00FFF0"/>
    <a:srgbClr val="FFFECD"/>
    <a:srgbClr val="66FFDD"/>
    <a:srgbClr val="FF7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D28D7-23F8-459C-870E-D918D52BE735}" v="5" dt="2024-10-30T20:05:15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3"/>
    <p:restoredTop sz="96301"/>
  </p:normalViewPr>
  <p:slideViewPr>
    <p:cSldViewPr snapToGrid="0">
      <p:cViewPr varScale="1">
        <p:scale>
          <a:sx n="114" d="100"/>
          <a:sy n="114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6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elghany, Essam Wisam Fouad Amin" userId="7734e799-980f-40e0-b3c8-d421a65d333c" providerId="ADAL" clId="{D14D28D7-23F8-459C-870E-D918D52BE735}"/>
    <pc:docChg chg="modSld">
      <pc:chgData name="Abdelghany, Essam Wisam Fouad Amin" userId="7734e799-980f-40e0-b3c8-d421a65d333c" providerId="ADAL" clId="{D14D28D7-23F8-459C-870E-D918D52BE735}" dt="2024-10-30T20:05:15.023" v="4" actId="313"/>
      <pc:docMkLst>
        <pc:docMk/>
      </pc:docMkLst>
      <pc:sldChg chg="modSp">
        <pc:chgData name="Abdelghany, Essam Wisam Fouad Amin" userId="7734e799-980f-40e0-b3c8-d421a65d333c" providerId="ADAL" clId="{D14D28D7-23F8-459C-870E-D918D52BE735}" dt="2024-10-30T20:05:15.023" v="4" actId="313"/>
        <pc:sldMkLst>
          <pc:docMk/>
          <pc:sldMk cId="356764480" sldId="391"/>
        </pc:sldMkLst>
        <pc:spChg chg="mod">
          <ac:chgData name="Abdelghany, Essam Wisam Fouad Amin" userId="7734e799-980f-40e0-b3c8-d421a65d333c" providerId="ADAL" clId="{D14D28D7-23F8-459C-870E-D918D52BE735}" dt="2024-10-30T20:05:15.023" v="4" actId="313"/>
          <ac:spMkLst>
            <pc:docMk/>
            <pc:sldMk cId="356764480" sldId="391"/>
            <ac:spMk id="3" creationId="{411BAC55-8A1F-944B-026F-DBD820A551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EC2B7-6072-924B-AE51-DA281600F23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036C-B239-7F49-800F-BE8CBE0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3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5918D-B7DF-1F4D-FE0C-2B47063C5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8FCD38-291D-9AD5-3169-33A5388BE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04E6D-2748-85C6-9D04-8D42F0A3E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D42C9-E205-FD47-2BB4-9FD36BE42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57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26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B400C-71E2-F927-BAB2-3EDCD7B7D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689F2-A6AF-66EC-DAB6-6AD3485C4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F387D3-9618-BC5B-9C6F-8F0B2E0FA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F899D-F3D5-CEB5-6F00-E707A2890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E6005-2B7A-D623-7320-1813176B7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E12298-251C-A5E8-2D48-E31718985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B14815-DB55-232F-45AF-1AAF0E9FD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65017-EE8B-EC01-0CE4-4008A7234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64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A386D-BA59-C728-12EE-D2F5F909A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FE09E5-1568-063D-B2C0-7ABB06F3D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8EAE33-77E5-FEE9-0C65-D2105C0BF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6B5C1-22A4-9DB7-245D-31A114450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28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DC588-5C39-F809-E6FE-4E7590194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7BF41-7BCC-31D6-33DD-C37EA3595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F4DD33-00C5-6367-B421-26E86EAD4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4AF78-4661-B9E5-6A3E-3CEA784279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10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57521-8ACD-5B9F-F02D-BFBF8146E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64F326-BAFD-D532-22E5-6498AF18F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AC6032-8CEE-70F4-6FBA-017A197D5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A1B68-9B74-7C07-CD66-8ABB99AF2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27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3373B-79B1-EE79-014F-1171792D6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18DB8-3AEB-3C46-FA11-FC1055EC9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D66D84-4418-61CE-1600-389E72F73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C4476-C53A-8EC4-16EA-1A8B30AFC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13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7A704-914B-335D-378B-18EB7867D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F52320-FEC0-217E-2063-3A9E761EA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5EF712-0542-E09C-C031-2A0A3B5EF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F467F-188B-6125-EA5B-1F0CE8AC8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89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9099B-D94A-FECC-6912-C10520450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BC1B49-A09C-5F0D-1F41-B8C029737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D54C7-466D-C9F2-502A-F946B703A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BC2A5-3091-5C3B-0749-924BAE855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39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178B1-9757-4BD3-58C9-C227F847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A0A1C2-8AF1-BF3A-A8CC-46DD77744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F52334-132E-15D9-CF05-B34FA18C9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F5CDE-F5C0-825E-D54C-9F673293D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04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0AB07-10F1-AE4B-D484-EA5501FF5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CE8013-B1AB-BE4A-E2D8-87E4C0DF0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58F53E-8631-EDB1-8CBA-6B81339EE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27D99-2B5C-4309-E396-0C5ED59A9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43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2012E-D2EC-F534-B841-6F5A87599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FE18D8-18C3-7DD5-278B-40D36E24A8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288848-FD18-FDB7-66FC-998301167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70446-7539-67A9-E7B5-FFF540E9F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49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A4201-8B39-8D0E-FAD1-B8F8490ED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C8BDA9-05D3-48F2-2EED-C6CC8D820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E211C-AEB8-D6DF-60C3-DB2EAE418B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14304-73BB-5761-F1A4-30584F522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5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31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81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91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0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67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82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B1C30-AB25-799C-E836-8316BB8A7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158AFA-65F4-3D95-647D-088FC1265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AB1406-5F33-EB23-7BD2-45E8D5F25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FA7CE-4769-1E5E-97F2-D23A48832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650-7DD4-7F7A-C2FC-9A48676AF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65B7A-75E4-445D-6C89-352C2BF65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728CA-7A15-DDA1-2B5A-19023A4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F3B1-F3DA-4441-B1EE-A851EB4245DB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E9572-16CC-C507-3FE8-5D81F41C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FE9A-D75D-41FD-14F2-54447E6C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65A0-B957-4643-E75C-2923CBBA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5F087-9007-D801-8855-4E4534E3D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94488-760D-5249-BCB4-53B99D25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92E3-9FDF-E54D-B4EB-6783B208EA12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480E4-8A40-1DEF-1267-079558B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B082-1910-6782-A5D8-D7CE3882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1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2FB98-F5A3-EAD4-C58B-5C4479BB7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A3FA-B8B8-8700-AE67-75C83B0CB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B346-5207-EC3C-EC5C-CAAF79C5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09F-0DAD-EF43-BD61-D49A3729F966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40F8-2DC9-B4CE-476C-B19BC354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005A6-FC58-4864-2134-524043FC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BD0C-F047-BB8D-334E-26DB6BB1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D15C-E712-D640-924E-1CE94175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CAC72-B759-F098-9066-040D04CB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9CD0-1312-E046-A25A-EF67E8F26F22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D4A3A-2D59-9F87-DE64-5E4BC79A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B2F00-2684-2A1E-63A1-0A47D2CF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BD8C-862C-9797-1C76-AE304248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477E-F414-17E9-34AC-22E90C72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2E1C-4861-1084-B022-B5C8CBDF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FF94-728B-E64A-8809-790A4B1ED3D4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5946-3920-3127-C8E5-CCE8103D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31EF-888C-E178-1E17-4C028876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5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C622-B67A-307F-DA63-314F1335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DEFC-FE71-165C-2EFD-94616DD42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629E3-0250-FCC3-38D5-FE9B3921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C4CD0-41EB-F888-86F6-6B13E3C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34A-1CEF-A047-A231-02CE8861FB9D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CA8F0-8F13-F417-700F-D6B99807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972BD-0D01-94A9-6C69-061398F0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132B-535E-C6FF-7744-59072AC8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419B6-CC99-9422-DDE9-9545CB5E2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968A7-2F54-8F34-741D-8F359827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759E6-5564-DDCF-5B73-F07536E97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8044A-F3B0-A998-C9B6-A57F5868C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0AB77-8CA1-B9CF-F7B2-C6C4F20B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9715-70F5-924C-B3F8-AD1883EF0647}" type="datetime1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07F81-42D1-F665-6C36-A19D22D7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F3D2A-7D66-155A-A86F-ACA412F0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7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1A73-84D3-E333-052E-8277676E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639D7-DE91-8EEE-CB03-49027581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2980-813B-CE49-B375-E252E333A381}" type="datetime1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8C9F4-1DB9-A4B6-BDFA-57CCE720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468F7-1C54-33EB-435E-DF0A574E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9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629FA-128B-64AF-5D24-B7952161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0C0A-6F6A-0D4B-8E91-ACA8A5BF8E76}" type="datetime1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1E20C-A3DF-98CD-5589-83AFEF21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47EAF-48C8-B2A3-5706-6DEC5128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B540-96EF-2FB2-8666-C75FD394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0AB0-532E-9427-52BD-F3E58F4B4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5005D-119E-CC93-C7B9-585CA2D06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26C4-9C8B-37D7-6909-DCA4ABC5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99F8-5E62-5A4D-97BB-29105228C9E6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0B20C-A21E-6F83-1B0C-35184FB1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62779-E10B-29FD-3ED3-15120301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B992-81C7-74DF-B320-5BA94F16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E8874-F766-6140-79A4-BCA315327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C51DE-1FA1-DFC5-EB48-ADDF4A7FC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A0579-C751-856B-BD91-C23B2AA9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528A-E76A-414B-946C-79A173F175C6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28CC2-82B4-DE20-B5AA-48BE190D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8B101-BE24-1983-9065-6BA52075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D933C-DF95-5365-F5C1-F1498E77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936ED-01E8-71DF-FB7A-FD7802D5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D2555-F48E-0CD5-7833-F271C6199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CE49-D2F1-D84A-9B2E-0E5EACFB1C70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9A4D-5030-4CF5-CCA8-0D8D8B6B2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47716-553C-E069-D179-B09B234AF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3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379E-25AB-5771-3F10-00F8059C3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Programming Language Concepts </a:t>
            </a:r>
            <a:r>
              <a:rPr lang="en-US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Tutorials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79E56-D071-8596-A083-46AA9F3F7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98901"/>
          </a:xfrm>
        </p:spPr>
        <p:txBody>
          <a:bodyPr/>
          <a:lstStyle/>
          <a:p>
            <a:r>
              <a:rPr lang="en-US" sz="2000" i="1" dirty="0">
                <a:latin typeface="Avenir Book" panose="02000503020000020003" pitchFamily="2" charset="0"/>
              </a:rPr>
              <a:t>Become a Programming Languages Designer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EA932-9ED4-8A19-5408-425870D34EB7}"/>
              </a:ext>
            </a:extLst>
          </p:cNvPr>
          <p:cNvSpPr txBox="1"/>
          <p:nvPr/>
        </p:nvSpPr>
        <p:spPr>
          <a:xfrm>
            <a:off x="4324796" y="4604559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Supervised by </a:t>
            </a:r>
            <a:r>
              <a:rPr lang="en-US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Dr. Kenny Zhu</a:t>
            </a:r>
          </a:p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7CE70-3030-1D1D-BBAD-2E5D46F4850A}"/>
              </a:ext>
            </a:extLst>
          </p:cNvPr>
          <p:cNvSpPr txBox="1"/>
          <p:nvPr/>
        </p:nvSpPr>
        <p:spPr>
          <a:xfrm>
            <a:off x="4505619" y="5094034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TAs: </a:t>
            </a:r>
            <a:r>
              <a:rPr lang="en-US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Essam Abdelghany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DF8CA4-0807-98E2-7412-FD2C5D6F1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9" y="4481742"/>
            <a:ext cx="2748130" cy="1593915"/>
          </a:xfrm>
          <a:prstGeom prst="rect">
            <a:avLst/>
          </a:prstGeom>
        </p:spPr>
      </p:pic>
      <p:pic>
        <p:nvPicPr>
          <p:cNvPr id="1026" name="Picture 2" descr="Programming language - Free communications icons">
            <a:extLst>
              <a:ext uri="{FF2B5EF4-FFF2-40B4-BE49-F238E27FC236}">
                <a16:creationId xmlns:a16="http://schemas.microsoft.com/office/drawing/2014/main" id="{9F70529A-BB64-EB0E-4A24-7B8033B4E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15" y="4001234"/>
            <a:ext cx="2499312" cy="249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FEAEC-9D59-703D-A89A-0294FB18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963EC-1A79-D6E0-C7B8-0527F75E6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D9B3-0EBC-B76A-DFAE-F662C4E8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16" y="2022057"/>
            <a:ext cx="8218613" cy="2499043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</a:t>
            </a:r>
            <a:br>
              <a:rPr lang="en" sz="80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</a:br>
            <a:r>
              <a:rPr lang="en" sz="8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sz="8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43C9F67-1D4E-F7E1-22A4-B6148ED16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05" y="2330971"/>
            <a:ext cx="3243479" cy="18812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D6241-C210-FDF2-7C75-DA8081D6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Recap</a:t>
            </a:r>
            <a:endParaRPr lang="en-US" b="1" dirty="0">
              <a:solidFill>
                <a:schemeClr val="accent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8D02C8-824B-3646-5E9B-CD55571AE980}"/>
                  </a:ext>
                </a:extLst>
              </p:cNvPr>
              <p:cNvSpPr txBox="1"/>
              <p:nvPr/>
            </p:nvSpPr>
            <p:spPr>
              <a:xfrm>
                <a:off x="534062" y="3015727"/>
                <a:ext cx="5880652" cy="5221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d>
                            <m:dPr>
                              <m:begChr m:val="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9259A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├ 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9259A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9259A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d>
                            <m:dPr>
                              <m:begChr m:val="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9259A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├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9259A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9259A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n-US" sz="1600" b="0" i="0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int</m:t>
                                  </m:r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n-US" sz="1600" b="0" i="0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int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8D02C8-824B-3646-5E9B-CD55571AE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62" y="3015727"/>
                <a:ext cx="5880652" cy="522194"/>
              </a:xfrm>
              <a:prstGeom prst="rect">
                <a:avLst/>
              </a:prstGeom>
              <a:blipFill>
                <a:blip r:embed="rId4"/>
                <a:stretch>
                  <a:fillRect t="-83333" b="-6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BAA7F-978F-B045-9F67-24732EF0F066}"/>
                  </a:ext>
                </a:extLst>
              </p:cNvPr>
              <p:cNvSpPr txBox="1"/>
              <p:nvPr/>
            </p:nvSpPr>
            <p:spPr>
              <a:xfrm>
                <a:off x="189172" y="1795559"/>
                <a:ext cx="3358773" cy="577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BAA7F-978F-B045-9F67-24732EF0F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72" y="1795559"/>
                <a:ext cx="3358773" cy="577402"/>
              </a:xfrm>
              <a:prstGeom prst="rect">
                <a:avLst/>
              </a:prstGeom>
              <a:blipFill>
                <a:blip r:embed="rId5"/>
                <a:stretch>
                  <a:fillRect t="-6522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EDEDFE-EA70-0E26-2376-A88E6E648725}"/>
                  </a:ext>
                </a:extLst>
              </p:cNvPr>
              <p:cNvSpPr txBox="1"/>
              <p:nvPr/>
            </p:nvSpPr>
            <p:spPr>
              <a:xfrm>
                <a:off x="6492100" y="2999629"/>
                <a:ext cx="4401472" cy="5242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d>
                            <m:dPr>
                              <m:begChr m:val=""/>
                              <m:ctrlP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9259A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├</m:t>
                                  </m:r>
                                  <m:r>
                                    <a:rPr lang="en-US" sz="1600" i="1">
                                      <a:solidFill>
                                        <a:srgbClr val="9259A3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9259A3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1600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bool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</m:e>
                          </m:d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EDEDFE-EA70-0E26-2376-A88E6E648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100" y="2999629"/>
                <a:ext cx="4401472" cy="524246"/>
              </a:xfrm>
              <a:prstGeom prst="rect">
                <a:avLst/>
              </a:prstGeom>
              <a:blipFill>
                <a:blip r:embed="rId6"/>
                <a:stretch>
                  <a:fillRect l="-1729" t="-83333" r="-19597" b="-6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48B27B-9DBA-268F-5E1F-3473EAFB3404}"/>
                  </a:ext>
                </a:extLst>
              </p:cNvPr>
              <p:cNvSpPr txBox="1"/>
              <p:nvPr/>
            </p:nvSpPr>
            <p:spPr>
              <a:xfrm>
                <a:off x="3177958" y="1947588"/>
                <a:ext cx="1638340" cy="425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 smtClean="0"/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int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48B27B-9DBA-268F-5E1F-3473EAFB3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958" y="1947588"/>
                <a:ext cx="1638340" cy="425373"/>
              </a:xfrm>
              <a:prstGeom prst="rect">
                <a:avLst/>
              </a:prstGeom>
              <a:blipFill>
                <a:blip r:embed="rId7"/>
                <a:stretch>
                  <a:fillRect l="-5385" t="-55882" r="-18462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77A0CB-041F-EAD0-0451-E874AC1A85B1}"/>
                  </a:ext>
                </a:extLst>
              </p:cNvPr>
              <p:cNvSpPr txBox="1"/>
              <p:nvPr/>
            </p:nvSpPr>
            <p:spPr>
              <a:xfrm>
                <a:off x="5053825" y="1925583"/>
                <a:ext cx="2937747" cy="425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mtClean="0"/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true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true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: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77A0CB-041F-EAD0-0451-E874AC1A8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825" y="1925583"/>
                <a:ext cx="2937747" cy="425373"/>
              </a:xfrm>
              <a:prstGeom prst="rect">
                <a:avLst/>
              </a:prstGeom>
              <a:blipFill>
                <a:blip r:embed="rId8"/>
                <a:stretch>
                  <a:fillRect t="-54286" r="-858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9A486E-E56D-8204-1FA5-83EC06A6C7D2}"/>
                  </a:ext>
                </a:extLst>
              </p:cNvPr>
              <p:cNvSpPr txBox="1"/>
              <p:nvPr/>
            </p:nvSpPr>
            <p:spPr>
              <a:xfrm>
                <a:off x="8229099" y="1914694"/>
                <a:ext cx="2664473" cy="425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 smtClean="0"/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false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false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: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9A486E-E56D-8204-1FA5-83EC06A6C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099" y="1914694"/>
                <a:ext cx="2664473" cy="425373"/>
              </a:xfrm>
              <a:prstGeom prst="rect">
                <a:avLst/>
              </a:prstGeom>
              <a:blipFill>
                <a:blip r:embed="rId9"/>
                <a:stretch>
                  <a:fillRect l="-3333" t="-51429" r="-7143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ED3361-37BC-60B3-1FE9-E40EE1CA95EE}"/>
                  </a:ext>
                </a:extLst>
              </p:cNvPr>
              <p:cNvSpPr txBox="1"/>
              <p:nvPr/>
            </p:nvSpPr>
            <p:spPr>
              <a:xfrm>
                <a:off x="838200" y="4265598"/>
                <a:ext cx="9287075" cy="577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 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if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rgbClr val="9259A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then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259A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else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if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then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else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ED3361-37BC-60B3-1FE9-E40EE1CA9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65598"/>
                <a:ext cx="9287075" cy="577402"/>
              </a:xfrm>
              <a:prstGeom prst="rect">
                <a:avLst/>
              </a:prstGeom>
              <a:blipFill>
                <a:blip r:embed="rId10"/>
                <a:stretch>
                  <a:fillRect l="-137" t="-8696" r="-410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0C907-9ADE-9C66-7DE5-26F9CECDB83F}"/>
                  </a:ext>
                </a:extLst>
              </p:cNvPr>
              <p:cNvSpPr txBox="1"/>
              <p:nvPr/>
            </p:nvSpPr>
            <p:spPr>
              <a:xfrm>
                <a:off x="215348" y="5454750"/>
                <a:ext cx="5880652" cy="570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0C907-9ADE-9C66-7DE5-26F9CECDB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48" y="5454750"/>
                <a:ext cx="5880652" cy="570990"/>
              </a:xfrm>
              <a:prstGeom prst="rect">
                <a:avLst/>
              </a:prstGeom>
              <a:blipFill>
                <a:blip r:embed="rId11"/>
                <a:stretch>
                  <a:fillRect t="-869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394202-6963-2216-10BF-C5723EDB7D01}"/>
                  </a:ext>
                </a:extLst>
              </p:cNvPr>
              <p:cNvSpPr txBox="1"/>
              <p:nvPr/>
            </p:nvSpPr>
            <p:spPr>
              <a:xfrm>
                <a:off x="5903848" y="5454750"/>
                <a:ext cx="5880652" cy="5805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9259A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:(</m:t>
                          </m:r>
                          <m: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𝑓𝑢𝑛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𝑓𝑢𝑛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):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 =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</m:d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394202-6963-2216-10BF-C5723EDB7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848" y="5454750"/>
                <a:ext cx="5880652" cy="580544"/>
              </a:xfrm>
              <a:prstGeom prst="rect">
                <a:avLst/>
              </a:prstGeom>
              <a:blipFill>
                <a:blip r:embed="rId12"/>
                <a:stretch>
                  <a:fillRect t="-6383" r="-647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D25BCEB-55D1-923F-07E2-FDE1DDE6B5AF}"/>
              </a:ext>
            </a:extLst>
          </p:cNvPr>
          <p:cNvSpPr txBox="1"/>
          <p:nvPr/>
        </p:nvSpPr>
        <p:spPr>
          <a:xfrm>
            <a:off x="838200" y="1298338"/>
            <a:ext cx="251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Variables &amp; Constants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9E4F58-6628-72F8-949C-F23D0E2693F9}"/>
              </a:ext>
            </a:extLst>
          </p:cNvPr>
          <p:cNvSpPr txBox="1"/>
          <p:nvPr/>
        </p:nvSpPr>
        <p:spPr>
          <a:xfrm>
            <a:off x="838200" y="2550790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Binary Operators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63D6A-A1DE-1025-3E6E-5499BA0F2297}"/>
              </a:ext>
            </a:extLst>
          </p:cNvPr>
          <p:cNvSpPr txBox="1"/>
          <p:nvPr/>
        </p:nvSpPr>
        <p:spPr>
          <a:xfrm>
            <a:off x="866520" y="377187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If-then-else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825A99-CE58-C7D5-27BC-59FBA3D61C7C}"/>
              </a:ext>
            </a:extLst>
          </p:cNvPr>
          <p:cNvSpPr txBox="1"/>
          <p:nvPr/>
        </p:nvSpPr>
        <p:spPr>
          <a:xfrm>
            <a:off x="881161" y="4969692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Function Calls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D438A5-4411-020B-2DA3-B74106EA8668}"/>
              </a:ext>
            </a:extLst>
          </p:cNvPr>
          <p:cNvSpPr txBox="1"/>
          <p:nvPr/>
        </p:nvSpPr>
        <p:spPr>
          <a:xfrm>
            <a:off x="5676953" y="4969692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Function Definition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4EDEC-0313-EF34-5E24-5E9F6296449F}"/>
              </a:ext>
            </a:extLst>
          </p:cNvPr>
          <p:cNvSpPr txBox="1"/>
          <p:nvPr/>
        </p:nvSpPr>
        <p:spPr>
          <a:xfrm>
            <a:off x="7749100" y="1362857"/>
            <a:ext cx="395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Arrow is a step towards type inference.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3B7C0-8450-9D5F-7B09-8E451E75243B}"/>
              </a:ext>
            </a:extLst>
          </p:cNvPr>
          <p:cNvSpPr txBox="1"/>
          <p:nvPr/>
        </p:nvSpPr>
        <p:spPr>
          <a:xfrm>
            <a:off x="838200" y="6175054"/>
            <a:ext cx="7567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you know the type schemes and constraints for the subexpressions: 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how to find the type scheme for the expression? and (ii), what constraints are added?</a:t>
            </a:r>
          </a:p>
        </p:txBody>
      </p:sp>
    </p:spTree>
    <p:extLst>
      <p:ext uri="{BB962C8B-B14F-4D97-AF65-F5344CB8AC3E}">
        <p14:creationId xmlns:p14="http://schemas.microsoft.com/office/powerpoint/2010/main" val="60212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2CAD9-166A-E2E4-8F2B-C9EA62EC0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A5BF-9738-52DF-5614-4F1C0EAE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07B61EB-0558-8F92-EF0A-567A73B6B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324A4-51B5-932A-5BB7-40F9DA0D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11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071275-A1CC-E03B-E316-830077026070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89C154A-B93E-5FDB-E84D-1A960E90F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86945"/>
            <a:ext cx="9164444" cy="1751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0E0635-AF3B-C487-0E45-96ABE3F77C51}"/>
                  </a:ext>
                </a:extLst>
              </p:cNvPr>
              <p:cNvSpPr txBox="1"/>
              <p:nvPr/>
            </p:nvSpPr>
            <p:spPr>
              <a:xfrm>
                <a:off x="352033" y="4055181"/>
                <a:ext cx="3358773" cy="577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0E0635-AF3B-C487-0E45-96ABE3F77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33" y="4055181"/>
                <a:ext cx="3358773" cy="577402"/>
              </a:xfrm>
              <a:prstGeom prst="rect">
                <a:avLst/>
              </a:prstGeom>
              <a:blipFill>
                <a:blip r:embed="rId5"/>
                <a:stretch>
                  <a:fillRect t="-8696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95821B-B165-A5FD-3DD9-7707C28C812D}"/>
                  </a:ext>
                </a:extLst>
              </p:cNvPr>
              <p:cNvSpPr txBox="1"/>
              <p:nvPr/>
            </p:nvSpPr>
            <p:spPr>
              <a:xfrm>
                <a:off x="883949" y="5534797"/>
                <a:ext cx="9287075" cy="577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 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if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rgbClr val="9259A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then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259A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else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if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then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else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95821B-B165-A5FD-3DD9-7707C28C8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49" y="5534797"/>
                <a:ext cx="9287075" cy="577402"/>
              </a:xfrm>
              <a:prstGeom prst="rect">
                <a:avLst/>
              </a:prstGeom>
              <a:blipFill>
                <a:blip r:embed="rId6"/>
                <a:stretch>
                  <a:fillRect t="-6383" r="-546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DAF74F-359C-A867-19B6-3038CA881D9B}"/>
                  </a:ext>
                </a:extLst>
              </p:cNvPr>
              <p:cNvSpPr txBox="1"/>
              <p:nvPr/>
            </p:nvSpPr>
            <p:spPr>
              <a:xfrm>
                <a:off x="3710806" y="4094619"/>
                <a:ext cx="5880652" cy="570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DAF74F-359C-A867-19B6-3038CA881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806" y="4094619"/>
                <a:ext cx="5880652" cy="570990"/>
              </a:xfrm>
              <a:prstGeom prst="rect">
                <a:avLst/>
              </a:prstGeom>
              <a:blipFill>
                <a:blip r:embed="rId7"/>
                <a:stretch>
                  <a:fillRect t="-869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1CB445D-D7E5-93C0-C06D-9DF73C1195CF}"/>
              </a:ext>
            </a:extLst>
          </p:cNvPr>
          <p:cNvSpPr txBox="1"/>
          <p:nvPr/>
        </p:nvSpPr>
        <p:spPr>
          <a:xfrm>
            <a:off x="883949" y="3608313"/>
            <a:ext cx="234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Variable Declaration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7921D6-EC93-00E8-B3C2-0D6CF5620D33}"/>
              </a:ext>
            </a:extLst>
          </p:cNvPr>
          <p:cNvSpPr txBox="1"/>
          <p:nvPr/>
        </p:nvSpPr>
        <p:spPr>
          <a:xfrm>
            <a:off x="924116" y="5160619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If-then-else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C02633-25DB-D08E-EFD5-1C406EFE5432}"/>
              </a:ext>
            </a:extLst>
          </p:cNvPr>
          <p:cNvSpPr txBox="1"/>
          <p:nvPr/>
        </p:nvSpPr>
        <p:spPr>
          <a:xfrm>
            <a:off x="4376619" y="3609561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Function Call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A94B1-86DB-4A68-7E5C-561FE57510B1}"/>
              </a:ext>
            </a:extLst>
          </p:cNvPr>
          <p:cNvSpPr txBox="1"/>
          <p:nvPr/>
        </p:nvSpPr>
        <p:spPr>
          <a:xfrm>
            <a:off x="1011740" y="4684598"/>
            <a:ext cx="2357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 G for type scheme.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constraints added or exist.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7F831A-45BA-44DA-774A-0C1AAF247A04}"/>
                  </a:ext>
                </a:extLst>
              </p:cNvPr>
              <p:cNvSpPr txBox="1"/>
              <p:nvPr/>
            </p:nvSpPr>
            <p:spPr>
              <a:xfrm>
                <a:off x="4293435" y="4684598"/>
                <a:ext cx="70169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Call the type scheme of the expression a.</a:t>
                </a:r>
              </a:p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Add to the constraints the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𝑡𝑦𝑝𝑒</m:t>
                        </m:r>
                        <m:r>
                          <a:rPr lang="en-US" sz="1400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400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4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𝑡𝑦𝑝𝑒</m:t>
                        </m:r>
                        <m:r>
                          <a:rPr lang="en-US" sz="1400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400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400" b="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400" b="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𝑡𝑦𝑝𝑒</m:t>
                    </m:r>
                    <m:r>
                      <a:rPr lang="en-US" sz="1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400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7F831A-45BA-44DA-774A-0C1AAF247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435" y="4684598"/>
                <a:ext cx="7016921" cy="523220"/>
              </a:xfrm>
              <a:prstGeom prst="rect">
                <a:avLst/>
              </a:prstGeom>
              <a:blipFill>
                <a:blip r:embed="rId8"/>
                <a:stretch>
                  <a:fillRect l="-18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2E6072-F85F-6B35-8EA4-3E5712F200BF}"/>
                  </a:ext>
                </a:extLst>
              </p:cNvPr>
              <p:cNvSpPr txBox="1"/>
              <p:nvPr/>
            </p:nvSpPr>
            <p:spPr>
              <a:xfrm>
                <a:off x="814094" y="6125017"/>
                <a:ext cx="49222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Call the type scheme of the expression a.</a:t>
                </a:r>
              </a:p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Add to the constraints the following: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14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bool</m:t>
                    </m:r>
                    <m:r>
                      <a:rPr lang="en-US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1400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1400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2E6072-F85F-6B35-8EA4-3E5712F20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94" y="6125017"/>
                <a:ext cx="4922245" cy="523220"/>
              </a:xfrm>
              <a:prstGeom prst="rect">
                <a:avLst/>
              </a:prstGeom>
              <a:blipFill>
                <a:blip r:embed="rId9"/>
                <a:stretch>
                  <a:fillRect l="-515"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09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9BC05-F02C-5799-DBC6-1115FD742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3E3C-799F-049A-2FF9-A5F5D564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85FC3B3-E92F-87F6-5035-8585FB566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59D50A-CB7F-B0E1-62C6-4D6616AA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BA8549-DEDF-693F-A019-CD8E5E3E0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01065"/>
            <a:ext cx="9822084" cy="4469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397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95194-FC97-D67D-E8C1-6F6FF67B8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BBDA-FADC-3D47-194C-1BCA5B8A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BBA172F-93F0-8D7F-3CB5-8DFA28038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34BB91-2623-869E-6D9B-ADDBFEC0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6CD00E-718C-7A5A-64E7-AF77ECD8D294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2607893" cy="2169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𝑒𝑙𝑠𝑒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6CD00E-718C-7A5A-64E7-AF77ECD8D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2607893" cy="2169825"/>
              </a:xfrm>
              <a:prstGeom prst="rect">
                <a:avLst/>
              </a:prstGeom>
              <a:blipFill>
                <a:blip r:embed="rId4"/>
                <a:stretch>
                  <a:fillRect l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DE32DC9-9B02-A260-9186-570133F8FBA8}"/>
              </a:ext>
            </a:extLst>
          </p:cNvPr>
          <p:cNvSpPr txBox="1"/>
          <p:nvPr/>
        </p:nvSpPr>
        <p:spPr>
          <a:xfrm>
            <a:off x="5310352" y="3817106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1F87C04-08C8-7EB8-66B1-4689FA8CF6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922300"/>
                  </p:ext>
                </p:extLst>
              </p:nvPr>
            </p:nvGraphicFramePr>
            <p:xfrm>
              <a:off x="5394960" y="4353330"/>
              <a:ext cx="601900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𝑟𝑒𝑑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1F87C04-08C8-7EB8-66B1-4689FA8CF6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922300"/>
                  </p:ext>
                </p:extLst>
              </p:nvPr>
            </p:nvGraphicFramePr>
            <p:xfrm>
              <a:off x="5394960" y="4353330"/>
              <a:ext cx="601900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r="-503797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r="-468571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0723" r="-295181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r="-823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A1D68DF-D7B3-A36F-28CE-031F4BC0A667}"/>
              </a:ext>
            </a:extLst>
          </p:cNvPr>
          <p:cNvSpPr txBox="1"/>
          <p:nvPr/>
        </p:nvSpPr>
        <p:spPr>
          <a:xfrm>
            <a:off x="5372853" y="5114035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7F7EE9F-2B30-A4EA-00EA-69CEA513A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665157"/>
              </p:ext>
            </p:extLst>
          </p:nvPr>
        </p:nvGraphicFramePr>
        <p:xfrm>
          <a:off x="5457461" y="5650259"/>
          <a:ext cx="394257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917">
                  <a:extLst>
                    <a:ext uri="{9D8B030D-6E8A-4147-A177-3AD203B41FA5}">
                      <a16:colId xmlns:a16="http://schemas.microsoft.com/office/drawing/2014/main" val="3971173241"/>
                    </a:ext>
                  </a:extLst>
                </a:gridCol>
                <a:gridCol w="1019934">
                  <a:extLst>
                    <a:ext uri="{9D8B030D-6E8A-4147-A177-3AD203B41FA5}">
                      <a16:colId xmlns:a16="http://schemas.microsoft.com/office/drawing/2014/main" val="2127568824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245872481"/>
                    </a:ext>
                  </a:extLst>
                </a:gridCol>
                <a:gridCol w="999744">
                  <a:extLst>
                    <a:ext uri="{9D8B030D-6E8A-4147-A177-3AD203B41FA5}">
                      <a16:colId xmlns:a16="http://schemas.microsoft.com/office/drawing/2014/main" val="1019462588"/>
                    </a:ext>
                  </a:extLst>
                </a:gridCol>
              </a:tblGrid>
              <a:tr h="2404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35441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DD5B300-8884-7179-1BBD-5AD31AA0F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88" y="1431203"/>
            <a:ext cx="10305605" cy="23859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CB7513-447F-C65A-8012-EA1461D383BF}"/>
              </a:ext>
            </a:extLst>
          </p:cNvPr>
          <p:cNvSpPr txBox="1"/>
          <p:nvPr/>
        </p:nvSpPr>
        <p:spPr>
          <a:xfrm>
            <a:off x="9201495" y="4815342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Added type schemes!</a:t>
            </a:r>
          </a:p>
        </p:txBody>
      </p:sp>
    </p:spTree>
    <p:extLst>
      <p:ext uri="{BB962C8B-B14F-4D97-AF65-F5344CB8AC3E}">
        <p14:creationId xmlns:p14="http://schemas.microsoft.com/office/powerpoint/2010/main" val="6978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DE2FA-F6B2-3F38-E924-3DA527ED9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337E-DD25-DF9C-7773-B20A2A99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A1827D9-811F-219E-99EB-1CF39DB0D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C1A8F1-0E38-A802-904E-65398F96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F98789-F71C-327C-D699-4B0331210A31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2607893" cy="2169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𝑒𝑙𝑠𝑒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F98789-F71C-327C-D699-4B0331210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2607893" cy="2169825"/>
              </a:xfrm>
              <a:prstGeom prst="rect">
                <a:avLst/>
              </a:prstGeom>
              <a:blipFill>
                <a:blip r:embed="rId4"/>
                <a:stretch>
                  <a:fillRect l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01F128B-4206-F882-B9AC-D0CE422760D3}"/>
              </a:ext>
            </a:extLst>
          </p:cNvPr>
          <p:cNvSpPr txBox="1"/>
          <p:nvPr/>
        </p:nvSpPr>
        <p:spPr>
          <a:xfrm>
            <a:off x="5310352" y="3817106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6111D0C-105A-D0D0-5BD7-1E0097E62A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5854851"/>
                  </p:ext>
                </p:extLst>
              </p:nvPr>
            </p:nvGraphicFramePr>
            <p:xfrm>
              <a:off x="5394960" y="4353330"/>
              <a:ext cx="601900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𝑟𝑒𝑑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6111D0C-105A-D0D0-5BD7-1E0097E62A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5854851"/>
                  </p:ext>
                </p:extLst>
              </p:nvPr>
            </p:nvGraphicFramePr>
            <p:xfrm>
              <a:off x="5394960" y="4353330"/>
              <a:ext cx="601900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r="-503797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r="-468571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0723" r="-295181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r="-823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103448" r="-503797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t="-103448" r="-468571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FFAB868-EC88-052A-CA23-9DF10F3BD68A}"/>
              </a:ext>
            </a:extLst>
          </p:cNvPr>
          <p:cNvSpPr txBox="1"/>
          <p:nvPr/>
        </p:nvSpPr>
        <p:spPr>
          <a:xfrm>
            <a:off x="5372853" y="5114035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BD83ADE9-4EC8-9276-E9F2-FBD50152BD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8555797"/>
                  </p:ext>
                </p:extLst>
              </p:nvPr>
            </p:nvGraphicFramePr>
            <p:xfrm>
              <a:off x="5457461" y="5650259"/>
              <a:ext cx="6110762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9991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398891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316727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095153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BD83ADE9-4EC8-9276-E9F2-FBD50152BD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8555797"/>
                  </p:ext>
                </p:extLst>
              </p:nvPr>
            </p:nvGraphicFramePr>
            <p:xfrm>
              <a:off x="5457461" y="5650259"/>
              <a:ext cx="6110762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9991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398891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316727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095153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r="-167403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8739D92-09C6-0E32-4ABD-20E1516E4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988" y="1431203"/>
            <a:ext cx="10305605" cy="23859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10D3D9-1487-120A-8830-929954F98F18}"/>
                  </a:ext>
                </a:extLst>
              </p:cNvPr>
              <p:cNvSpPr txBox="1"/>
              <p:nvPr/>
            </p:nvSpPr>
            <p:spPr>
              <a:xfrm>
                <a:off x="5981411" y="2226925"/>
                <a:ext cx="5042099" cy="5709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10D3D9-1487-120A-8830-929954F98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411" y="2226925"/>
                <a:ext cx="5042099" cy="570990"/>
              </a:xfrm>
              <a:prstGeom prst="rect">
                <a:avLst/>
              </a:prstGeom>
              <a:blipFill>
                <a:blip r:embed="rId8"/>
                <a:stretch>
                  <a:fillRect t="-1087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66D7210-0968-49C7-7400-0B8D1FC1BADB}"/>
              </a:ext>
            </a:extLst>
          </p:cNvPr>
          <p:cNvSpPr txBox="1"/>
          <p:nvPr/>
        </p:nvSpPr>
        <p:spPr>
          <a:xfrm>
            <a:off x="9298620" y="2964807"/>
            <a:ext cx="170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Arguments first!</a:t>
            </a:r>
          </a:p>
        </p:txBody>
      </p:sp>
    </p:spTree>
    <p:extLst>
      <p:ext uri="{BB962C8B-B14F-4D97-AF65-F5344CB8AC3E}">
        <p14:creationId xmlns:p14="http://schemas.microsoft.com/office/powerpoint/2010/main" val="21818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6F190-0A77-D89B-BCDB-93BECAEA5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E5AE-FA40-E51A-981C-34C2B035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58D6873-A5A7-749D-EA48-FCF10453E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360CD-2EF1-D76E-6EB5-B2A12B85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8848B5-C532-21AC-908E-1A76D7D8B29D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2607893" cy="2169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𝑒𝑙𝑠𝑒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𝑟𝑒𝑑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8848B5-C532-21AC-908E-1A76D7D8B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2607893" cy="2169825"/>
              </a:xfrm>
              <a:prstGeom prst="rect">
                <a:avLst/>
              </a:prstGeom>
              <a:blipFill>
                <a:blip r:embed="rId4"/>
                <a:stretch>
                  <a:fillRect l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DD63DFA-A822-5002-2A7C-BA6DE6904E79}"/>
              </a:ext>
            </a:extLst>
          </p:cNvPr>
          <p:cNvSpPr txBox="1"/>
          <p:nvPr/>
        </p:nvSpPr>
        <p:spPr>
          <a:xfrm>
            <a:off x="5310352" y="3817106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E31DDE8-331B-0C8A-B4CF-0F73865476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437082"/>
                  </p:ext>
                </p:extLst>
              </p:nvPr>
            </p:nvGraphicFramePr>
            <p:xfrm>
              <a:off x="5394960" y="4353330"/>
              <a:ext cx="601900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𝑟𝑒𝑑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E31DDE8-331B-0C8A-B4CF-0F73865476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437082"/>
                  </p:ext>
                </p:extLst>
              </p:nvPr>
            </p:nvGraphicFramePr>
            <p:xfrm>
              <a:off x="5394960" y="4353330"/>
              <a:ext cx="601900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r="-503797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r="-468571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0723" r="-295181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r="-823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103448" r="-503797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t="-103448" r="-468571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0723" t="-103448" r="-295181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t="-103448" r="-823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92070D8-9CE0-F425-2CD2-128768DC7B3C}"/>
              </a:ext>
            </a:extLst>
          </p:cNvPr>
          <p:cNvSpPr txBox="1"/>
          <p:nvPr/>
        </p:nvSpPr>
        <p:spPr>
          <a:xfrm>
            <a:off x="5372853" y="5114035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89123C5D-6B92-187F-7325-1BB776E992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57461" y="5650259"/>
              <a:ext cx="6110762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9991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398891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316727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095153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89123C5D-6B92-187F-7325-1BB776E992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57461" y="5650259"/>
              <a:ext cx="6110762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9991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398891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316727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095153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r="-167403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D87B2E1-A76F-6C99-4C55-DCC53644D8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988" y="1431203"/>
            <a:ext cx="10305605" cy="23859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630888-699C-C9BA-F176-35994BE89B03}"/>
                  </a:ext>
                </a:extLst>
              </p:cNvPr>
              <p:cNvSpPr txBox="1"/>
              <p:nvPr/>
            </p:nvSpPr>
            <p:spPr>
              <a:xfrm>
                <a:off x="5981411" y="2226925"/>
                <a:ext cx="5042099" cy="5709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630888-699C-C9BA-F176-35994BE89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411" y="2226925"/>
                <a:ext cx="5042099" cy="570990"/>
              </a:xfrm>
              <a:prstGeom prst="rect">
                <a:avLst/>
              </a:prstGeom>
              <a:blipFill>
                <a:blip r:embed="rId8"/>
                <a:stretch>
                  <a:fillRect t="-1087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CDECD43-95F7-EAF7-FCDD-28FFD01F6786}"/>
              </a:ext>
            </a:extLst>
          </p:cNvPr>
          <p:cNvSpPr txBox="1"/>
          <p:nvPr/>
        </p:nvSpPr>
        <p:spPr>
          <a:xfrm>
            <a:off x="9298620" y="2964807"/>
            <a:ext cx="170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Arguments first!</a:t>
            </a:r>
          </a:p>
        </p:txBody>
      </p:sp>
    </p:spTree>
    <p:extLst>
      <p:ext uri="{BB962C8B-B14F-4D97-AF65-F5344CB8AC3E}">
        <p14:creationId xmlns:p14="http://schemas.microsoft.com/office/powerpoint/2010/main" val="389840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76AB2-9021-85A9-4464-61B6EC88E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E935-52FF-6990-F2C9-DCFFC9317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455E853-E748-8BC6-8F12-2F0D5EBDD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906B04-51EB-56DA-5945-D9B0A8FB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00C7B4-EF8E-D3EF-1BDD-1092A1C9A9E1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2607893" cy="2169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𝑒𝑙𝑠𝑒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𝑟𝑒𝑑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00C7B4-EF8E-D3EF-1BDD-1092A1C9A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2607893" cy="2169825"/>
              </a:xfrm>
              <a:prstGeom prst="rect">
                <a:avLst/>
              </a:prstGeom>
              <a:blipFill>
                <a:blip r:embed="rId4"/>
                <a:stretch>
                  <a:fillRect l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52C51B3-DA9B-A7D5-89C7-CB4DF96EC6A7}"/>
              </a:ext>
            </a:extLst>
          </p:cNvPr>
          <p:cNvSpPr txBox="1"/>
          <p:nvPr/>
        </p:nvSpPr>
        <p:spPr>
          <a:xfrm>
            <a:off x="5310352" y="3817106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0FB99D7-42F3-D4A9-129D-4A81A877A9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1259066"/>
                  </p:ext>
                </p:extLst>
              </p:nvPr>
            </p:nvGraphicFramePr>
            <p:xfrm>
              <a:off x="5394960" y="4353330"/>
              <a:ext cx="601900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𝑟𝑒𝑑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0FB99D7-42F3-D4A9-129D-4A81A877A9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1259066"/>
                  </p:ext>
                </p:extLst>
              </p:nvPr>
            </p:nvGraphicFramePr>
            <p:xfrm>
              <a:off x="5394960" y="4353330"/>
              <a:ext cx="601900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r="-503797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r="-468571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0723" r="-295181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r="-823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103448" r="-503797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t="-103448" r="-468571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0723" t="-103448" r="-295181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t="-103448" r="-823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F8494EA-51A1-1C2F-A348-C0AF1A7F4099}"/>
              </a:ext>
            </a:extLst>
          </p:cNvPr>
          <p:cNvSpPr txBox="1"/>
          <p:nvPr/>
        </p:nvSpPr>
        <p:spPr>
          <a:xfrm>
            <a:off x="5372853" y="5114035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4C6DE06-8438-9E5F-5B97-7E609008D5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2237027"/>
                  </p:ext>
                </p:extLst>
              </p:nvPr>
            </p:nvGraphicFramePr>
            <p:xfrm>
              <a:off x="5457461" y="5650259"/>
              <a:ext cx="6110763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9991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822484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893135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095153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4C6DE06-8438-9E5F-5B97-7E609008D5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2237027"/>
                  </p:ext>
                </p:extLst>
              </p:nvPr>
            </p:nvGraphicFramePr>
            <p:xfrm>
              <a:off x="5457461" y="5650259"/>
              <a:ext cx="6110763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9991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822484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893135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095153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r="-167403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5694" r="-110417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57746" r="-123944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60465" r="-2326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0741601-C234-AFA4-A691-64B6FD41B6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988" y="1431203"/>
            <a:ext cx="10305605" cy="23859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3562E2-F25C-0111-2DB6-DFB1F78A2643}"/>
                  </a:ext>
                </a:extLst>
              </p:cNvPr>
              <p:cNvSpPr txBox="1"/>
              <p:nvPr/>
            </p:nvSpPr>
            <p:spPr>
              <a:xfrm>
                <a:off x="5981411" y="2226925"/>
                <a:ext cx="5042099" cy="5709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3562E2-F25C-0111-2DB6-DFB1F78A2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411" y="2226925"/>
                <a:ext cx="5042099" cy="570990"/>
              </a:xfrm>
              <a:prstGeom prst="rect">
                <a:avLst/>
              </a:prstGeom>
              <a:blipFill>
                <a:blip r:embed="rId8"/>
                <a:stretch>
                  <a:fillRect t="-1087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FFFFE13-F919-304D-2687-75EE7AF19544}"/>
              </a:ext>
            </a:extLst>
          </p:cNvPr>
          <p:cNvSpPr txBox="1"/>
          <p:nvPr/>
        </p:nvSpPr>
        <p:spPr>
          <a:xfrm>
            <a:off x="9298620" y="2964807"/>
            <a:ext cx="170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Arguments first!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C49C40-0521-603C-A9D8-5B89D6C4011B}"/>
                  </a:ext>
                </a:extLst>
              </p:cNvPr>
              <p:cNvSpPr txBox="1"/>
              <p:nvPr/>
            </p:nvSpPr>
            <p:spPr>
              <a:xfrm>
                <a:off x="5443436" y="6241068"/>
                <a:ext cx="41692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In other words, we simplified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11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1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C49C40-0521-603C-A9D8-5B89D6C40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436" y="6241068"/>
                <a:ext cx="4169218" cy="261610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72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AA48F-CC40-D71E-2670-BACBA452A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2AB0-0277-6937-D939-40EB55C6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E1FF688-7944-7BA5-00BF-C396EDE9F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BFEBB6-BFA3-3509-86A3-72BF1974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99B802-B811-7E61-4133-F933443365E0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2607893" cy="2169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𝑒𝑙𝑠𝑒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𝑟𝑒𝑑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99B802-B811-7E61-4133-F93344336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2607893" cy="2169825"/>
              </a:xfrm>
              <a:prstGeom prst="rect">
                <a:avLst/>
              </a:prstGeom>
              <a:blipFill>
                <a:blip r:embed="rId4"/>
                <a:stretch>
                  <a:fillRect l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F923998-9D60-6FC6-8CC2-B9FCA4CC5CDF}"/>
              </a:ext>
            </a:extLst>
          </p:cNvPr>
          <p:cNvSpPr txBox="1"/>
          <p:nvPr/>
        </p:nvSpPr>
        <p:spPr>
          <a:xfrm>
            <a:off x="5320184" y="3457394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4063160-4450-3D62-925A-D2B42B3002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715874"/>
                  </p:ext>
                </p:extLst>
              </p:nvPr>
            </p:nvGraphicFramePr>
            <p:xfrm>
              <a:off x="5404792" y="3993619"/>
              <a:ext cx="6019000" cy="12550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45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𝑟𝑒𝑑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45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5235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21320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4063160-4450-3D62-925A-D2B42B3002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715874"/>
                  </p:ext>
                </p:extLst>
              </p:nvPr>
            </p:nvGraphicFramePr>
            <p:xfrm>
              <a:off x="5404792" y="3993619"/>
              <a:ext cx="6019000" cy="12550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3448" r="-503797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t="-3448" r="-468571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0723" t="-3448" r="-295181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t="-3448" r="-823" b="-2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103448" r="-503797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t="-103448" r="-468571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0723" t="-103448" r="-295181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t="-103448" r="-823" b="-1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5235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140476" r="-503797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21320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D763297-8295-9365-72C3-8763F9B9707F}"/>
              </a:ext>
            </a:extLst>
          </p:cNvPr>
          <p:cNvSpPr txBox="1"/>
          <p:nvPr/>
        </p:nvSpPr>
        <p:spPr>
          <a:xfrm>
            <a:off x="5320184" y="5113629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D317343-50C4-B7CE-4B62-CB7957287B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1700827"/>
                  </p:ext>
                </p:extLst>
              </p:nvPr>
            </p:nvGraphicFramePr>
            <p:xfrm>
              <a:off x="5404792" y="5649853"/>
              <a:ext cx="6110763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9991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822484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893135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095153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3384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D317343-50C4-B7CE-4B62-CB7957287B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1700827"/>
                  </p:ext>
                </p:extLst>
              </p:nvPr>
            </p:nvGraphicFramePr>
            <p:xfrm>
              <a:off x="5404792" y="5649853"/>
              <a:ext cx="6110763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9991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822484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893135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095153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52" r="-167956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389" r="-111111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59155" r="-125352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61628" r="-3488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52" t="-103448" r="-167956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389" t="-103448" r="-111111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33840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BC400557-A111-F4AF-308F-9929E116E0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352068"/>
            <a:ext cx="9676857" cy="22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A17C0-B8A8-6AE0-908D-DBD42C5C6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CB66-0648-7F85-0A1E-4F39C650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0254F3D-A6F8-4941-E38F-82EE52ED6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2939FF-CF2B-07FF-21C6-6AA97888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BC6410-6A21-ED97-42BE-6C1D6A429FB0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2607893" cy="2169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𝑒𝑙𝑠𝑒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𝑟𝑒𝑑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BC6410-6A21-ED97-42BE-6C1D6A429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2607893" cy="2169825"/>
              </a:xfrm>
              <a:prstGeom prst="rect">
                <a:avLst/>
              </a:prstGeom>
              <a:blipFill>
                <a:blip r:embed="rId4"/>
                <a:stretch>
                  <a:fillRect l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8D9C2C4-6567-B6A9-1B3F-7EBB2BF0D606}"/>
              </a:ext>
            </a:extLst>
          </p:cNvPr>
          <p:cNvSpPr txBox="1"/>
          <p:nvPr/>
        </p:nvSpPr>
        <p:spPr>
          <a:xfrm>
            <a:off x="5320184" y="3457394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91EE942-B023-F8B3-F38D-CAF9699860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4077644"/>
                  </p:ext>
                </p:extLst>
              </p:nvPr>
            </p:nvGraphicFramePr>
            <p:xfrm>
              <a:off x="5404792" y="3993619"/>
              <a:ext cx="6019000" cy="12550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45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𝑟𝑒𝑑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45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5235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21320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91EE942-B023-F8B3-F38D-CAF9699860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4077644"/>
                  </p:ext>
                </p:extLst>
              </p:nvPr>
            </p:nvGraphicFramePr>
            <p:xfrm>
              <a:off x="5404792" y="3993619"/>
              <a:ext cx="6019000" cy="12550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3448" r="-503797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t="-3448" r="-468571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0723" t="-3448" r="-295181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t="-3448" r="-823" b="-2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103448" r="-503797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t="-103448" r="-468571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0723" t="-103448" r="-295181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5885" t="-103448" r="-823" b="-1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5235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140476" r="-503797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286" t="-140476" r="-468571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21320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0E784C9-58EF-E317-D922-5BC05444D8E1}"/>
              </a:ext>
            </a:extLst>
          </p:cNvPr>
          <p:cNvSpPr txBox="1"/>
          <p:nvPr/>
        </p:nvSpPr>
        <p:spPr>
          <a:xfrm>
            <a:off x="5320184" y="5113629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8C918C7-3EB3-ED8A-BCC9-12DBE8C138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4271635"/>
                  </p:ext>
                </p:extLst>
              </p:nvPr>
            </p:nvGraphicFramePr>
            <p:xfrm>
              <a:off x="5404792" y="5649853"/>
              <a:ext cx="6110763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90685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  <a:gridCol w="827890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𝐵𝑜𝑜𝑙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3384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8C918C7-3EB3-ED8A-BCC9-12DBE8C138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4271635"/>
                  </p:ext>
                </p:extLst>
              </p:nvPr>
            </p:nvGraphicFramePr>
            <p:xfrm>
              <a:off x="5404792" y="5649853"/>
              <a:ext cx="6110763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90685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  <a:gridCol w="827890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33" r="-206962" b="-1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6667" r="-263333" b="-1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56701" r="-144330" b="-11481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52555" r="-2190" b="-1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33" t="-100000" r="-206962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6667" t="-100000" r="-263333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56701" t="-100000" r="-144330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80556" t="-100000" r="-94444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43077" t="-100000" r="-4615" b="-14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433840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74F2F73-24D5-DAE3-6B79-C52DB07AB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352068"/>
            <a:ext cx="9676857" cy="2240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5DC452-A29A-11AC-7CBF-9F14E3FAFC24}"/>
                  </a:ext>
                </a:extLst>
              </p:cNvPr>
              <p:cNvSpPr txBox="1"/>
              <p:nvPr/>
            </p:nvSpPr>
            <p:spPr>
              <a:xfrm>
                <a:off x="2104104" y="2641037"/>
                <a:ext cx="8219198" cy="5127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1600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 :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1600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if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rgbClr val="9259A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then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9259A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else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if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then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else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5DC452-A29A-11AC-7CBF-9F14E3FAF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04" y="2641037"/>
                <a:ext cx="8219198" cy="512704"/>
              </a:xfrm>
              <a:prstGeom prst="rect">
                <a:avLst/>
              </a:prstGeom>
              <a:blipFill>
                <a:blip r:embed="rId8"/>
                <a:stretch>
                  <a:fillRect t="-7143" r="-462" b="-190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C3F5B26-8E1D-8700-5E5E-37CC5D267B3D}"/>
              </a:ext>
            </a:extLst>
          </p:cNvPr>
          <p:cNvSpPr txBox="1"/>
          <p:nvPr/>
        </p:nvSpPr>
        <p:spPr>
          <a:xfrm>
            <a:off x="2021793" y="3197587"/>
            <a:ext cx="2459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Arguments first! Considered already.</a:t>
            </a:r>
          </a:p>
        </p:txBody>
      </p:sp>
    </p:spTree>
    <p:extLst>
      <p:ext uri="{BB962C8B-B14F-4D97-AF65-F5344CB8AC3E}">
        <p14:creationId xmlns:p14="http://schemas.microsoft.com/office/powerpoint/2010/main" val="37971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3224D-7DA6-7693-0CB8-A45EA3E2B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4AFE-A1D9-0F57-ECCB-55FCBE61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15" y="2718649"/>
            <a:ext cx="3120342" cy="1325563"/>
          </a:xfrm>
        </p:spPr>
        <p:txBody>
          <a:bodyPr>
            <a:noAutofit/>
          </a:bodyPr>
          <a:lstStyle/>
          <a:p>
            <a:r>
              <a:rPr lang="en" sz="99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sz="99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sz="99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13BC481-54CC-40CA-DA43-CC1E5E56D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325" y="2300491"/>
            <a:ext cx="3243479" cy="18812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BF3F9-F08B-2F9A-BC82-003A2456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4A12C-540B-3A41-CF4D-91846D8D489B}"/>
              </a:ext>
            </a:extLst>
          </p:cNvPr>
          <p:cNvSpPr txBox="1"/>
          <p:nvPr/>
        </p:nvSpPr>
        <p:spPr>
          <a:xfrm>
            <a:off x="1835407" y="5361710"/>
            <a:ext cx="88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Reminder in tutorials we recap on lecture, discuss assignments, discuss project or programming and solve practice problems. </a:t>
            </a:r>
          </a:p>
        </p:txBody>
      </p:sp>
    </p:spTree>
    <p:extLst>
      <p:ext uri="{BB962C8B-B14F-4D97-AF65-F5344CB8AC3E}">
        <p14:creationId xmlns:p14="http://schemas.microsoft.com/office/powerpoint/2010/main" val="41091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71420-C8AB-86BF-1295-EEA491D77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7E8C-C45E-B4C2-18ED-263EC3B2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376A5D5-E6A4-5D26-C9BE-2F26B203D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27260E-923D-6218-0A30-11F5FFA9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2B6CB-844B-06BA-9CE8-0D00644654BD}"/>
              </a:ext>
            </a:extLst>
          </p:cNvPr>
          <p:cNvSpPr txBox="1"/>
          <p:nvPr/>
        </p:nvSpPr>
        <p:spPr>
          <a:xfrm>
            <a:off x="753592" y="1315596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8B93881-8CBE-1F7C-E821-395A012920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1296270"/>
                  </p:ext>
                </p:extLst>
              </p:nvPr>
            </p:nvGraphicFramePr>
            <p:xfrm>
              <a:off x="838200" y="1851821"/>
              <a:ext cx="6019000" cy="12550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45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𝑟𝑒𝑑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45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5235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21320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8B93881-8CBE-1F7C-E821-395A012920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1296270"/>
                  </p:ext>
                </p:extLst>
              </p:nvPr>
            </p:nvGraphicFramePr>
            <p:xfrm>
              <a:off x="838200" y="1851821"/>
              <a:ext cx="6019000" cy="12550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66" t="-3448" r="-503797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4286" t="-3448" r="-468571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2927" t="-3448" r="-300000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5473" t="-3448" r="-1235" b="-2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66" t="-103448" r="-503797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4286" t="-103448" r="-468571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2927" t="-103448" r="-300000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5473" t="-103448" r="-1235" b="-1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5235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66" t="-140476" r="-503797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4286" t="-140476" r="-468571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21320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0802698-5DA3-4D70-38D1-C5400FDB588A}"/>
              </a:ext>
            </a:extLst>
          </p:cNvPr>
          <p:cNvSpPr txBox="1"/>
          <p:nvPr/>
        </p:nvSpPr>
        <p:spPr>
          <a:xfrm>
            <a:off x="753592" y="2971831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76DF3D8-8162-D644-5F69-5C28A32E2E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3917126"/>
                  </p:ext>
                </p:extLst>
              </p:nvPr>
            </p:nvGraphicFramePr>
            <p:xfrm>
              <a:off x="838200" y="3508055"/>
              <a:ext cx="6110763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90685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  <a:gridCol w="827890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𝐵𝑜𝑜𝑙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3384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76DF3D8-8162-D644-5F69-5C28A32E2E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3917126"/>
                  </p:ext>
                </p:extLst>
              </p:nvPr>
            </p:nvGraphicFramePr>
            <p:xfrm>
              <a:off x="838200" y="3508055"/>
              <a:ext cx="6110763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90685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  <a:gridCol w="827890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33" t="-3704" r="-206329" b="-1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6667" t="-3704" r="-262222" b="-1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6701" t="-3704" r="-143299" b="-11481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2555" t="-3704" r="-1460" b="-1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33" t="-103704" r="-206329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6667" t="-103704" r="-262222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6701" t="-103704" r="-143299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0556" t="-103704" r="-93056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43077" t="-103704" r="-3077" b="-14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43384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9CC47C3-C4AC-60B6-6469-A878A882DE82}"/>
              </a:ext>
            </a:extLst>
          </p:cNvPr>
          <p:cNvSpPr txBox="1"/>
          <p:nvPr/>
        </p:nvSpPr>
        <p:spPr>
          <a:xfrm>
            <a:off x="7423355" y="1956619"/>
            <a:ext cx="2938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Adding Type Schemes         ✅</a:t>
            </a:r>
          </a:p>
          <a:p>
            <a:r>
              <a:rPr lang="en-US" dirty="0"/>
              <a:t>Generating Constraints       ✅</a:t>
            </a:r>
          </a:p>
          <a:p>
            <a:r>
              <a:rPr lang="en-US" dirty="0"/>
              <a:t>Solving Constraints               </a:t>
            </a:r>
            <a:r>
              <a:rPr lang="en-US" b="1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FFE61-04F3-09CD-4021-C8093FBE9333}"/>
              </a:ext>
            </a:extLst>
          </p:cNvPr>
          <p:cNvSpPr txBox="1"/>
          <p:nvPr/>
        </p:nvSpPr>
        <p:spPr>
          <a:xfrm>
            <a:off x="838200" y="4534782"/>
            <a:ext cx="348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Unification Algorithm: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645887DA-14F7-25A1-4B1D-953EFE7436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6359402"/>
                  </p:ext>
                </p:extLst>
              </p:nvPr>
            </p:nvGraphicFramePr>
            <p:xfrm>
              <a:off x="838200" y="5181112"/>
              <a:ext cx="11061192" cy="11752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11975">
                      <a:extLst>
                        <a:ext uri="{9D8B030D-6E8A-4147-A177-3AD203B41FA5}">
                          <a16:colId xmlns:a16="http://schemas.microsoft.com/office/drawing/2014/main" val="3135062357"/>
                        </a:ext>
                      </a:extLst>
                    </a:gridCol>
                    <a:gridCol w="3562282">
                      <a:extLst>
                        <a:ext uri="{9D8B030D-6E8A-4147-A177-3AD203B41FA5}">
                          <a16:colId xmlns:a16="http://schemas.microsoft.com/office/drawing/2014/main" val="1702597639"/>
                        </a:ext>
                      </a:extLst>
                    </a:gridCol>
                    <a:gridCol w="4086935">
                      <a:extLst>
                        <a:ext uri="{9D8B030D-6E8A-4147-A177-3AD203B41FA5}">
                          <a16:colId xmlns:a16="http://schemas.microsoft.com/office/drawing/2014/main" val="1172416050"/>
                        </a:ext>
                      </a:extLst>
                    </a:gridCol>
                  </a:tblGrid>
                  <a:tr h="720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8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80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𝑖𝑛𝑡</m:t>
                                        </m:r>
                                        <m:r>
                                          <a:rPr lang="en-US" sz="18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800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𝑖𝑛𝑡</m:t>
                                        </m:r>
                                      </m:e>
                                    </m:d>
                                    <m:r>
                                      <a:rPr lang="en-US" sz="18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800" b="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en-US" dirty="0">
                            <a:effectLst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,{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𝑏𝑜𝑜𝑙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𝑏𝑜𝑜𝑙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}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)→(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,{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}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)→(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5196314"/>
                      </a:ext>
                    </a:extLst>
                  </a:tr>
                  <a:tr h="454299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,{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}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)→(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 {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}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,{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}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)→([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]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])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9087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645887DA-14F7-25A1-4B1D-953EFE7436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6359402"/>
                  </p:ext>
                </p:extLst>
              </p:nvPr>
            </p:nvGraphicFramePr>
            <p:xfrm>
              <a:off x="838200" y="5181112"/>
              <a:ext cx="11061192" cy="11752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11975">
                      <a:extLst>
                        <a:ext uri="{9D8B030D-6E8A-4147-A177-3AD203B41FA5}">
                          <a16:colId xmlns:a16="http://schemas.microsoft.com/office/drawing/2014/main" val="3135062357"/>
                        </a:ext>
                      </a:extLst>
                    </a:gridCol>
                    <a:gridCol w="3562282">
                      <a:extLst>
                        <a:ext uri="{9D8B030D-6E8A-4147-A177-3AD203B41FA5}">
                          <a16:colId xmlns:a16="http://schemas.microsoft.com/office/drawing/2014/main" val="1702597639"/>
                        </a:ext>
                      </a:extLst>
                    </a:gridCol>
                    <a:gridCol w="4086935">
                      <a:extLst>
                        <a:ext uri="{9D8B030D-6E8A-4147-A177-3AD203B41FA5}">
                          <a16:colId xmlns:a16="http://schemas.microsoft.com/office/drawing/2014/main" val="1172416050"/>
                        </a:ext>
                      </a:extLst>
                    </a:gridCol>
                  </a:tblGrid>
                  <a:tr h="720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72" r="-224907" b="-6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96429" r="-116071" b="-6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70807" r="-932" b="-6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196314"/>
                      </a:ext>
                    </a:extLst>
                  </a:tr>
                  <a:tr h="45429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2" t="-161111" r="-59199" b="-27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0807" t="-161111" r="-932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90879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20A1D3-5C47-E54A-0701-84F9131C5131}"/>
              </a:ext>
            </a:extLst>
          </p:cNvPr>
          <p:cNvCxnSpPr>
            <a:cxnSpLocks/>
          </p:cNvCxnSpPr>
          <p:nvPr/>
        </p:nvCxnSpPr>
        <p:spPr>
          <a:xfrm>
            <a:off x="4084320" y="4579582"/>
            <a:ext cx="438912" cy="71713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1906A0-1452-F145-D0B6-80E3456B0A9D}"/>
              </a:ext>
            </a:extLst>
          </p:cNvPr>
          <p:cNvSpPr txBox="1"/>
          <p:nvPr/>
        </p:nvSpPr>
        <p:spPr>
          <a:xfrm>
            <a:off x="3568293" y="421025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74F13C-43EC-EA84-11C2-BD1D57033294}"/>
              </a:ext>
            </a:extLst>
          </p:cNvPr>
          <p:cNvSpPr txBox="1"/>
          <p:nvPr/>
        </p:nvSpPr>
        <p:spPr>
          <a:xfrm>
            <a:off x="7423355" y="3882446"/>
            <a:ext cx="14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Used Already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FF5FA0-E310-3A1F-5B7E-ADA98E8132F8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7423355" y="4251778"/>
            <a:ext cx="727443" cy="187552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0B5503C-34E4-849C-A151-F406848C7BE1}"/>
              </a:ext>
            </a:extLst>
          </p:cNvPr>
          <p:cNvSpPr txBox="1"/>
          <p:nvPr/>
        </p:nvSpPr>
        <p:spPr>
          <a:xfrm>
            <a:off x="10818943" y="3732366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Action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9A91667-AC7B-05F6-4FAE-F36DA896BAA2}"/>
              </a:ext>
            </a:extLst>
          </p:cNvPr>
          <p:cNvCxnSpPr>
            <a:cxnSpLocks/>
          </p:cNvCxnSpPr>
          <p:nvPr/>
        </p:nvCxnSpPr>
        <p:spPr>
          <a:xfrm>
            <a:off x="11257293" y="4101698"/>
            <a:ext cx="521070" cy="192115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449028-B858-0B37-E74A-6DE80621C4BA}"/>
                  </a:ext>
                </a:extLst>
              </p:cNvPr>
              <p:cNvSpPr txBox="1"/>
              <p:nvPr/>
            </p:nvSpPr>
            <p:spPr>
              <a:xfrm>
                <a:off x="838200" y="6402861"/>
                <a:ext cx="10329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Type variables: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449028-B858-0B37-E74A-6DE80621C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402861"/>
                <a:ext cx="10329672" cy="369332"/>
              </a:xfrm>
              <a:prstGeom prst="rect">
                <a:avLst/>
              </a:prstGeom>
              <a:blipFill>
                <a:blip r:embed="rId7"/>
                <a:stretch>
                  <a:fillRect l="-61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5B752-F15E-8BB2-9C34-37909045A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DCEB-81A7-9D07-2294-6F197355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D13276D-4D47-9E0C-8A71-0DA75A36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815FE6-6133-29B4-FD99-8BEDC0C7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73C19-43D7-576D-872D-2FE92A1490C6}"/>
              </a:ext>
            </a:extLst>
          </p:cNvPr>
          <p:cNvSpPr txBox="1"/>
          <p:nvPr/>
        </p:nvSpPr>
        <p:spPr>
          <a:xfrm>
            <a:off x="838200" y="1146978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B8EE57F9-58C2-1FD0-9050-E8DA136062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706286"/>
                  </p:ext>
                </p:extLst>
              </p:nvPr>
            </p:nvGraphicFramePr>
            <p:xfrm>
              <a:off x="922808" y="1683202"/>
              <a:ext cx="6110763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90685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  <a:gridCol w="827890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𝐵𝑜𝑜𝑙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3384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B8EE57F9-58C2-1FD0-9050-E8DA136062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706286"/>
                  </p:ext>
                </p:extLst>
              </p:nvPr>
            </p:nvGraphicFramePr>
            <p:xfrm>
              <a:off x="922808" y="1683202"/>
              <a:ext cx="6110763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90685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  <a:gridCol w="827890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r="-206329" b="-1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5556" r="-262222" b="-1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5670" r="-143299" b="-11481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1825" r="-1460" b="-1148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00000" r="-206329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5556" t="-100000" r="-262222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5670" t="-100000" r="-143299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79167" t="-100000" r="-93056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41538" t="-100000" r="-3077" b="-14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43384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539FE6-508F-65F0-8E70-B62AB6C190DF}"/>
                  </a:ext>
                </a:extLst>
              </p:cNvPr>
              <p:cNvSpPr txBox="1"/>
              <p:nvPr/>
            </p:nvSpPr>
            <p:spPr>
              <a:xfrm>
                <a:off x="7033568" y="1645684"/>
                <a:ext cx="6110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Exhaust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𝐿𝑖𝑠𝑡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539FE6-508F-65F0-8E70-B62AB6C19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568" y="1645684"/>
                <a:ext cx="6110763" cy="369332"/>
              </a:xfrm>
              <a:prstGeom prst="rect">
                <a:avLst/>
              </a:prstGeom>
              <a:blipFill>
                <a:blip r:embed="rId5"/>
                <a:stretch>
                  <a:fillRect l="-83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0C01B01-8926-06DA-9C4D-2C65219FB0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9377330"/>
                  </p:ext>
                </p:extLst>
              </p:nvPr>
            </p:nvGraphicFramePr>
            <p:xfrm>
              <a:off x="922804" y="2569393"/>
              <a:ext cx="6110763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90685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  <a:gridCol w="827890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𝐵𝑜𝑜𝑙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3384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0C01B01-8926-06DA-9C4D-2C65219FB0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9377330"/>
                  </p:ext>
                </p:extLst>
              </p:nvPr>
            </p:nvGraphicFramePr>
            <p:xfrm>
              <a:off x="922804" y="2569393"/>
              <a:ext cx="6110763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90685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  <a:gridCol w="827890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3704" r="-206329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5556" t="-3704" r="-262222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55670" t="-3704" r="-143299" b="-10370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51825" t="-3704" r="-1460" b="-1037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55670" t="-103704" r="-143299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79167" t="-103704" r="-93056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41538" t="-103704" r="-3077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43384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9CAF1A-7E77-57E5-A115-881E6C2A5F26}"/>
                  </a:ext>
                </a:extLst>
              </p:cNvPr>
              <p:cNvSpPr txBox="1"/>
              <p:nvPr/>
            </p:nvSpPr>
            <p:spPr>
              <a:xfrm>
                <a:off x="7033568" y="1975772"/>
                <a:ext cx="1891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9CAF1A-7E77-57E5-A115-881E6C2A5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568" y="1975772"/>
                <a:ext cx="1891222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6B80BE-416A-3C0F-5223-E6D5C353E6B4}"/>
                  </a:ext>
                </a:extLst>
              </p:cNvPr>
              <p:cNvSpPr txBox="1"/>
              <p:nvPr/>
            </p:nvSpPr>
            <p:spPr>
              <a:xfrm>
                <a:off x="7033568" y="2476577"/>
                <a:ext cx="6110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Exhaust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6B80BE-416A-3C0F-5223-E6D5C353E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568" y="2476577"/>
                <a:ext cx="6110763" cy="369332"/>
              </a:xfrm>
              <a:prstGeom prst="rect">
                <a:avLst/>
              </a:prstGeom>
              <a:blipFill>
                <a:blip r:embed="rId8"/>
                <a:stretch>
                  <a:fillRect l="-830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CB2E5BA-C3E3-BF59-A3D5-2CDA1E8443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9510319"/>
                  </p:ext>
                </p:extLst>
              </p:nvPr>
            </p:nvGraphicFramePr>
            <p:xfrm>
              <a:off x="922804" y="3450607"/>
              <a:ext cx="6110763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90685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  <a:gridCol w="827890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𝐵𝑜𝑜𝑙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3384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CB2E5BA-C3E3-BF59-A3D5-2CDA1E8443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9510319"/>
                  </p:ext>
                </p:extLst>
              </p:nvPr>
            </p:nvGraphicFramePr>
            <p:xfrm>
              <a:off x="922804" y="3450607"/>
              <a:ext cx="6110763" cy="67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90685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  <a:gridCol w="827890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r="-206329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75556" r="-262222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55670" r="-143299" b="-10370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51825" r="-1460" b="-1037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55670" t="-100000" r="-143299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79167" t="-100000" r="-93056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3384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19B5FB-432A-9C81-D471-7F52B6C53723}"/>
                  </a:ext>
                </a:extLst>
              </p:cNvPr>
              <p:cNvSpPr txBox="1"/>
              <p:nvPr/>
            </p:nvSpPr>
            <p:spPr>
              <a:xfrm>
                <a:off x="7033567" y="2817564"/>
                <a:ext cx="2646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19B5FB-432A-9C81-D471-7F52B6C53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567" y="2817564"/>
                <a:ext cx="2646430" cy="369332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20341C0D-71EB-E495-36F6-B3133662F8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2458679"/>
                  </p:ext>
                </p:extLst>
              </p:nvPr>
            </p:nvGraphicFramePr>
            <p:xfrm>
              <a:off x="922804" y="4317001"/>
              <a:ext cx="6110763" cy="33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73474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𝐵𝑜𝑜𝑙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20341C0D-71EB-E495-36F6-B3133662F8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2458679"/>
                  </p:ext>
                </p:extLst>
              </p:nvPr>
            </p:nvGraphicFramePr>
            <p:xfrm>
              <a:off x="922804" y="4317001"/>
              <a:ext cx="6110763" cy="33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73474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r="-206329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75556" r="-26222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55670" r="-143299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51825" r="-1460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915EE9-FEC5-E081-AD05-8251DEAE7C46}"/>
                  </a:ext>
                </a:extLst>
              </p:cNvPr>
              <p:cNvSpPr txBox="1"/>
              <p:nvPr/>
            </p:nvSpPr>
            <p:spPr>
              <a:xfrm>
                <a:off x="7108966" y="3365157"/>
                <a:ext cx="6110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Exhaust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915EE9-FEC5-E081-AD05-8251DEAE7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966" y="3365157"/>
                <a:ext cx="6110763" cy="369332"/>
              </a:xfrm>
              <a:prstGeom prst="rect">
                <a:avLst/>
              </a:prstGeom>
              <a:blipFill>
                <a:blip r:embed="rId12"/>
                <a:stretch>
                  <a:fillRect l="-828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A0AA98-A18B-A64B-AE6C-7E38C5C10811}"/>
                  </a:ext>
                </a:extLst>
              </p:cNvPr>
              <p:cNvSpPr txBox="1"/>
              <p:nvPr/>
            </p:nvSpPr>
            <p:spPr>
              <a:xfrm>
                <a:off x="7033567" y="3718010"/>
                <a:ext cx="4116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A0AA98-A18B-A64B-AE6C-7E38C5C10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567" y="3718010"/>
                <a:ext cx="4116640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7D8D364-A4E5-93AB-CD55-7B3D77BEB378}"/>
              </a:ext>
            </a:extLst>
          </p:cNvPr>
          <p:cNvSpPr txBox="1"/>
          <p:nvPr/>
        </p:nvSpPr>
        <p:spPr>
          <a:xfrm>
            <a:off x="7108966" y="4253438"/>
            <a:ext cx="611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Exhaust 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CA5DAE3-0AE5-CBAC-C0AA-83D81062F211}"/>
                  </a:ext>
                </a:extLst>
              </p:cNvPr>
              <p:cNvSpPr txBox="1"/>
              <p:nvPr/>
            </p:nvSpPr>
            <p:spPr>
              <a:xfrm>
                <a:off x="998203" y="4805466"/>
                <a:ext cx="2303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𝑆𝑢𝑏𝑠𝑡𝑖𝑡𝑖𝑜𝑛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𝐹𝑢𝑛𝑐𝑡𝑖𝑜𝑛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CA5DAE3-0AE5-CBAC-C0AA-83D81062F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03" y="4805466"/>
                <a:ext cx="2303772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3D477A7E-0345-2AB2-8C59-7AD41D5D9C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2279348"/>
                  </p:ext>
                </p:extLst>
              </p:nvPr>
            </p:nvGraphicFramePr>
            <p:xfrm>
              <a:off x="998203" y="5306200"/>
              <a:ext cx="6110763" cy="1005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73474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824031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𝐵𝑜𝑜𝑙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7489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3D477A7E-0345-2AB2-8C59-7AD41D5D9C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2279348"/>
                  </p:ext>
                </p:extLst>
              </p:nvPr>
            </p:nvGraphicFramePr>
            <p:xfrm>
              <a:off x="998203" y="5306200"/>
              <a:ext cx="6110763" cy="1005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73474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633" r="-206962" b="-2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176667" r="-263333" b="-2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256701" r="-144330" b="-2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252555" r="-2190" b="-2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682403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633" t="-100000" r="-206962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176667" t="-100000" r="-263333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256701" t="-100000" r="-144330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252555" t="-100000" r="-2190" b="-1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352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403" t="-200000" r="-95565" b="-37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106410" t="-200000" r="-1282" b="-37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748981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0BF02F0-0D84-0141-F29B-2EA7466B7FF2}"/>
              </a:ext>
            </a:extLst>
          </p:cNvPr>
          <p:cNvCxnSpPr>
            <a:cxnSpLocks/>
          </p:cNvCxnSpPr>
          <p:nvPr/>
        </p:nvCxnSpPr>
        <p:spPr>
          <a:xfrm flipH="1">
            <a:off x="6966301" y="6177386"/>
            <a:ext cx="1390481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0AB987F-4399-6FAE-AF32-A6A97D7A8E04}"/>
              </a:ext>
            </a:extLst>
          </p:cNvPr>
          <p:cNvSpPr txBox="1"/>
          <p:nvPr/>
        </p:nvSpPr>
        <p:spPr>
          <a:xfrm>
            <a:off x="8356782" y="5950118"/>
            <a:ext cx="237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Rest of Variables Intact</a:t>
            </a:r>
          </a:p>
        </p:txBody>
      </p:sp>
    </p:spTree>
    <p:extLst>
      <p:ext uri="{BB962C8B-B14F-4D97-AF65-F5344CB8AC3E}">
        <p14:creationId xmlns:p14="http://schemas.microsoft.com/office/powerpoint/2010/main" val="18421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34026-B589-7CC2-A386-7761C7D3D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8C2F-C55F-8B3D-87F1-62D26A48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F81352F-F735-DADF-6CE1-693FF6D8E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D39FBC-5B58-99D9-ED04-8A701AA0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A7770DD-7F74-6C39-26E5-70C96AE56FEE}"/>
                  </a:ext>
                </a:extLst>
              </p:cNvPr>
              <p:cNvSpPr txBox="1"/>
              <p:nvPr/>
            </p:nvSpPr>
            <p:spPr>
              <a:xfrm>
                <a:off x="838200" y="1315596"/>
                <a:ext cx="2303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𝑆𝑢𝑏𝑠𝑡𝑖𝑡𝑖𝑜𝑛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𝐹𝑢𝑛𝑐𝑡𝑖𝑜𝑛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A7770DD-7F74-6C39-26E5-70C96AE56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15596"/>
                <a:ext cx="2303772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08DF2820-2A91-7116-60DA-2864B589E6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748031"/>
                  </p:ext>
                </p:extLst>
              </p:nvPr>
            </p:nvGraphicFramePr>
            <p:xfrm>
              <a:off x="838200" y="1816330"/>
              <a:ext cx="6110763" cy="1005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73474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824031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𝐵𝑜𝑜𝑙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7489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08DF2820-2A91-7116-60DA-2864B589E6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748031"/>
                  </p:ext>
                </p:extLst>
              </p:nvPr>
            </p:nvGraphicFramePr>
            <p:xfrm>
              <a:off x="838200" y="1816330"/>
              <a:ext cx="6110763" cy="1005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73474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33" t="-3704" r="-20632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6667" t="-3704" r="-26222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6701" t="-3704" r="-1432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2555" t="-3704" r="-146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682403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33" t="-107692" r="-206329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6667" t="-107692" r="-262222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6701" t="-107692" r="-143299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2555" t="-107692" r="-1460" b="-1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352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3" t="-200000" r="-95161" b="-37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6410" t="-200000" r="-855" b="-37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74898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56D3BAF-F3C4-9806-534B-2FAF4F9D490C}"/>
              </a:ext>
            </a:extLst>
          </p:cNvPr>
          <p:cNvSpPr txBox="1"/>
          <p:nvPr/>
        </p:nvSpPr>
        <p:spPr>
          <a:xfrm>
            <a:off x="753592" y="2822018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8D97BB0-C80D-2DDE-8AA2-EA68EFFBDA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3660885"/>
                  </p:ext>
                </p:extLst>
              </p:nvPr>
            </p:nvGraphicFramePr>
            <p:xfrm>
              <a:off x="838200" y="3358243"/>
              <a:ext cx="6019000" cy="12550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45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𝑟𝑒𝑑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45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5235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21320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8D97BB0-C80D-2DDE-8AA2-EA68EFFBDA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3660885"/>
                  </p:ext>
                </p:extLst>
              </p:nvPr>
            </p:nvGraphicFramePr>
            <p:xfrm>
              <a:off x="838200" y="3358243"/>
              <a:ext cx="6019000" cy="12550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3448" r="-503797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4286" t="-3448" r="-468571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2927" t="-3448" r="-300000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473" t="-3448" r="-1235" b="-2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103448" r="-503797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4286" t="-103448" r="-468571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2927" t="-103448" r="-300000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473" t="-103448" r="-1235" b="-1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5235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140476" r="-503797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4286" t="-140476" r="-468571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21320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66CDB6B-C08D-DD13-5F79-FE3FFEE6A917}"/>
              </a:ext>
            </a:extLst>
          </p:cNvPr>
          <p:cNvSpPr txBox="1"/>
          <p:nvPr/>
        </p:nvSpPr>
        <p:spPr>
          <a:xfrm>
            <a:off x="7546427" y="179782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Adding Type Schemes         ✅</a:t>
            </a:r>
          </a:p>
          <a:p>
            <a:r>
              <a:rPr lang="en-US" dirty="0"/>
              <a:t>Generating Constraints       ✅</a:t>
            </a:r>
          </a:p>
          <a:p>
            <a:r>
              <a:rPr lang="en-US" dirty="0"/>
              <a:t>Solving Constraints 	             ✅</a:t>
            </a:r>
          </a:p>
          <a:p>
            <a:r>
              <a:rPr lang="en-US" dirty="0"/>
              <a:t>Generate Types	             …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48F68-D3B1-525A-202B-CE66D0E7F4FB}"/>
              </a:ext>
            </a:extLst>
          </p:cNvPr>
          <p:cNvSpPr txBox="1"/>
          <p:nvPr/>
        </p:nvSpPr>
        <p:spPr>
          <a:xfrm>
            <a:off x="753592" y="4708075"/>
            <a:ext cx="187570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Updated Bindings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C3D346CE-A565-4035-F207-076E40A0ED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5924052"/>
                  </p:ext>
                </p:extLst>
              </p:nvPr>
            </p:nvGraphicFramePr>
            <p:xfrm>
              <a:off x="838200" y="5244300"/>
              <a:ext cx="8001000" cy="1366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7054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57378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995831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4094329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4774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𝑟𝑒𝑑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  <m:r>
                                              <a:rPr lang="en-US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r>
                                              <a:rPr lang="en-US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</m:d>
                                        <m:r>
                                          <a:rPr lang="en-US" sz="1800" b="0" smtClean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sz="1800" b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𝐿𝑖𝑠𝑡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45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5235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Bool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21320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C3D346CE-A565-4035-F207-076E40A0ED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5924052"/>
                  </p:ext>
                </p:extLst>
              </p:nvPr>
            </p:nvGraphicFramePr>
            <p:xfrm>
              <a:off x="838200" y="5244300"/>
              <a:ext cx="8001000" cy="1366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7054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57378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995831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4094329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477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52" r="-502857" b="-1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5484" r="-325806" b="-1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91139" r="-411392" b="-1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5963" r="-932" b="-18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52" t="-131034" r="-502857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5484" t="-131034" r="-325806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91139" t="-131034" r="-411392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5963" t="-131034" r="-932" b="-1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5235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52" t="-159524" r="-502857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5484" t="-159524" r="-325806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213206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B741F0-3CB2-408F-AC7A-6A7CE2834690}"/>
              </a:ext>
            </a:extLst>
          </p:cNvPr>
          <p:cNvCxnSpPr>
            <a:cxnSpLocks/>
          </p:cNvCxnSpPr>
          <p:nvPr/>
        </p:nvCxnSpPr>
        <p:spPr>
          <a:xfrm flipH="1">
            <a:off x="7883157" y="2998153"/>
            <a:ext cx="727443" cy="223561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79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F76E7-22D0-546E-B946-3A0CF357E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24006-2275-B9B1-B088-D42BA536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D287A7C-0082-8521-3144-1EB328E1E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7C1ED7-41BF-87B4-3C15-3E5D65B6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EB5A6A-2C76-818F-EF3E-2018AF94F69E}"/>
                  </a:ext>
                </a:extLst>
              </p:cNvPr>
              <p:cNvSpPr txBox="1"/>
              <p:nvPr/>
            </p:nvSpPr>
            <p:spPr>
              <a:xfrm>
                <a:off x="838200" y="1315596"/>
                <a:ext cx="2303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𝑆𝑢𝑏𝑠𝑡𝑖𝑡𝑖𝑜𝑛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𝐹𝑢𝑛𝑐𝑡𝑖𝑜𝑛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EB5A6A-2C76-818F-EF3E-2018AF94F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15596"/>
                <a:ext cx="2303772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CBC0538B-7E6D-9356-9BBB-B3FB75A77A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1816330"/>
              <a:ext cx="6110763" cy="1005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73474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6824031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𝐵𝑜𝑜𝑙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7489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CBC0538B-7E6D-9356-9BBB-B3FB75A77A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1816330"/>
              <a:ext cx="6110763" cy="10058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0669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14257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674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734742">
                      <a:extLst>
                        <a:ext uri="{9D8B030D-6E8A-4147-A177-3AD203B41FA5}">
                          <a16:colId xmlns:a16="http://schemas.microsoft.com/office/drawing/2014/main" val="2731487778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33" t="-3704" r="-20632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6667" t="-3704" r="-26222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6701" t="-3704" r="-1432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2555" t="-3704" r="-146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682403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33" t="-107692" r="-206329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6667" t="-107692" r="-262222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6701" t="-107692" r="-143299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2555" t="-107692" r="-1460" b="-1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352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3" t="-200000" r="-95161" b="-37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6410" t="-200000" r="-855" b="-37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74898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05AF46C-B994-2BB8-2D3E-D0BCB12A5EC3}"/>
              </a:ext>
            </a:extLst>
          </p:cNvPr>
          <p:cNvSpPr txBox="1"/>
          <p:nvPr/>
        </p:nvSpPr>
        <p:spPr>
          <a:xfrm>
            <a:off x="753592" y="2822018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262C46A-546C-0AA9-80E2-8C2E5FB046B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3358243"/>
              <a:ext cx="6019000" cy="12550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45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𝑟𝑒𝑑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45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5235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21320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262C46A-546C-0AA9-80E2-8C2E5FB046B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3358243"/>
              <a:ext cx="6019000" cy="12550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3448" r="-503797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4286" t="-3448" r="-468571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2927" t="-3448" r="-300000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473" t="-3448" r="-1235" b="-2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103448" r="-503797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4286" t="-103448" r="-468571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2927" t="-103448" r="-300000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473" t="-103448" r="-1235" b="-1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5235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140476" r="-503797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4286" t="-140476" r="-468571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21320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3C87EAC-C443-A29D-7E02-8BC5B6BBF7B0}"/>
              </a:ext>
            </a:extLst>
          </p:cNvPr>
          <p:cNvSpPr txBox="1"/>
          <p:nvPr/>
        </p:nvSpPr>
        <p:spPr>
          <a:xfrm>
            <a:off x="7546427" y="179782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Adding Type Schemes         ✅</a:t>
            </a:r>
          </a:p>
          <a:p>
            <a:r>
              <a:rPr lang="en-US" dirty="0"/>
              <a:t>Generating Constraints       ✅</a:t>
            </a:r>
          </a:p>
          <a:p>
            <a:r>
              <a:rPr lang="en-US" dirty="0"/>
              <a:t>Solving Constraints 	             ✅</a:t>
            </a:r>
          </a:p>
          <a:p>
            <a:r>
              <a:rPr lang="en-US" dirty="0"/>
              <a:t>Generate Types	             ✅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60D2FD-ED74-D228-19E1-8F5D735C8229}"/>
              </a:ext>
            </a:extLst>
          </p:cNvPr>
          <p:cNvSpPr txBox="1"/>
          <p:nvPr/>
        </p:nvSpPr>
        <p:spPr>
          <a:xfrm>
            <a:off x="753592" y="4708075"/>
            <a:ext cx="187570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Updated Bindings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D58694C6-0CD8-C14D-CE26-DA9C5D174F2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5244300"/>
              <a:ext cx="8001000" cy="1366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7054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57378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995831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4094329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4774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𝑟𝑒𝑑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  <m:r>
                                              <a:rPr lang="en-US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r>
                                              <a:rPr lang="en-US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</m:d>
                                        <m:r>
                                          <a:rPr lang="en-US" sz="1800" b="0" smtClean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sz="1800" b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𝐿𝑖𝑠𝑡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45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5235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Bool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21320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D58694C6-0CD8-C14D-CE26-DA9C5D174F2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5244300"/>
              <a:ext cx="8001000" cy="1366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7054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57378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995831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4094329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477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52" r="-502857" b="-1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5484" r="-325806" b="-1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91139" r="-411392" b="-1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5963" r="-932" b="-18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52" t="-131034" r="-502857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5484" t="-131034" r="-325806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91139" t="-131034" r="-411392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5963" t="-131034" r="-932" b="-1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8222334"/>
                      </a:ext>
                    </a:extLst>
                  </a:tr>
                  <a:tr h="5235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52" t="-159524" r="-502857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5484" t="-159524" r="-325806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213206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FC371E-8E0F-773A-F7BA-603F5ED5634E}"/>
              </a:ext>
            </a:extLst>
          </p:cNvPr>
          <p:cNvCxnSpPr>
            <a:cxnSpLocks/>
          </p:cNvCxnSpPr>
          <p:nvPr/>
        </p:nvCxnSpPr>
        <p:spPr>
          <a:xfrm flipH="1">
            <a:off x="7883157" y="2998153"/>
            <a:ext cx="727443" cy="223561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6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5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Thank You</a:t>
            </a:r>
            <a:endParaRPr lang="en-US" sz="6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3CB071-B5BB-498E-D1A1-5C0028F7E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7" y="586900"/>
            <a:ext cx="2375210" cy="1377621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63CA459-B9F3-56B0-61A8-94EAF8DB8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878" y="4995282"/>
            <a:ext cx="2375210" cy="13776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2862C-A77B-8DC2-29B4-805301F8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87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249"/>
            <a:ext cx="11353801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1) There always exists S such </a:t>
            </a:r>
            <a:r>
              <a:rPr lang="en-US" b="1"/>
              <a:t>that S&lt;=S’……….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True, it’s identity </a:t>
            </a:r>
            <a:r>
              <a:rPr lang="en-US" sz="2400" dirty="0"/>
              <a:t>S’=I</a:t>
            </a: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True, it’s </a:t>
            </a:r>
            <a:r>
              <a:rPr lang="en-US" sz="2400" dirty="0"/>
              <a:t>S’=S</a:t>
            </a: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False, it requires S’=S o U which may be impossible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False, by my spidey sense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249"/>
            <a:ext cx="11353801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2) The lemma if q has a solution, then it has a most general one……….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Trivial because if it has one solution, we can call it the most general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Imposes an order among the possible solutions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Equivalent to if q has no solution, then it has no most general one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Is a false lemma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83249"/>
                <a:ext cx="11353801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3) Our substitution function S*……….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Is defined over all type variables and type schemes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Can be applied to typing environment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>
                  <a:latin typeface="Avenir Book" panose="02000503020000020003" pitchFamily="2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Can be applied to type annotations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All of the above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83249"/>
                <a:ext cx="11353801" cy="3291502"/>
              </a:xfrm>
              <a:blipFill>
                <a:blip r:embed="rId5"/>
                <a:stretch>
                  <a:fillRect l="-1004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249"/>
            <a:ext cx="11353801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4) The principal solution S satisfies……….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/>
              <a:t>Whenever T|=q then T&lt;=S only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/>
              <a:t>Whenever T|=q then T&lt;=S </a:t>
            </a:r>
            <a:r>
              <a:rPr lang="en-US" sz="2400" dirty="0">
                <a:solidFill>
                  <a:srgbClr val="0070C0"/>
                </a:solidFill>
              </a:rPr>
              <a:t>and</a:t>
            </a:r>
            <a:r>
              <a:rPr lang="en-US" sz="2400" dirty="0"/>
              <a:t> S|=q</a:t>
            </a: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/>
              <a:t>Whenever S’|=q then T&lt;=S </a:t>
            </a:r>
            <a:r>
              <a:rPr lang="en-US" sz="2400" dirty="0">
                <a:solidFill>
                  <a:srgbClr val="0070C0"/>
                </a:solidFill>
              </a:rPr>
              <a:t>and</a:t>
            </a:r>
            <a:r>
              <a:rPr lang="en-US" sz="2400" dirty="0"/>
              <a:t> S|=q</a:t>
            </a: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/>
              <a:t>S|=q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249"/>
            <a:ext cx="11928677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5) The unification algorithm……….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Given a set of constraints, guaranteed to find a principle or no solution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Solves the type inference problem end-to-end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Assumes six possible shapes for the constraints and how to progress with each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Will get stuck when there is no solution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249"/>
            <a:ext cx="11928677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6) To prove that unification terminates……….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Prove that each step reduces number of variable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Prove that each step reduces the number of constructors (e.g., int=int)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Impossible to prove; may never terminate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Run it on a sample of problems and find that they terminate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249"/>
            <a:ext cx="11928677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7) A complete solution for (</a:t>
            </a:r>
            <a:r>
              <a:rPr lang="en-US" b="1" dirty="0" err="1"/>
              <a:t>S,q</a:t>
            </a:r>
            <a:r>
              <a:rPr lang="en-US" b="1" dirty="0"/>
              <a:t>) ……….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Any solution to q less or as general as S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Is satisfied by principal solutions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Is principal if its more general than all other complete solution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All of the above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5AE27A-CCA0-CC7F-F635-DB039F4D8C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99" y="4436929"/>
            <a:ext cx="6028041" cy="1275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46D704-EA9D-E96A-C4B1-E7DD200295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9322" y="5189597"/>
            <a:ext cx="6445178" cy="1016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32609A-82F2-6465-517B-CF75D1009D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6944263" y="5572597"/>
            <a:ext cx="4604254" cy="250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5B5FF9-3F34-335A-8BB1-FF760F223F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0216" y="4866747"/>
            <a:ext cx="3236463" cy="175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FBF369-6CD4-719A-C03A-E8ADCA4152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5981" y="5101439"/>
            <a:ext cx="2712225" cy="47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8413</TotalTime>
  <Words>1766</Words>
  <Application>Microsoft Office PowerPoint</Application>
  <PresentationFormat>Widescreen</PresentationFormat>
  <Paragraphs>405</Paragraphs>
  <Slides>24</Slides>
  <Notes>23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Avenir Book</vt:lpstr>
      <vt:lpstr>Calibri</vt:lpstr>
      <vt:lpstr>Calibri Light</vt:lpstr>
      <vt:lpstr>Cambria Math</vt:lpstr>
      <vt:lpstr>Poppins</vt:lpstr>
      <vt:lpstr>Office Theme</vt:lpstr>
      <vt:lpstr>Programming Language Concepts Tutorials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Assignment Solution</vt:lpstr>
      <vt:lpstr>Recap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Basics &amp; Evolution</dc:title>
  <dc:creator>Essam Abdelghany</dc:creator>
  <cp:lastModifiedBy>Abdelghany, Essam Wisam Fouad Amin</cp:lastModifiedBy>
  <cp:revision>243</cp:revision>
  <dcterms:created xsi:type="dcterms:W3CDTF">2023-04-27T21:19:03Z</dcterms:created>
  <dcterms:modified xsi:type="dcterms:W3CDTF">2024-10-30T20:05:21Z</dcterms:modified>
</cp:coreProperties>
</file>