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93" r:id="rId3"/>
    <p:sldId id="391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03" r:id="rId12"/>
    <p:sldId id="373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301" r:id="rId23"/>
    <p:sldId id="411" r:id="rId24"/>
    <p:sldId id="421" r:id="rId25"/>
    <p:sldId id="422" r:id="rId26"/>
    <p:sldId id="423" r:id="rId27"/>
    <p:sldId id="431" r:id="rId28"/>
    <p:sldId id="424" r:id="rId29"/>
    <p:sldId id="394" r:id="rId30"/>
    <p:sldId id="395" r:id="rId31"/>
    <p:sldId id="425" r:id="rId32"/>
    <p:sldId id="426" r:id="rId33"/>
    <p:sldId id="427" r:id="rId34"/>
    <p:sldId id="428" r:id="rId35"/>
    <p:sldId id="429" r:id="rId36"/>
    <p:sldId id="430" r:id="rId37"/>
    <p:sldId id="2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050608"/>
    <a:srgbClr val="FFB3FF"/>
    <a:srgbClr val="FF5056"/>
    <a:srgbClr val="9259A3"/>
    <a:srgbClr val="05B050"/>
    <a:srgbClr val="00FFF0"/>
    <a:srgbClr val="FFFECD"/>
    <a:srgbClr val="66FFDD"/>
    <a:srgbClr val="FF7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4"/>
    <p:restoredTop sz="96301"/>
  </p:normalViewPr>
  <p:slideViewPr>
    <p:cSldViewPr snapToGrid="0">
      <p:cViewPr varScale="1">
        <p:scale>
          <a:sx n="96" d="100"/>
          <a:sy n="96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918D-B7DF-1F4D-FE0C-2B47063C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FCD38-291D-9AD5-3169-33A5388BE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704E6D-2748-85C6-9D04-8D42F0A3E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D42C9-E205-FD47-2BB4-9FD36BE42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26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B400C-71E2-F927-BAB2-3EDCD7B7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689F2-A6AF-66EC-DAB6-6AD3485C4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387D3-9618-BC5B-9C6F-8F0B2E0FA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F899D-F3D5-CEB5-6F00-E707A2890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A386D-BA59-C728-12EE-D2F5F909A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FE09E5-1568-063D-B2C0-7ABB06F3D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8EAE33-77E5-FEE9-0C65-D2105C0BF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6B5C1-22A4-9DB7-245D-31A114450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28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39E57-95A9-CDD3-A001-5CF075909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56942-6261-31AC-1AF3-B43DD103AD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0D0CA-FA63-084F-F89B-D479320FE0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ABC97-7214-2BF6-D8A8-07DCA2FD77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42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5EC6D-5B7D-2B55-9999-20609E319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9F2DA-98FA-5562-1166-CC0B8E06AA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E045A9-55FE-4367-7CE1-C46681B2C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BAA53-2F0B-8C45-B8BA-BD8A67CAE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7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18043-BAB6-4281-7FB2-D980DACF5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D8BFE-3837-05C4-46A3-48D4C3D267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1F838-AB76-7518-95CC-D0A8DA887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72F53-EAEC-4795-DDF3-62C3A5029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8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7176-CD33-4D08-616B-FAEC1D19D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559CA6-9DB3-DA9A-718D-9E47CC9DA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925E44-6F85-6E4F-1A0E-1258CA968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6BCD6-92FE-2B7A-2AB8-DAAC251541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36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58DE5-8E6B-8061-A77F-184F8B96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3AB138-0A6F-75E8-7789-AF333D076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24875-14B2-B868-AA65-B8D9A62B5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FA0D1-CF0D-B50D-69CD-2B946E14D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58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53537-E1BD-3267-F2F9-8180520CB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54D0D9-255A-B429-0C50-66DCC52BB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F9FA38-5736-FC79-F753-A3AFD1051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DADD5-19AF-A72E-6249-3BF23AD2C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1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2CDF9-11AE-E224-50B3-74A1BCD0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536A7-FE63-685D-456D-5F38CC53D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C2FB1-F29B-C547-7105-2CDD4CE290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D72CA-0F06-E201-82C3-25BBFF598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04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5026C-1304-F523-D1B7-EE59016BC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D2968-E3D7-E778-AA2E-6E12471D6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A041A-3D54-9722-A1F3-7824BAA1F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CF4E-FB27-822F-595F-311F4ACAC9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69D3-7087-F2D4-B3B3-A1985C9F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1582A-0E2D-F804-5077-CB018D37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292B6-EE3C-4C16-D556-040D2E332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E3A5-E633-C31D-E540-955902745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23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9AB92-61DD-0866-1A32-2A8698D3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53B92-5D52-4693-8DB5-73FA728A8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1F83C1-AF3B-F5E1-604A-7304540E9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B55FF-1D40-D3DF-02B5-F947BB9BC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3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03819-1582-8292-BC6E-68E2B5C95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BD0BB-ED84-DAE3-86C9-656098A448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FFF56B-285C-2573-1E85-E025043112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69263-2906-379E-D406-BC6FEA9EF6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59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C44F3-3F85-3C2F-C21E-E66DEB0E1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99A09A-931D-C6EC-ED69-AE70710E9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0820F9-8E9F-E3B0-F8E8-D89C7ACB7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160E0-203E-A78F-C8A9-BFCF37285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97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2F3C1-F4B4-AE3B-CFAB-734F29FD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A2A89-262F-AE38-2439-97F6547DE2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BBEA6E-5115-3DAF-1AE9-A650EF06F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DD76F-828E-EB5B-ECBC-69FE69D3A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8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15898-5A0E-B20F-D1B9-B976C29D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C5514F-D47F-6008-AF4A-2CA6F40CF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B500F5-EB41-DDEC-56F0-4D8A08BED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87B41-34D2-0B31-CB42-93B6D00AC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2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F7CA6-0D1D-68CE-7BE7-E02157317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8A2D9-11F7-D6D3-34C4-08A7A338C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A5FA89-84C6-AAD0-FE7B-B48768DE4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6306F-5F0C-5B38-BD96-9C02A021D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7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BC935-095F-0917-7441-6F849C9CD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85CD2D-53CD-759C-E062-278C97AF1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D611D-4474-0515-727B-A0BB45B18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9A445-095A-8D51-0686-5B3ADE85C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17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A0794-9E52-A427-72F6-0293C9BA2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C7A847-E4AD-4843-92D8-BB7D2A66A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B1AA0-C4E5-BE40-AE5B-2F9F2423E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1752C-1981-830F-CBB3-A3968F2268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1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31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886AA-D9D5-8E7D-884D-97580C9E3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D3A60-050A-77FE-8926-410380510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B7A43-19E8-2B8C-FFA9-E6074598ED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FEB80-8D84-1ED4-A637-52F1CD50F1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3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FE8F2-7610-355A-17BD-82CD362E6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C1C42-6AEF-C1DC-4AC7-B94AAE5A4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5B187-04EC-B389-A5CE-DACA4A8E7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F017E-EE3B-EF24-6647-2E64E5810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87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333C6-4913-9A2C-7430-D73CF624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6BA28-E0E0-1599-E9AC-6CCB44788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CD0B82-DD3A-5D52-75F1-86D469D83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C669E-7865-4603-F6EE-BB9FEB92F7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83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EA17F-613F-AE5E-42D1-89BCF634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48F96-0806-5026-91A7-C6B7B7AAC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2EA091-925D-65D5-F0A2-9B696618FF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81F05-FDD0-90F3-EFEA-4E2C91FD6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642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D36F7-AA42-1574-3789-BECF3835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B828F-BA1E-67FB-C580-6A97C948F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AB0C40-1332-A38C-515A-5BA9EAE257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F505B-D157-B0A2-2A29-65777A7394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63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5990-A502-A66E-CF22-ED7F4A9A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D05E72-CC12-0724-3A9C-78BEC5444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6F6CF3-DAD1-74AA-883F-D36841795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856C-B496-D6D4-096E-BD4B4C5913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79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9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0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B1C30-AB25-799C-E836-8316BB8A7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158AFA-65F4-3D95-647D-088FC1265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AB1406-5F33-EB23-7BD2-45E8D5F25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A7CE-4769-1E5E-97F2-D23A48832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0.png"/><Relationship Id="rId10" Type="http://schemas.openxmlformats.org/officeDocument/2006/relationships/image" Target="../media/image59.png"/><Relationship Id="rId4" Type="http://schemas.openxmlformats.org/officeDocument/2006/relationships/image" Target="../media/image52.png"/><Relationship Id="rId9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40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4.png"/><Relationship Id="rId4" Type="http://schemas.openxmlformats.org/officeDocument/2006/relationships/image" Target="../media/image5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Programming Language Concepts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Programming Languages Designer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DF8CA4-0807-98E2-7412-FD2C5D6F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9" y="4481742"/>
            <a:ext cx="2748130" cy="1593915"/>
          </a:xfrm>
          <a:prstGeom prst="rect">
            <a:avLst/>
          </a:prstGeom>
        </p:spPr>
      </p:pic>
      <p:pic>
        <p:nvPicPr>
          <p:cNvPr id="1026" name="Picture 2" descr="Programming language - Free communications icons">
            <a:extLst>
              <a:ext uri="{FF2B5EF4-FFF2-40B4-BE49-F238E27FC236}">
                <a16:creationId xmlns:a16="http://schemas.microsoft.com/office/drawing/2014/main" id="{9F70529A-BB64-EB0E-4A24-7B8033B4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5" y="4001234"/>
            <a:ext cx="2499312" cy="2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963EC-1A79-D6E0-C7B8-0527F75E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D9B3-0EBC-B76A-DFAE-F662C4E8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22057"/>
            <a:ext cx="8218613" cy="2499043"/>
          </a:xfrm>
        </p:spPr>
        <p:txBody>
          <a:bodyPr>
            <a:noAutofit/>
          </a:bodyPr>
          <a:lstStyle/>
          <a:p>
            <a: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43C9F67-1D4E-F7E1-22A4-B6148ED16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D6241-C210-FDF2-7C75-DA8081D6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Recap</a:t>
            </a:r>
            <a:endParaRPr lang="en-US" b="1" dirty="0">
              <a:solidFill>
                <a:schemeClr val="accent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8D02C8-824B-3646-5E9B-CD55571AE980}"/>
                  </a:ext>
                </a:extLst>
              </p:cNvPr>
              <p:cNvSpPr txBox="1"/>
              <p:nvPr/>
            </p:nvSpPr>
            <p:spPr>
              <a:xfrm>
                <a:off x="534062" y="3015727"/>
                <a:ext cx="5880652" cy="522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beg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├ 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begChr m:val="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├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600" i="1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rgbClr val="9259A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int</m:t>
                                  </m:r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600" b="0" i="0" smtClean="0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 panose="02040503050406030204" pitchFamily="18" charset="0"/>
                                    </a:rPr>
                                    <m:t>int</m:t>
                                  </m:r>
                                </m:e>
                              </m:d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8D02C8-824B-3646-5E9B-CD55571AE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62" y="3015727"/>
                <a:ext cx="5880652" cy="522194"/>
              </a:xfrm>
              <a:prstGeom prst="rect">
                <a:avLst/>
              </a:prstGeom>
              <a:blipFill>
                <a:blip r:embed="rId4"/>
                <a:stretch>
                  <a:fillRect t="-83333" b="-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BAA7F-978F-B045-9F67-24732EF0F066}"/>
                  </a:ext>
                </a:extLst>
              </p:cNvPr>
              <p:cNvSpPr txBox="1"/>
              <p:nvPr/>
            </p:nvSpPr>
            <p:spPr>
              <a:xfrm>
                <a:off x="189172" y="1795559"/>
                <a:ext cx="3358773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BAA7F-978F-B045-9F67-24732EF0F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72" y="1795559"/>
                <a:ext cx="3358773" cy="577402"/>
              </a:xfrm>
              <a:prstGeom prst="rect">
                <a:avLst/>
              </a:prstGeom>
              <a:blipFill>
                <a:blip r:embed="rId5"/>
                <a:stretch>
                  <a:fillRect t="-6522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DEDFE-EA70-0E26-2376-A88E6E648725}"/>
                  </a:ext>
                </a:extLst>
              </p:cNvPr>
              <p:cNvSpPr txBox="1"/>
              <p:nvPr/>
            </p:nvSpPr>
            <p:spPr>
              <a:xfrm>
                <a:off x="6492100" y="2999629"/>
                <a:ext cx="4401472" cy="5242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9259A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├</m:t>
                                  </m:r>
                                  <m:r>
                                    <a:rPr lang="en-US" sz="1600" i="1">
                                      <a:solidFill>
                                        <a:srgbClr val="9259A3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9259A3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     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1600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bool</m:t>
                          </m:r>
                          <m:r>
                            <a:rPr lang="en-US" sz="16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1600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smtClean="0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</a:rPr>
                                <m:t>int</m:t>
                              </m:r>
                            </m:e>
                          </m:d>
                          <m: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EDEDFE-EA70-0E26-2376-A88E6E648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00" y="2999629"/>
                <a:ext cx="4401472" cy="524246"/>
              </a:xfrm>
              <a:prstGeom prst="rect">
                <a:avLst/>
              </a:prstGeom>
              <a:blipFill>
                <a:blip r:embed="rId6"/>
                <a:stretch>
                  <a:fillRect l="-1729" t="-83333" r="-19597" b="-6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48B27B-9DBA-268F-5E1F-3473EAFB3404}"/>
                  </a:ext>
                </a:extLst>
              </p:cNvPr>
              <p:cNvSpPr txBox="1"/>
              <p:nvPr/>
            </p:nvSpPr>
            <p:spPr>
              <a:xfrm>
                <a:off x="3177958" y="1947588"/>
                <a:ext cx="1638340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smtClean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E48B27B-9DBA-268F-5E1F-3473EAFB3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958" y="1947588"/>
                <a:ext cx="1638340" cy="425373"/>
              </a:xfrm>
              <a:prstGeom prst="rect">
                <a:avLst/>
              </a:prstGeom>
              <a:blipFill>
                <a:blip r:embed="rId7"/>
                <a:stretch>
                  <a:fillRect l="-5385" t="-55882" r="-18462" b="-2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77A0CB-041F-EAD0-0451-E874AC1A85B1}"/>
                  </a:ext>
                </a:extLst>
              </p:cNvPr>
              <p:cNvSpPr txBox="1"/>
              <p:nvPr/>
            </p:nvSpPr>
            <p:spPr>
              <a:xfrm>
                <a:off x="5053825" y="1925583"/>
                <a:ext cx="2937747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mtClean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true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77A0CB-041F-EAD0-0451-E874AC1A8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825" y="1925583"/>
                <a:ext cx="2937747" cy="425373"/>
              </a:xfrm>
              <a:prstGeom prst="rect">
                <a:avLst/>
              </a:prstGeom>
              <a:blipFill>
                <a:blip r:embed="rId8"/>
                <a:stretch>
                  <a:fillRect t="-54286" r="-858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9A486E-E56D-8204-1FA5-83EC06A6C7D2}"/>
                  </a:ext>
                </a:extLst>
              </p:cNvPr>
              <p:cNvSpPr txBox="1"/>
              <p:nvPr/>
            </p:nvSpPr>
            <p:spPr>
              <a:xfrm>
                <a:off x="8229099" y="1914694"/>
                <a:ext cx="2664473" cy="425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smtClean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false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false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D9A486E-E56D-8204-1FA5-83EC06A6C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099" y="1914694"/>
                <a:ext cx="2664473" cy="425373"/>
              </a:xfrm>
              <a:prstGeom prst="rect">
                <a:avLst/>
              </a:prstGeom>
              <a:blipFill>
                <a:blip r:embed="rId9"/>
                <a:stretch>
                  <a:fillRect l="-3333" t="-51429" r="-7143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ED3361-37BC-60B3-1FE9-E40EE1CA95EE}"/>
                  </a:ext>
                </a:extLst>
              </p:cNvPr>
              <p:cNvSpPr txBox="1"/>
              <p:nvPr/>
            </p:nvSpPr>
            <p:spPr>
              <a:xfrm>
                <a:off x="838200" y="4265598"/>
                <a:ext cx="9287075" cy="577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if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then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else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bool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 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ED3361-37BC-60B3-1FE9-E40EE1CA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265598"/>
                <a:ext cx="9287075" cy="577402"/>
              </a:xfrm>
              <a:prstGeom prst="rect">
                <a:avLst/>
              </a:prstGeom>
              <a:blipFill>
                <a:blip r:embed="rId10"/>
                <a:stretch>
                  <a:fillRect l="-137" t="-8696" r="-41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0C907-9ADE-9C66-7DE5-26F9CECDB83F}"/>
                  </a:ext>
                </a:extLst>
              </p:cNvPr>
              <p:cNvSpPr txBox="1"/>
              <p:nvPr/>
            </p:nvSpPr>
            <p:spPr>
              <a:xfrm>
                <a:off x="215348" y="5454750"/>
                <a:ext cx="5880652" cy="5709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50C907-9ADE-9C66-7DE5-26F9CECDB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8" y="5454750"/>
                <a:ext cx="5880652" cy="570990"/>
              </a:xfrm>
              <a:prstGeom prst="rect">
                <a:avLst/>
              </a:prstGeom>
              <a:blipFill>
                <a:blip r:embed="rId11"/>
                <a:stretch>
                  <a:fillRect t="-869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394202-6963-2216-10BF-C5723EDB7D01}"/>
                  </a:ext>
                </a:extLst>
              </p:cNvPr>
              <p:cNvSpPr txBox="1"/>
              <p:nvPr/>
            </p:nvSpPr>
            <p:spPr>
              <a:xfrm>
                <a:off x="5903848" y="5454750"/>
                <a:ext cx="5880652" cy="580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 : 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9259A3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:(</m:t>
                          </m:r>
                          <m: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𝑓𝑢𝑛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𝑓𝑢𝑛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):</m:t>
                          </m:r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⟹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 =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F394202-6963-2216-10BF-C5723EDB7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848" y="5454750"/>
                <a:ext cx="5880652" cy="580544"/>
              </a:xfrm>
              <a:prstGeom prst="rect">
                <a:avLst/>
              </a:prstGeom>
              <a:blipFill>
                <a:blip r:embed="rId12"/>
                <a:stretch>
                  <a:fillRect t="-6383" r="-647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D25BCEB-55D1-923F-07E2-FDE1DDE6B5AF}"/>
              </a:ext>
            </a:extLst>
          </p:cNvPr>
          <p:cNvSpPr txBox="1"/>
          <p:nvPr/>
        </p:nvSpPr>
        <p:spPr>
          <a:xfrm>
            <a:off x="838200" y="1298338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Variables &amp; Constants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9E4F58-6628-72F8-949C-F23D0E2693F9}"/>
              </a:ext>
            </a:extLst>
          </p:cNvPr>
          <p:cNvSpPr txBox="1"/>
          <p:nvPr/>
        </p:nvSpPr>
        <p:spPr>
          <a:xfrm>
            <a:off x="838200" y="2550790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Binary Operators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063D6A-A1DE-1025-3E6E-5499BA0F2297}"/>
              </a:ext>
            </a:extLst>
          </p:cNvPr>
          <p:cNvSpPr txBox="1"/>
          <p:nvPr/>
        </p:nvSpPr>
        <p:spPr>
          <a:xfrm>
            <a:off x="866520" y="377187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If-then-else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825A99-CE58-C7D5-27BC-59FBA3D61C7C}"/>
              </a:ext>
            </a:extLst>
          </p:cNvPr>
          <p:cNvSpPr txBox="1"/>
          <p:nvPr/>
        </p:nvSpPr>
        <p:spPr>
          <a:xfrm>
            <a:off x="881161" y="496969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Function Calls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D438A5-4411-020B-2DA3-B74106EA8668}"/>
              </a:ext>
            </a:extLst>
          </p:cNvPr>
          <p:cNvSpPr txBox="1"/>
          <p:nvPr/>
        </p:nvSpPr>
        <p:spPr>
          <a:xfrm>
            <a:off x="5676953" y="4969692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Function 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E4EDEC-0313-EF34-5E24-5E9F6296449F}"/>
              </a:ext>
            </a:extLst>
          </p:cNvPr>
          <p:cNvSpPr txBox="1"/>
          <p:nvPr/>
        </p:nvSpPr>
        <p:spPr>
          <a:xfrm>
            <a:off x="954157" y="6427304"/>
            <a:ext cx="378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Arrow is a step towards type inference</a:t>
            </a:r>
          </a:p>
        </p:txBody>
      </p:sp>
    </p:spTree>
    <p:extLst>
      <p:ext uri="{BB962C8B-B14F-4D97-AF65-F5344CB8AC3E}">
        <p14:creationId xmlns:p14="http://schemas.microsoft.com/office/powerpoint/2010/main" val="60212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2CAD9-166A-E2E4-8F2B-C9EA62EC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A5BF-9738-52DF-5614-4F1C0EAE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7B61EB-0558-8F92-EF0A-567A73B6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324A4-51B5-932A-5BB7-40F9DA0D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E071275-A1CC-E03B-E316-830077026070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C31C4B6-538B-FA19-88E7-F3538CC2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431203"/>
            <a:ext cx="8347841" cy="4817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5409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95194-FC97-D67D-E8C1-6F6FF67B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BBDA-FADC-3D47-194C-1BCA5B8A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BBA172F-93F0-8D7F-3CB5-8DFA2803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4BB91-2623-869E-6D9B-ADDBFEC0D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A430B-7475-311C-C32D-3F65D0826F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6CD00E-718C-7A5A-64E7-AF77ECD8D294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6CD00E-718C-7A5A-64E7-AF77ECD8D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blipFill>
                <a:blip r:embed="rId5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DE32DC9-9B02-A260-9186-570133F8FBA8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1F87C04-08C8-7EB8-66B1-4689FA8CF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4144498"/>
                  </p:ext>
                </p:extLst>
              </p:nvPr>
            </p:nvGraphicFramePr>
            <p:xfrm>
              <a:off x="5394960" y="4353330"/>
              <a:ext cx="601900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1F87C04-08C8-7EB8-66B1-4689FA8CF6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4144498"/>
                  </p:ext>
                </p:extLst>
              </p:nvPr>
            </p:nvGraphicFramePr>
            <p:xfrm>
              <a:off x="5394960" y="4353330"/>
              <a:ext cx="601900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r="-503797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r="-46857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723" r="-295181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r="-823" b="-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A1D68DF-D7B3-A36F-28CE-031F4BC0A667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F7EE9F-2B30-A4EA-00EA-69CEA513A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65157"/>
              </p:ext>
            </p:extLst>
          </p:nvPr>
        </p:nvGraphicFramePr>
        <p:xfrm>
          <a:off x="5457461" y="5650259"/>
          <a:ext cx="394257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917">
                  <a:extLst>
                    <a:ext uri="{9D8B030D-6E8A-4147-A177-3AD203B41FA5}">
                      <a16:colId xmlns:a16="http://schemas.microsoft.com/office/drawing/2014/main" val="3971173241"/>
                    </a:ext>
                  </a:extLst>
                </a:gridCol>
                <a:gridCol w="1019934">
                  <a:extLst>
                    <a:ext uri="{9D8B030D-6E8A-4147-A177-3AD203B41FA5}">
                      <a16:colId xmlns:a16="http://schemas.microsoft.com/office/drawing/2014/main" val="2127568824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245872481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val="1019462588"/>
                    </a:ext>
                  </a:extLst>
                </a:gridCol>
              </a:tblGrid>
              <a:tr h="2404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5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89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46A57-0CCA-06F2-915D-1DCE98990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F81B-990D-CD06-D169-ED6F51F6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2CFA5B-A91D-20D7-47FF-8A8006F5B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E8AE5-DEFC-7D86-47D1-AFE535AD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8A29D-E319-B4D6-3A00-48268ADE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75845-74C6-5454-63DD-156645661C49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𝑓𝑜𝑙𝑑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75845-74C6-5454-63DD-156645661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blipFill>
                <a:blip r:embed="rId5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25D16A5-AC05-4629-8D0C-ED03D583EE66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FDEE3AB-DE3C-C474-44F7-1E64E0935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063153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3FDEE3AB-DE3C-C474-44F7-1E64E0935A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6063153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723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D0DA65A-82A2-0550-5589-63AD749309AA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61D4846-E8EF-3D0E-81C6-A36819B0FE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746765"/>
                  </p:ext>
                </p:extLst>
              </p:nvPr>
            </p:nvGraphicFramePr>
            <p:xfrm>
              <a:off x="5457461" y="5650259"/>
              <a:ext cx="589448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5846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930195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61D4846-E8EF-3D0E-81C6-A36819B0FE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746765"/>
                  </p:ext>
                </p:extLst>
              </p:nvPr>
            </p:nvGraphicFramePr>
            <p:xfrm>
              <a:off x="5457461" y="5650259"/>
              <a:ext cx="5894480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35846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930195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79173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36702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83529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94A8B5-2CFB-2132-B275-F98FE0F22DB8}"/>
                  </a:ext>
                </a:extLst>
              </p:cNvPr>
              <p:cNvSpPr txBox="1"/>
              <p:nvPr/>
            </p:nvSpPr>
            <p:spPr>
              <a:xfrm>
                <a:off x="6664991" y="2321276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94A8B5-2CFB-2132-B275-F98FE0F22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991" y="2321276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F0C53C-ADC9-0DA8-07CA-60F1F6B542FA}"/>
              </a:ext>
            </a:extLst>
          </p:cNvPr>
          <p:cNvSpPr txBox="1"/>
          <p:nvPr/>
        </p:nvSpPr>
        <p:spPr>
          <a:xfrm>
            <a:off x="9982200" y="3059158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8828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D539E-58FD-C66F-89DA-C8FECDB75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1595-E7DD-EF42-DFEE-14E10DBC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76FD1B8-E065-32B9-2962-57A6801BC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DF83B-1F85-096C-434D-690B0240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78AC0-D848-4D93-4CB8-66786E6075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943C7-CD83-D939-C0B6-F139CE0F7A36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𝑓𝑜𝑙𝑑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943C7-CD83-D939-C0B6-F139CE0F7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blipFill>
                <a:blip r:embed="rId5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5975C2A-0FDD-AD1A-27D5-EC68E2726A40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272D92-4AF0-BAFC-D246-53ADCDE0A8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913874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0272D92-4AF0-BAFC-D246-53ADCDE0A8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913874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723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723" t="-103448" r="-2951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t="-103448" r="-82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351644C-BAE1-F171-0B7B-39549FEB4ACA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ACC152D-2A90-526E-3EB6-696A613A06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810511"/>
                  </p:ext>
                </p:extLst>
              </p:nvPr>
            </p:nvGraphicFramePr>
            <p:xfrm>
              <a:off x="5457460" y="5650259"/>
              <a:ext cx="6150958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6026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26995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2699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3670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ACC152D-2A90-526E-3EB6-696A613A06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7810511"/>
                  </p:ext>
                </p:extLst>
              </p:nvPr>
            </p:nvGraphicFramePr>
            <p:xfrm>
              <a:off x="5457460" y="5650259"/>
              <a:ext cx="6150958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60267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26995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32699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93670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141584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ED767-560E-0F20-D6E3-F38E349A7D2F}"/>
                  </a:ext>
                </a:extLst>
              </p:cNvPr>
              <p:cNvSpPr txBox="1"/>
              <p:nvPr/>
            </p:nvSpPr>
            <p:spPr>
              <a:xfrm>
                <a:off x="6664991" y="2321276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5ED767-560E-0F20-D6E3-F38E349A7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991" y="2321276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F779C28-D989-EA18-0F77-9E3297AAD7A4}"/>
              </a:ext>
            </a:extLst>
          </p:cNvPr>
          <p:cNvSpPr txBox="1"/>
          <p:nvPr/>
        </p:nvSpPr>
        <p:spPr>
          <a:xfrm>
            <a:off x="9969134" y="2990304"/>
            <a:ext cx="17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Arguments first!</a:t>
            </a:r>
          </a:p>
        </p:txBody>
      </p:sp>
    </p:spTree>
    <p:extLst>
      <p:ext uri="{BB962C8B-B14F-4D97-AF65-F5344CB8AC3E}">
        <p14:creationId xmlns:p14="http://schemas.microsoft.com/office/powerpoint/2010/main" val="32621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384F2-039A-B9B4-1E3C-94F0EE37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081D-4A22-3256-B406-D9704B652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0886AA-9661-5957-264A-67400BFE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9EF90D-55F1-DF23-2275-63001DBA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4B0EC-915D-9737-4C94-70672D9EBF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F9101-68D5-6478-3B65-37CEA8A4AA9C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4463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𝑓𝑜𝑙𝑑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BF9101-68D5-6478-3B65-37CEA8A4A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446393" cy="2169825"/>
              </a:xfrm>
              <a:prstGeom prst="rect">
                <a:avLst/>
              </a:prstGeom>
              <a:blipFill>
                <a:blip r:embed="rId5"/>
                <a:stretch>
                  <a:fillRect l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00AACDF-57BD-0722-E32A-168FE0C004CD}"/>
              </a:ext>
            </a:extLst>
          </p:cNvPr>
          <p:cNvSpPr txBox="1"/>
          <p:nvPr/>
        </p:nvSpPr>
        <p:spPr>
          <a:xfrm>
            <a:off x="5310352" y="3817106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0AFB2E4-C635-6757-A26B-50831A676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493558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0AFB2E4-C635-6757-A26B-50831A6760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5493558"/>
                  </p:ext>
                </p:extLst>
              </p:nvPr>
            </p:nvGraphicFramePr>
            <p:xfrm>
              <a:off x="5394960" y="4353330"/>
              <a:ext cx="6019000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88231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050758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r="-50379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r="-46857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723" r="-29518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r="-823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3448" r="-503797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14286" t="-103448" r="-46857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80723" t="-103448" r="-2951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t="-103448" r="-823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7BAD6FE-8E01-17DC-638A-3E2C63007ECD}"/>
              </a:ext>
            </a:extLst>
          </p:cNvPr>
          <p:cNvSpPr txBox="1"/>
          <p:nvPr/>
        </p:nvSpPr>
        <p:spPr>
          <a:xfrm>
            <a:off x="5372853" y="5114035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B12DCD3-8E56-0A79-79B5-EE78F98BF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357069"/>
                  </p:ext>
                </p:extLst>
              </p:nvPr>
            </p:nvGraphicFramePr>
            <p:xfrm>
              <a:off x="5457460" y="5650259"/>
              <a:ext cx="6150958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159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66153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1B12DCD3-8E56-0A79-79B5-EE78F98BFFD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2357069"/>
                  </p:ext>
                </p:extLst>
              </p:nvPr>
            </p:nvGraphicFramePr>
            <p:xfrm>
              <a:off x="5457460" y="5650259"/>
              <a:ext cx="6150958" cy="365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15972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66153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r="-172626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3095" r="-267857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85870" r="-144565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70992" r="-1527" b="-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49BDDA-279C-3FFB-2298-25B0AA5436B2}"/>
                  </a:ext>
                </a:extLst>
              </p:cNvPr>
              <p:cNvSpPr txBox="1"/>
              <p:nvPr/>
            </p:nvSpPr>
            <p:spPr>
              <a:xfrm>
                <a:off x="6664991" y="2321276"/>
                <a:ext cx="504209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5B05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├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9259A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49BDDA-279C-3FFB-2298-25B0AA543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991" y="2321276"/>
                <a:ext cx="5042099" cy="570990"/>
              </a:xfrm>
              <a:prstGeom prst="rect">
                <a:avLst/>
              </a:prstGeom>
              <a:blipFill>
                <a:blip r:embed="rId8"/>
                <a:stretch>
                  <a:fillRect t="-869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4CC1E94-FBC7-C7C7-61CB-FD92A04D4613}"/>
              </a:ext>
            </a:extLst>
          </p:cNvPr>
          <p:cNvSpPr txBox="1"/>
          <p:nvPr/>
        </p:nvSpPr>
        <p:spPr>
          <a:xfrm>
            <a:off x="8663115" y="2990304"/>
            <a:ext cx="304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add function type constr.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E38B88-3829-FE4C-C3BE-646DF8BD4886}"/>
                  </a:ext>
                </a:extLst>
              </p:cNvPr>
              <p:cNvSpPr txBox="1"/>
              <p:nvPr/>
            </p:nvSpPr>
            <p:spPr>
              <a:xfrm>
                <a:off x="5466228" y="6176582"/>
                <a:ext cx="4120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In other words, we simplified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1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E38B88-3829-FE4C-C3BE-646DF8BD4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28" y="6176582"/>
                <a:ext cx="4120936" cy="261610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8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19C2F-C1FC-1E23-8820-51B5157FD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89CF-4420-889A-231E-76D4DC71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D5568A9-6A1B-7765-45FC-D7A7259A1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2A59A-A353-60EB-FC1E-796CE8E9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C83F6-0D34-E930-1BD5-858EED6E8A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4D2A72-BDCF-DA67-48CA-F026137FE011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𝑓𝑜𝑙𝑑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A4D2A72-BDCF-DA67-48CA-F026137FE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blipFill>
                <a:blip r:embed="rId5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4FEB1A2-123C-9029-E449-81F20AE9800F}"/>
              </a:ext>
            </a:extLst>
          </p:cNvPr>
          <p:cNvSpPr txBox="1"/>
          <p:nvPr/>
        </p:nvSpPr>
        <p:spPr>
          <a:xfrm>
            <a:off x="5310352" y="3639305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974204D-C8F2-F11B-2A84-E9CA7123BF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633755"/>
                  </p:ext>
                </p:extLst>
              </p:nvPr>
            </p:nvGraphicFramePr>
            <p:xfrm>
              <a:off x="5394960" y="4175529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65007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6806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5974204D-C8F2-F11B-2A84-E9CA7123BF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9633755"/>
                  </p:ext>
                </p:extLst>
              </p:nvPr>
            </p:nvGraphicFramePr>
            <p:xfrm>
              <a:off x="5394960" y="4175529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65007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68067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308008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3448" r="-503797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238" t="-3448" r="-37381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37681" t="-3448" r="-355072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t="-3448" r="-823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0000" r="-50379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238" t="-100000" r="-37381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37681" t="-100000" r="-35507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5885" t="-100000" r="-823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206897" r="-50379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4FACAD3-919C-CFAF-2D1C-37105DC79F3E}"/>
              </a:ext>
            </a:extLst>
          </p:cNvPr>
          <p:cNvSpPr txBox="1"/>
          <p:nvPr/>
        </p:nvSpPr>
        <p:spPr>
          <a:xfrm>
            <a:off x="5310352" y="5181639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C529BAD-7B90-26E1-83E7-99EAB98FCA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714294"/>
                  </p:ext>
                </p:extLst>
              </p:nvPr>
            </p:nvGraphicFramePr>
            <p:xfrm>
              <a:off x="5394959" y="5717863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71130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47963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66153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5C529BAD-7B90-26E1-83E7-99EAB98FCA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0714294"/>
                  </p:ext>
                </p:extLst>
              </p:nvPr>
            </p:nvGraphicFramePr>
            <p:xfrm>
              <a:off x="5394959" y="5717863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371130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847963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661530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59" t="-3448" r="-17262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65138" t="-3448" r="-18348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431343" t="-3448" r="-19850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71756" t="-3448" r="-1527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59" t="-103448" r="-17262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3AAD713-1702-021E-77D7-E26A1D00C537}"/>
              </a:ext>
            </a:extLst>
          </p:cNvPr>
          <p:cNvSpPr txBox="1"/>
          <p:nvPr/>
        </p:nvSpPr>
        <p:spPr>
          <a:xfrm>
            <a:off x="9432831" y="2943170"/>
            <a:ext cx="1578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Logic…</a:t>
            </a:r>
          </a:p>
          <a:p>
            <a:r>
              <a:rPr lang="en-US" dirty="0"/>
              <a:t>h::t is cons(</a:t>
            </a:r>
            <a:r>
              <a:rPr lang="en-US" dirty="0" err="1"/>
              <a:t>h,t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0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B685A-1C41-2BE1-13B9-0BC364D19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4013-0A6A-F9DC-9795-227B21F0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614A9A-6C1A-A98E-B1C0-6EFEF5105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C247A1-49E2-7197-FDF0-D08E6A78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0F8A2-FC57-32D0-A3B3-B7D31EE01E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6C14C9-8EEF-B421-FF4E-F068825DB9D8}"/>
                  </a:ext>
                </a:extLst>
              </p:cNvPr>
              <p:cNvSpPr txBox="1"/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Can write this as: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𝑛𝑖𝑙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∷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𝑓𝑜𝑙𝑑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F6C14C9-8EEF-B421-FF4E-F068825DB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95933"/>
                <a:ext cx="3393493" cy="2169825"/>
              </a:xfrm>
              <a:prstGeom prst="rect">
                <a:avLst/>
              </a:prstGeom>
              <a:blipFill>
                <a:blip r:embed="rId5"/>
                <a:stretch>
                  <a:fillRect l="-1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C605020-EBCF-E7EA-FF76-840CD78F117A}"/>
              </a:ext>
            </a:extLst>
          </p:cNvPr>
          <p:cNvSpPr txBox="1"/>
          <p:nvPr/>
        </p:nvSpPr>
        <p:spPr>
          <a:xfrm>
            <a:off x="5310352" y="3639305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DFF5390-9A8B-1A14-BB38-31998AED90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9539526"/>
                  </p:ext>
                </p:extLst>
              </p:nvPr>
            </p:nvGraphicFramePr>
            <p:xfrm>
              <a:off x="5394960" y="4175529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𝑛𝑖𝑙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DFF5390-9A8B-1A14-BB38-31998AED90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9539526"/>
                  </p:ext>
                </p:extLst>
              </p:nvPr>
            </p:nvGraphicFramePr>
            <p:xfrm>
              <a:off x="5394960" y="4175529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3448" r="-503797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1954" t="-3448" r="-357471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3958" t="-3448" r="-223958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474" t="-3448" r="-939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100000" r="-50379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1954" t="-100000" r="-357471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3958" t="-100000" r="-223958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3474" t="-100000" r="-939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66" t="-206897" r="-50379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91954" t="-206897" r="-35747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40F36D0-A4A8-5439-06D7-7B97A5AEBBDC}"/>
              </a:ext>
            </a:extLst>
          </p:cNvPr>
          <p:cNvSpPr txBox="1"/>
          <p:nvPr/>
        </p:nvSpPr>
        <p:spPr>
          <a:xfrm>
            <a:off x="5310352" y="5181639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FEBA597-3E2B-E009-B51C-A20112BE06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59207"/>
                  </p:ext>
                </p:extLst>
              </p:nvPr>
            </p:nvGraphicFramePr>
            <p:xfrm>
              <a:off x="5394959" y="5717863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4FEBA597-3E2B-E009-B51C-A20112BE06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059207"/>
                  </p:ext>
                </p:extLst>
              </p:nvPr>
            </p:nvGraphicFramePr>
            <p:xfrm>
              <a:off x="5394959" y="5717863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59" t="-3448" r="-172626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4286" t="-3448" r="-26785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8824" t="-3448" r="-12058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479" t="-3448" r="-1653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559" t="-103448" r="-17262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14286" t="-103448" r="-26785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258824" t="-103448" r="-120588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02479" t="-103448" r="-1653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D69F272-9CD4-87E2-FA50-C4CB36CC5F01}"/>
              </a:ext>
            </a:extLst>
          </p:cNvPr>
          <p:cNvSpPr txBox="1"/>
          <p:nvPr/>
        </p:nvSpPr>
        <p:spPr>
          <a:xfrm>
            <a:off x="9432831" y="2943170"/>
            <a:ext cx="233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Both sides should have</a:t>
            </a:r>
          </a:p>
          <a:p>
            <a:r>
              <a:rPr lang="en-US" dirty="0"/>
              <a:t>same type…</a:t>
            </a:r>
          </a:p>
        </p:txBody>
      </p:sp>
    </p:spTree>
    <p:extLst>
      <p:ext uri="{BB962C8B-B14F-4D97-AF65-F5344CB8AC3E}">
        <p14:creationId xmlns:p14="http://schemas.microsoft.com/office/powerpoint/2010/main" val="13578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C60A4-EE85-EC7C-4384-EB7C2101B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C058-D03E-AC39-2EED-7CDBF49A5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27C489F-30FB-41B6-4AF8-FDDDE0361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2B009F-B9A3-18DB-AC89-09ACD7DB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F0AF2C-BA5E-FD87-0652-47F34CACC4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43859-3BAF-A6CC-51E3-A90698653B41}"/>
              </a:ext>
            </a:extLst>
          </p:cNvPr>
          <p:cNvSpPr txBox="1"/>
          <p:nvPr/>
        </p:nvSpPr>
        <p:spPr>
          <a:xfrm>
            <a:off x="838200" y="3606844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2D339A0-684A-E284-6BE8-119671AB59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402436"/>
                  </p:ext>
                </p:extLst>
              </p:nvPr>
            </p:nvGraphicFramePr>
            <p:xfrm>
              <a:off x="922808" y="4143068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𝑛𝑖𝑙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2D339A0-684A-E284-6BE8-119671AB59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8402436"/>
                  </p:ext>
                </p:extLst>
              </p:nvPr>
            </p:nvGraphicFramePr>
            <p:xfrm>
              <a:off x="922808" y="4143068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503797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3448" r="-357471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917" t="-3448" r="-223958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005" t="-3448" r="-939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3448" r="-50379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103448" r="-357471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917" t="-103448" r="-22395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005" t="-103448" r="-939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3448" r="-50379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203448" r="-35747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5001D54-D55E-05F8-751E-137F4CC6A29A}"/>
              </a:ext>
            </a:extLst>
          </p:cNvPr>
          <p:cNvSpPr txBox="1"/>
          <p:nvPr/>
        </p:nvSpPr>
        <p:spPr>
          <a:xfrm>
            <a:off x="838200" y="5149178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F2501F0-93B6-31B3-719B-8137BC0ACE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993551"/>
                  </p:ext>
                </p:extLst>
              </p:nvPr>
            </p:nvGraphicFramePr>
            <p:xfrm>
              <a:off x="922807" y="5685402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F2501F0-93B6-31B3-719B-8137BC0ACE4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1993551"/>
                  </p:ext>
                </p:extLst>
              </p:nvPr>
            </p:nvGraphicFramePr>
            <p:xfrm>
              <a:off x="922807" y="5685402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333" r="-17262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3095" t="-3333" r="-267857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60396" t="-3333" r="-12277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826" t="-3333" r="-2479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6897" r="-17262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3095" t="-106897" r="-26785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60396" t="-106897" r="-122772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0826" t="-106897" r="-2479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42E9302-91C2-4B8D-8F20-8BAA8A8B3BA3}"/>
              </a:ext>
            </a:extLst>
          </p:cNvPr>
          <p:cNvSpPr txBox="1"/>
          <p:nvPr/>
        </p:nvSpPr>
        <p:spPr>
          <a:xfrm>
            <a:off x="8956500" y="3742958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Solving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16420-E024-2B5C-50A2-AA5DD59CF854}"/>
                  </a:ext>
                </a:extLst>
              </p:cNvPr>
              <p:cNvSpPr txBox="1"/>
              <p:nvPr/>
            </p:nvSpPr>
            <p:spPr>
              <a:xfrm>
                <a:off x="7364746" y="4246013"/>
                <a:ext cx="2743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Consume: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i.e.,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B16420-E024-2B5C-50A2-AA5DD59CF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746" y="4246013"/>
                <a:ext cx="2743200" cy="1938992"/>
              </a:xfrm>
              <a:prstGeom prst="rect">
                <a:avLst/>
              </a:prstGeom>
              <a:blipFill>
                <a:blip r:embed="rId7"/>
                <a:stretch>
                  <a:fillRect l="-1843" t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4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3224D-7DA6-7693-0CB8-A45EA3E2B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4AFE-A1D9-0F57-ECCB-55FCBE61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13BC481-54CC-40CA-DA43-CC1E5E56D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25" y="230049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BF3F9-F08B-2F9A-BC82-003A2456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4A12C-540B-3A41-CF4D-91846D8D489B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lecture, discuss assignments, discuss project or programming and solve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41091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358ED-6639-885F-D077-4EEA8F5E3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1AEC-0105-2E35-5439-CAED732B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780F76-50D2-2AFA-C9CB-F917387B1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421D2-0BB7-D9CB-1A74-0E3F2A92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F0DA25-BF6B-FEBD-D39D-635E3211D0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02F38B-0022-AD63-FCD4-DD3294AFC985}"/>
              </a:ext>
            </a:extLst>
          </p:cNvPr>
          <p:cNvSpPr txBox="1"/>
          <p:nvPr/>
        </p:nvSpPr>
        <p:spPr>
          <a:xfrm>
            <a:off x="838200" y="3606844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EC3D263-BD64-08B8-77F2-F5F105C229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6657797"/>
                  </p:ext>
                </p:extLst>
              </p:nvPr>
            </p:nvGraphicFramePr>
            <p:xfrm>
              <a:off x="922808" y="4143068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𝑛𝑖𝑙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EC3D263-BD64-08B8-77F2-F5F105C229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6657797"/>
                  </p:ext>
                </p:extLst>
              </p:nvPr>
            </p:nvGraphicFramePr>
            <p:xfrm>
              <a:off x="922808" y="4143068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503797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3448" r="-357471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917" t="-3448" r="-223958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005" t="-3448" r="-939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3448" r="-50379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103448" r="-357471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917" t="-103448" r="-22395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005" t="-103448" r="-939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3448" r="-50379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203448" r="-35747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73A463F-E8BA-CE7B-0731-CBB74735B62F}"/>
              </a:ext>
            </a:extLst>
          </p:cNvPr>
          <p:cNvSpPr txBox="1"/>
          <p:nvPr/>
        </p:nvSpPr>
        <p:spPr>
          <a:xfrm>
            <a:off x="838200" y="5149178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2EF4BB7-0D48-E5E1-02DB-4F3CD2757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382834"/>
                  </p:ext>
                </p:extLst>
              </p:nvPr>
            </p:nvGraphicFramePr>
            <p:xfrm>
              <a:off x="922807" y="5685402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𝐿𝑖𝑠𝑡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82EF4BB7-0D48-E5E1-02DB-4F3CD2757E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382834"/>
                  </p:ext>
                </p:extLst>
              </p:nvPr>
            </p:nvGraphicFramePr>
            <p:xfrm>
              <a:off x="922807" y="5685402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333" r="-172626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60396" t="-3333" r="-12277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6897" r="-172626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13095" t="-106897" r="-26785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60396" t="-106897" r="-122772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FCA039-132F-564F-84DD-9A5E505DE729}"/>
              </a:ext>
            </a:extLst>
          </p:cNvPr>
          <p:cNvSpPr txBox="1"/>
          <p:nvPr/>
        </p:nvSpPr>
        <p:spPr>
          <a:xfrm>
            <a:off x="7605159" y="3740379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Solving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5CCAE2-2E32-F422-EFA5-A542F8D0E49F}"/>
                  </a:ext>
                </a:extLst>
              </p:cNvPr>
              <p:cNvSpPr txBox="1"/>
              <p:nvPr/>
            </p:nvSpPr>
            <p:spPr>
              <a:xfrm>
                <a:off x="7605159" y="4180709"/>
                <a:ext cx="27981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Notice no trace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5CCAE2-2E32-F422-EFA5-A542F8D0E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59" y="4180709"/>
                <a:ext cx="2798138" cy="369332"/>
              </a:xfrm>
              <a:prstGeom prst="rect">
                <a:avLst/>
              </a:prstGeom>
              <a:blipFill>
                <a:blip r:embed="rId7"/>
                <a:stretch>
                  <a:fillRect l="-226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C5E9C0-FDC7-ED14-19FA-01FF04B99E35}"/>
                  </a:ext>
                </a:extLst>
              </p:cNvPr>
              <p:cNvSpPr txBox="1"/>
              <p:nvPr/>
            </p:nvSpPr>
            <p:spPr>
              <a:xfrm>
                <a:off x="7605159" y="4599920"/>
                <a:ext cx="2743200" cy="163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Consume: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br>
                  <a:rPr lang="en-US" sz="2000" b="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C5E9C0-FDC7-ED14-19FA-01FF04B99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59" y="4599920"/>
                <a:ext cx="2743200" cy="1631280"/>
              </a:xfrm>
              <a:prstGeom prst="rect">
                <a:avLst/>
              </a:prstGeom>
              <a:blipFill>
                <a:blip r:embed="rId8"/>
                <a:stretch>
                  <a:fillRect l="-27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0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EF52F-0342-1F30-2ABE-18D8F68F3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87C8-C523-43A3-8830-3AE6410E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958B3B-F589-CA38-1807-719AE3E8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8F4AAD-5299-434E-4F69-92FB9492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2D853-E2BE-1412-C629-FFDCFA81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049" b="29793"/>
          <a:stretch/>
        </p:blipFill>
        <p:spPr>
          <a:xfrm>
            <a:off x="838200" y="1431203"/>
            <a:ext cx="8347841" cy="2175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DA850-F101-D80E-26CA-F1A07F29610E}"/>
              </a:ext>
            </a:extLst>
          </p:cNvPr>
          <p:cNvSpPr txBox="1"/>
          <p:nvPr/>
        </p:nvSpPr>
        <p:spPr>
          <a:xfrm>
            <a:off x="838200" y="3606844"/>
            <a:ext cx="1061509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Bindings: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43306F2-7713-A207-A3DD-8EE564FACB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474790"/>
                  </p:ext>
                </p:extLst>
              </p:nvPr>
            </p:nvGraphicFramePr>
            <p:xfrm>
              <a:off x="922808" y="4143068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FFB3FF"/>
                                    </a:solidFill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𝑓𝑜𝑙𝑑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B3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𝑙𝑖𝑠𝑡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𝑛𝑖𝑙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𝑙𝑖𝑠𝑡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143306F2-7713-A207-A3DD-8EE564FACB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2474790"/>
                  </p:ext>
                </p:extLst>
              </p:nvPr>
            </p:nvGraphicFramePr>
            <p:xfrm>
              <a:off x="922808" y="4143068"/>
              <a:ext cx="601900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05840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93509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25485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2694166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503797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3448" r="-357471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917" t="-3448" r="-223958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005" t="-3448" r="-939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03448" r="-503797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103448" r="-357471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72917" t="-103448" r="-223958" b="-1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3005" t="-103448" r="-939" b="-1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95657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3448" r="-503797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0805" t="-203448" r="-357471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46031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5523610-5E4C-271C-FB85-6C1002CF8684}"/>
              </a:ext>
            </a:extLst>
          </p:cNvPr>
          <p:cNvSpPr txBox="1"/>
          <p:nvPr/>
        </p:nvSpPr>
        <p:spPr>
          <a:xfrm>
            <a:off x="838200" y="5149178"/>
            <a:ext cx="13258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Constraints: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E9DFA4F-F2CC-0391-3DAA-4CF0E81F67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045406"/>
                  </p:ext>
                </p:extLst>
              </p:nvPr>
            </p:nvGraphicFramePr>
            <p:xfrm>
              <a:off x="922807" y="5685402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2404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E9DFA4F-F2CC-0391-3DAA-4CF0E81F67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25045406"/>
                  </p:ext>
                </p:extLst>
              </p:nvPr>
            </p:nvGraphicFramePr>
            <p:xfrm>
              <a:off x="922807" y="5685402"/>
              <a:ext cx="6150958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0335">
                      <a:extLst>
                        <a:ext uri="{9D8B030D-6E8A-4147-A177-3AD203B41FA5}">
                          <a16:colId xmlns:a16="http://schemas.microsoft.com/office/drawing/2014/main" val="3971173241"/>
                        </a:ext>
                      </a:extLst>
                    </a:gridCol>
                    <a:gridCol w="1059366">
                      <a:extLst>
                        <a:ext uri="{9D8B030D-6E8A-4147-A177-3AD203B41FA5}">
                          <a16:colId xmlns:a16="http://schemas.microsoft.com/office/drawing/2014/main" val="2127568824"/>
                        </a:ext>
                      </a:extLst>
                    </a:gridCol>
                    <a:gridCol w="1286606">
                      <a:extLst>
                        <a:ext uri="{9D8B030D-6E8A-4147-A177-3AD203B41FA5}">
                          <a16:colId xmlns:a16="http://schemas.microsoft.com/office/drawing/2014/main" val="245872481"/>
                        </a:ext>
                      </a:extLst>
                    </a:gridCol>
                    <a:gridCol w="1534651">
                      <a:extLst>
                        <a:ext uri="{9D8B030D-6E8A-4147-A177-3AD203B41FA5}">
                          <a16:colId xmlns:a16="http://schemas.microsoft.com/office/drawing/2014/main" val="1019462588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333" r="-17262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93544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52202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DDC514B-37FB-2F54-B7A0-E38C148D8FAD}"/>
              </a:ext>
            </a:extLst>
          </p:cNvPr>
          <p:cNvSpPr txBox="1"/>
          <p:nvPr/>
        </p:nvSpPr>
        <p:spPr>
          <a:xfrm>
            <a:off x="7605159" y="3740379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Solving time!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848FEA-4BC8-10E8-8DB1-92EA77E65477}"/>
                  </a:ext>
                </a:extLst>
              </p:cNvPr>
              <p:cNvSpPr txBox="1"/>
              <p:nvPr/>
            </p:nvSpPr>
            <p:spPr>
              <a:xfrm>
                <a:off x="7605159" y="4180709"/>
                <a:ext cx="261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Notice no trace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848FEA-4BC8-10E8-8DB1-92EA77E65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59" y="4180709"/>
                <a:ext cx="2615844" cy="369332"/>
              </a:xfrm>
              <a:prstGeom prst="rect">
                <a:avLst/>
              </a:prstGeom>
              <a:blipFill>
                <a:blip r:embed="rId7"/>
                <a:stretch>
                  <a:fillRect l="-242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EA3AE-DCA1-85E3-DE41-33B7D0D6E2D0}"/>
                  </a:ext>
                </a:extLst>
              </p:cNvPr>
              <p:cNvSpPr txBox="1"/>
              <p:nvPr/>
            </p:nvSpPr>
            <p:spPr>
              <a:xfrm>
                <a:off x="7605159" y="4599920"/>
                <a:ext cx="4809166" cy="197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Consume: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b="1" dirty="0"/>
                  <a:t>Get: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𝑓𝑜𝑙𝑑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𝑙𝑖𝑠𝑡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br>
                  <a:rPr lang="en-US" sz="2000" b="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4EA3AE-DCA1-85E3-DE41-33B7D0D6E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159" y="4599920"/>
                <a:ext cx="4809166" cy="1978619"/>
              </a:xfrm>
              <a:prstGeom prst="rect">
                <a:avLst/>
              </a:prstGeom>
              <a:blipFill>
                <a:blip r:embed="rId8"/>
                <a:stretch>
                  <a:fillRect l="-1583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2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B957-735F-7607-1F6F-EF3B4FAC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8B2D-72E7-053E-1EF4-EBAE4AE7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09865"/>
            <a:ext cx="8218613" cy="2499043"/>
          </a:xfrm>
        </p:spPr>
        <p:txBody>
          <a:bodyPr>
            <a:noAutofit/>
          </a:bodyPr>
          <a:lstStyle/>
          <a:p>
            <a: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37F329-DC62-CC00-B253-875D4CFDA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4EA5-638A-2A92-2307-1047E44F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B18E9-ABBA-2D1C-C000-8DC2AE417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8FBB-0353-6089-4CE7-D57F38EF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27E62E-7C07-231C-4977-5C166D6E0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9D307-73A6-C072-68EB-07CBD4E2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EA28E8-FD96-406D-16B9-F9A545C1E1AC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F3FDA99-88DB-218F-847B-61CF2E94D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15597"/>
            <a:ext cx="7465838" cy="374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45FE38-CCD2-3B2F-8C3C-FF9311460B6D}"/>
                  </a:ext>
                </a:extLst>
              </p:cNvPr>
              <p:cNvSpPr txBox="1"/>
              <p:nvPr/>
            </p:nvSpPr>
            <p:spPr>
              <a:xfrm>
                <a:off x="1011936" y="5271054"/>
                <a:ext cx="10341864" cy="13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Avenir Book" panose="02000503020000020003" pitchFamily="2" charset="0"/>
                  </a:rPr>
                  <a:t>Compute the amount of memory leaked for this configuration: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Pink cells denote allocated cells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In total, 5 are unreachable by any existing reference (orphans); 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are leaked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45FE38-CCD2-3B2F-8C3C-FF931146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36" y="5271054"/>
                <a:ext cx="10341864" cy="1300484"/>
              </a:xfrm>
              <a:prstGeom prst="rect">
                <a:avLst/>
              </a:prstGeom>
              <a:blipFill>
                <a:blip r:embed="rId5"/>
                <a:stretch>
                  <a:fillRect l="-490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93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CCA2-10D6-D455-B108-537630728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764-9780-BA99-369B-0F3EAD81E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330DF3-8FB5-DB17-2651-1B3C1BE1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9FA350-E22B-D2B7-A6B4-9456F32B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BE5933-6416-5173-A88A-4D71BE684239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41D1EB-A62C-0A72-C223-59AE89C30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15597"/>
            <a:ext cx="7465838" cy="374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041C5-F302-0D1A-5A5D-BCFCEA6CD021}"/>
              </a:ext>
            </a:extLst>
          </p:cNvPr>
          <p:cNvSpPr txBox="1"/>
          <p:nvPr/>
        </p:nvSpPr>
        <p:spPr>
          <a:xfrm>
            <a:off x="1011936" y="5271054"/>
            <a:ext cx="10341864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Book" panose="02000503020000020003" pitchFamily="2" charset="0"/>
              </a:rPr>
              <a:t>Mark the nodes that will be added to the free list after reference counting: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Only cells that are not referenced (i.e., pointed to) will be added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EF1202-783D-5A0D-0373-20A17A425CEF}"/>
              </a:ext>
            </a:extLst>
          </p:cNvPr>
          <p:cNvSpPr/>
          <p:nvPr/>
        </p:nvSpPr>
        <p:spPr>
          <a:xfrm>
            <a:off x="7312670" y="3087371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56921-E6BA-EC6D-1DF8-EDC13D66C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6846-0906-7C62-0B27-9D5CCEA2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640F78-F6FC-545A-CAA0-64E33FBEE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583440-F5E9-6C6A-D4DE-0DA7B049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535083-7483-67A8-E85E-5B6428A2C86F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6FBAC06-E97B-98B7-2145-2C3DA7326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15597"/>
            <a:ext cx="7465838" cy="374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A9671E-D62F-FBAA-F501-E5F970B68646}"/>
                  </a:ext>
                </a:extLst>
              </p:cNvPr>
              <p:cNvSpPr txBox="1"/>
              <p:nvPr/>
            </p:nvSpPr>
            <p:spPr>
              <a:xfrm>
                <a:off x="1011936" y="5271054"/>
                <a:ext cx="10341864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Avenir Book" panose="02000503020000020003" pitchFamily="2" charset="0"/>
                  </a:rPr>
                  <a:t>Compute the amount of memory leaked after each of reference counting and mark and sweep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After reference counting: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4∗4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; meanwhile, mark and sweep will clear all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leak ).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A9671E-D62F-FBAA-F501-E5F970B68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36" y="5271054"/>
                <a:ext cx="10341864" cy="887422"/>
              </a:xfrm>
              <a:prstGeom prst="rect">
                <a:avLst/>
              </a:prstGeom>
              <a:blipFill>
                <a:blip r:embed="rId5"/>
                <a:stretch>
                  <a:fillRect l="-490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69D39D7-A2DC-3C20-51E8-E08F7A3F120B}"/>
              </a:ext>
            </a:extLst>
          </p:cNvPr>
          <p:cNvSpPr/>
          <p:nvPr/>
        </p:nvSpPr>
        <p:spPr>
          <a:xfrm>
            <a:off x="7312670" y="3087371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DA5A2-3305-83BC-1B08-53B5A1A9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0249-C5B0-6CA9-C519-D68EC695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4E78AED-052F-3BEF-48C1-A737BCD7D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9257E3-1ED0-D5A5-2CBC-35A56674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C479FD-FB11-A688-8F20-D6D1412F0312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D8EBFA3-DDE9-E8E0-03DD-79BC9371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15597"/>
            <a:ext cx="7465838" cy="374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A6C2CC-696E-3E29-8B30-222A9B72934E}"/>
              </a:ext>
            </a:extLst>
          </p:cNvPr>
          <p:cNvSpPr txBox="1"/>
          <p:nvPr/>
        </p:nvSpPr>
        <p:spPr>
          <a:xfrm>
            <a:off x="1011936" y="5059681"/>
            <a:ext cx="10341864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venir Book" panose="02000503020000020003" pitchFamily="2" charset="0"/>
              </a:rPr>
              <a:t>How does mark and sweep detect the cycle although it is not in the reference graph?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In the mark step, it will traverse the reference graph which will cover all reachable cells from the program and mark them (as shown above)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In the, sweep step it will consider any unmarked cell free (as shown above; cycles detected)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48ED9D-D243-6B95-E76E-6F7B84776AFC}"/>
              </a:ext>
            </a:extLst>
          </p:cNvPr>
          <p:cNvSpPr/>
          <p:nvPr/>
        </p:nvSpPr>
        <p:spPr>
          <a:xfrm>
            <a:off x="5292168" y="2540153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56CEB3-6A25-784B-0BE2-8AD7C4412095}"/>
              </a:ext>
            </a:extLst>
          </p:cNvPr>
          <p:cNvSpPr/>
          <p:nvPr/>
        </p:nvSpPr>
        <p:spPr>
          <a:xfrm>
            <a:off x="4325964" y="2540153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35B29C-C6BF-78E3-AB18-60D977944EE9}"/>
              </a:ext>
            </a:extLst>
          </p:cNvPr>
          <p:cNvSpPr/>
          <p:nvPr/>
        </p:nvSpPr>
        <p:spPr>
          <a:xfrm>
            <a:off x="2602732" y="2845995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A95065-A515-B1ED-6D6B-EB4B45406DA9}"/>
              </a:ext>
            </a:extLst>
          </p:cNvPr>
          <p:cNvSpPr/>
          <p:nvPr/>
        </p:nvSpPr>
        <p:spPr>
          <a:xfrm>
            <a:off x="2560757" y="2189405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C54335-C0BB-783B-2F2E-7511B80B8D53}"/>
              </a:ext>
            </a:extLst>
          </p:cNvPr>
          <p:cNvSpPr/>
          <p:nvPr/>
        </p:nvSpPr>
        <p:spPr>
          <a:xfrm>
            <a:off x="2560757" y="165002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6C51B2-78FD-D5B3-AC8C-948BAAABF1B8}"/>
              </a:ext>
            </a:extLst>
          </p:cNvPr>
          <p:cNvSpPr/>
          <p:nvPr/>
        </p:nvSpPr>
        <p:spPr>
          <a:xfrm>
            <a:off x="6469302" y="2540153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15F6EF-FDCC-95F6-0D7B-4A16944F5B5F}"/>
              </a:ext>
            </a:extLst>
          </p:cNvPr>
          <p:cNvSpPr/>
          <p:nvPr/>
        </p:nvSpPr>
        <p:spPr>
          <a:xfrm>
            <a:off x="3700829" y="311827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7ED625-E80B-46FB-B774-D1E525B8B873}"/>
              </a:ext>
            </a:extLst>
          </p:cNvPr>
          <p:cNvSpPr/>
          <p:nvPr/>
        </p:nvSpPr>
        <p:spPr>
          <a:xfrm>
            <a:off x="6096000" y="3043428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5959C2-1D0C-3E23-860E-3B6A156C5048}"/>
              </a:ext>
            </a:extLst>
          </p:cNvPr>
          <p:cNvSpPr/>
          <p:nvPr/>
        </p:nvSpPr>
        <p:spPr>
          <a:xfrm>
            <a:off x="4739887" y="307927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385096-600A-A9F1-82CB-B8DD9A7B33EA}"/>
              </a:ext>
            </a:extLst>
          </p:cNvPr>
          <p:cNvSpPr/>
          <p:nvPr/>
        </p:nvSpPr>
        <p:spPr>
          <a:xfrm>
            <a:off x="4011788" y="369891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F6981-98FE-3E65-81E1-A371C0061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FB03-EC1A-537B-9918-54B0CFC7A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EE7D834-BE72-3F2E-2DDF-4577F006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3AD9C-5292-B620-B068-532FE75B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147530-B845-C2DC-4B0C-05CE662D6026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AC851D-E374-8A86-7DE5-18F6C0636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15597"/>
            <a:ext cx="7465838" cy="374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912A58-367D-C2FD-A23C-43AD882CCAEA}"/>
                  </a:ext>
                </a:extLst>
              </p:cNvPr>
              <p:cNvSpPr txBox="1"/>
              <p:nvPr/>
            </p:nvSpPr>
            <p:spPr>
              <a:xfrm>
                <a:off x="1011936" y="5059681"/>
                <a:ext cx="10341864" cy="1302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latin typeface="Avenir Book" panose="02000503020000020003" pitchFamily="2" charset="0"/>
                  </a:rPr>
                  <a:t>Overhead for Reference Counting and Mark &amp; Sweep: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Mark and sweep: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25∗1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endParaRPr lang="en-US" dirty="0">
                  <a:latin typeface="Avenir Book" panose="02000503020000020003" pitchFamily="2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Avenir Book" panose="02000503020000020003" pitchFamily="2" charset="0"/>
                  </a:rPr>
                  <a:t>Reference count: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25∗1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𝑏𝑦𝑡𝑒𝑠</m:t>
                    </m:r>
                  </m:oMath>
                </a14:m>
                <a:endParaRPr lang="en-US" dirty="0">
                  <a:latin typeface="Avenir Book" panose="02000503020000020003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912A58-367D-C2FD-A23C-43AD882CC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36" y="5059681"/>
                <a:ext cx="10341864" cy="1302921"/>
              </a:xfrm>
              <a:prstGeom prst="rect">
                <a:avLst/>
              </a:prstGeom>
              <a:blipFill>
                <a:blip r:embed="rId5"/>
                <a:stretch>
                  <a:fillRect l="-49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46AD486-B02A-FC19-C3DA-E154C6CF5A06}"/>
              </a:ext>
            </a:extLst>
          </p:cNvPr>
          <p:cNvSpPr txBox="1"/>
          <p:nvPr/>
        </p:nvSpPr>
        <p:spPr>
          <a:xfrm>
            <a:off x="8450317" y="5100418"/>
            <a:ext cx="3128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Forgave anyone who computed</a:t>
            </a:r>
          </a:p>
          <a:p>
            <a:r>
              <a:rPr lang="en-US" dirty="0"/>
              <a:t>over allocated only </a:t>
            </a:r>
          </a:p>
          <a:p>
            <a:r>
              <a:rPr lang="en-US" dirty="0"/>
              <a:t>(and awarded anyone who </a:t>
            </a:r>
          </a:p>
          <a:p>
            <a:r>
              <a:rPr lang="en-US" dirty="0"/>
              <a:t>did correctly)…</a:t>
            </a:r>
          </a:p>
        </p:txBody>
      </p:sp>
    </p:spTree>
    <p:extLst>
      <p:ext uri="{BB962C8B-B14F-4D97-AF65-F5344CB8AC3E}">
        <p14:creationId xmlns:p14="http://schemas.microsoft.com/office/powerpoint/2010/main" val="15428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FD0D7-99A6-46A2-1923-0C98AAFDF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15D1-80E5-06D8-1BCF-153BEFB9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67DD66-DCA5-865E-2AF1-0F93C71B1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41979-EE17-BBD8-F6EB-06D69B2F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590CF0-C281-9434-520D-BBBA2098ABCC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1198614-E5A5-F2AB-6C86-581EF2E1C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44" y="1315597"/>
            <a:ext cx="7465838" cy="3744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BF54BA-1F47-C5F1-9197-F4A74AF17BE2}"/>
              </a:ext>
            </a:extLst>
          </p:cNvPr>
          <p:cNvSpPr txBox="1"/>
          <p:nvPr/>
        </p:nvSpPr>
        <p:spPr>
          <a:xfrm>
            <a:off x="1011936" y="5226138"/>
            <a:ext cx="10341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Mention a set of conditions under which reference counting could be viewed to be significantly better than mark and sweep</a:t>
            </a:r>
            <a:endParaRPr lang="en-US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Cycles are sparingly used in the program or unused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Application is 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 pitchFamily="2" charset="0"/>
              </a:rPr>
              <a:t>Each memory word is large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84F2EA-3D7C-927A-CF14-8FE9117822A8}"/>
              </a:ext>
            </a:extLst>
          </p:cNvPr>
          <p:cNvSpPr/>
          <p:nvPr/>
        </p:nvSpPr>
        <p:spPr>
          <a:xfrm>
            <a:off x="5292168" y="2540153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EC2C4B5-37BC-3EA4-706C-18CFD483A8F4}"/>
              </a:ext>
            </a:extLst>
          </p:cNvPr>
          <p:cNvSpPr/>
          <p:nvPr/>
        </p:nvSpPr>
        <p:spPr>
          <a:xfrm>
            <a:off x="4325964" y="2540153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9F04BA-D36F-5ECF-C993-20E24F515BDD}"/>
              </a:ext>
            </a:extLst>
          </p:cNvPr>
          <p:cNvSpPr/>
          <p:nvPr/>
        </p:nvSpPr>
        <p:spPr>
          <a:xfrm>
            <a:off x="2602732" y="2845995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5006F7-1E9D-8145-3AE1-2C7D3A65C976}"/>
              </a:ext>
            </a:extLst>
          </p:cNvPr>
          <p:cNvSpPr/>
          <p:nvPr/>
        </p:nvSpPr>
        <p:spPr>
          <a:xfrm>
            <a:off x="2560757" y="2189405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A47659-AF1D-4CAF-16A6-CCDA18CC3AE1}"/>
              </a:ext>
            </a:extLst>
          </p:cNvPr>
          <p:cNvSpPr/>
          <p:nvPr/>
        </p:nvSpPr>
        <p:spPr>
          <a:xfrm>
            <a:off x="2560757" y="165002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80D57C1-E9D3-DE81-8953-E5EF6AE91776}"/>
              </a:ext>
            </a:extLst>
          </p:cNvPr>
          <p:cNvSpPr/>
          <p:nvPr/>
        </p:nvSpPr>
        <p:spPr>
          <a:xfrm>
            <a:off x="6469302" y="2540153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421679-0B07-A843-B2BE-FC5D874BEF61}"/>
              </a:ext>
            </a:extLst>
          </p:cNvPr>
          <p:cNvSpPr/>
          <p:nvPr/>
        </p:nvSpPr>
        <p:spPr>
          <a:xfrm>
            <a:off x="3700829" y="311827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F8B8BA-4A2B-7B7F-69D4-9043F4195116}"/>
              </a:ext>
            </a:extLst>
          </p:cNvPr>
          <p:cNvSpPr/>
          <p:nvPr/>
        </p:nvSpPr>
        <p:spPr>
          <a:xfrm>
            <a:off x="6096000" y="3043428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89F8B1-59ED-88DD-97ED-D003AF49A7FF}"/>
              </a:ext>
            </a:extLst>
          </p:cNvPr>
          <p:cNvSpPr/>
          <p:nvPr/>
        </p:nvSpPr>
        <p:spPr>
          <a:xfrm>
            <a:off x="4739887" y="307927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A4E753-EEF8-AD74-81F4-C9A556920F6F}"/>
              </a:ext>
            </a:extLst>
          </p:cNvPr>
          <p:cNvSpPr/>
          <p:nvPr/>
        </p:nvSpPr>
        <p:spPr>
          <a:xfrm>
            <a:off x="4011788" y="3698910"/>
            <a:ext cx="215266" cy="2020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B5F0B-CEE2-312B-D918-D4DB786A4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2ABF-33DD-A5BD-4F06-3EF54DAC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46B6C1-5AC5-38C9-0D0D-6E361E91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7593F-6E7B-D1D8-9906-D372D8D5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28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AC7E5D6-865D-FCAE-7E81-8E542291EDBF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A85B11B-048A-2DD0-D397-B98FAFD47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86946"/>
            <a:ext cx="9645502" cy="1876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451232-32CB-B59E-4931-079F9922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73" y="3647340"/>
            <a:ext cx="6682137" cy="2933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90F8AA-E988-32D7-22B0-471093279D5F}"/>
              </a:ext>
            </a:extLst>
          </p:cNvPr>
          <p:cNvSpPr txBox="1"/>
          <p:nvPr/>
        </p:nvSpPr>
        <p:spPr>
          <a:xfrm>
            <a:off x="7657557" y="3842187"/>
            <a:ext cx="3038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Even if estimating the forward addresses is possible while mapping for forward pointers.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CB64F7-3A93-705A-E256-9857EC76B0F7}"/>
              </a:ext>
            </a:extLst>
          </p:cNvPr>
          <p:cNvSpPr txBox="1"/>
          <p:nvPr/>
        </p:nvSpPr>
        <p:spPr>
          <a:xfrm>
            <a:off x="7657557" y="5095113"/>
            <a:ext cx="303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It’s not possible to estimate for backward pointers (A is gone; need to look up the address).</a:t>
            </a:r>
          </a:p>
        </p:txBody>
      </p:sp>
    </p:spTree>
    <p:extLst>
      <p:ext uri="{BB962C8B-B14F-4D97-AF65-F5344CB8AC3E}">
        <p14:creationId xmlns:p14="http://schemas.microsoft.com/office/powerpoint/2010/main" val="2857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Issues with Mark and Sweep……….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Cannot detect cycles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Causes “stop the world” events in Java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Does not handle heap fragmentation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High reduction of effective heap space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65CC1A-9A27-DBE3-7C73-1569940A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0E1E7-3029-13D6-F4B3-8D16FEF8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77C50-6753-02BA-01F6-9133D631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A032A-C904-AE85-AA82-C5DF1A184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586946"/>
            <a:ext cx="8693075" cy="1600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DB263A-C536-C486-E328-032166CD9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42829"/>
            <a:ext cx="9400674" cy="2654863"/>
          </a:xfrm>
          <a:prstGeom prst="rect">
            <a:avLst/>
          </a:prstGeom>
        </p:spPr>
      </p:pic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623011-EFDC-F62A-D6C6-785AFE7779A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28C2C-0C7A-9A54-6453-B7600FC3E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8683-42F6-D869-3CE9-F2F6CDBF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77E91-3E43-F5E9-424A-36AB6826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30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B48C0E6-3AE6-E1B4-072F-8A7BB68A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235"/>
          <a:stretch/>
        </p:blipFill>
        <p:spPr>
          <a:xfrm>
            <a:off x="737716" y="1431204"/>
            <a:ext cx="9400674" cy="869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3A8B0F-3A52-9534-4036-0BC003D0E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673525"/>
            <a:ext cx="8747928" cy="17232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3876F9-9175-962B-09F9-013883BDE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656886"/>
            <a:ext cx="8747927" cy="1397909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4436B30-5132-550A-BDB7-C7D33428107C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17C5A0-0592-2B03-38A7-301AB665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BBED-DCA3-E134-25DF-5FBB5AA3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C3AFB9-0480-7922-6280-C1390EDA88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797668-5151-4EE5-C1FE-0CE5AABA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54AE81-B7BC-E92E-9CA3-44FFFA3414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7235"/>
          <a:stretch/>
        </p:blipFill>
        <p:spPr>
          <a:xfrm>
            <a:off x="737716" y="1676608"/>
            <a:ext cx="9400674" cy="869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E46C5C-E301-DE02-03E8-457CCC97C461}"/>
                  </a:ext>
                </a:extLst>
              </p:cNvPr>
              <p:cNvSpPr txBox="1"/>
              <p:nvPr/>
            </p:nvSpPr>
            <p:spPr>
              <a:xfrm>
                <a:off x="737716" y="2739742"/>
                <a:ext cx="5602926" cy="234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Need to Proof: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)′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E46C5C-E301-DE02-03E8-457CCC97C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6" y="2739742"/>
                <a:ext cx="5602926" cy="2340000"/>
              </a:xfrm>
              <a:prstGeom prst="rect">
                <a:avLst/>
              </a:prstGeom>
              <a:blipFill>
                <a:blip r:embed="rId5"/>
                <a:stretch>
                  <a:fillRect l="-905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A20CB7-A282-3C36-C7C7-5C1B46FAD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046390"/>
                  </p:ext>
                </p:extLst>
              </p:nvPr>
            </p:nvGraphicFramePr>
            <p:xfrm>
              <a:off x="5846649" y="3059807"/>
              <a:ext cx="6118879" cy="20199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343">
                      <a:extLst>
                        <a:ext uri="{9D8B030D-6E8A-4147-A177-3AD203B41FA5}">
                          <a16:colId xmlns:a16="http://schemas.microsoft.com/office/drawing/2014/main" val="573166304"/>
                        </a:ext>
                      </a:extLst>
                    </a:gridCol>
                    <a:gridCol w="4309940">
                      <a:extLst>
                        <a:ext uri="{9D8B030D-6E8A-4147-A177-3AD203B41FA5}">
                          <a16:colId xmlns:a16="http://schemas.microsoft.com/office/drawing/2014/main" val="3284315328"/>
                        </a:ext>
                      </a:extLst>
                    </a:gridCol>
                    <a:gridCol w="1488596">
                      <a:extLst>
                        <a:ext uri="{9D8B030D-6E8A-4147-A177-3AD203B41FA5}">
                          <a16:colId xmlns:a16="http://schemas.microsoft.com/office/drawing/2014/main" val="3965446408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either value OR can take one step of evaluation. 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Logic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95095527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Suppose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can take one step of evaluation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Case Choice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696354"/>
                      </a:ext>
                    </a:extLst>
                  </a:tr>
                  <a:tr h="3994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├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By assumption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386858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├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By IH1, and (2,3)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849278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By T-App</a:t>
                          </a:r>
                          <a:endParaRPr lang="en-U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2965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4A20CB7-A282-3C36-C7C7-5C1B46FAD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8046390"/>
                  </p:ext>
                </p:extLst>
              </p:nvPr>
            </p:nvGraphicFramePr>
            <p:xfrm>
              <a:off x="5846649" y="3059807"/>
              <a:ext cx="6118879" cy="20199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343">
                      <a:extLst>
                        <a:ext uri="{9D8B030D-6E8A-4147-A177-3AD203B41FA5}">
                          <a16:colId xmlns:a16="http://schemas.microsoft.com/office/drawing/2014/main" val="573166304"/>
                        </a:ext>
                      </a:extLst>
                    </a:gridCol>
                    <a:gridCol w="4309940">
                      <a:extLst>
                        <a:ext uri="{9D8B030D-6E8A-4147-A177-3AD203B41FA5}">
                          <a16:colId xmlns:a16="http://schemas.microsoft.com/office/drawing/2014/main" val="3284315328"/>
                        </a:ext>
                      </a:extLst>
                    </a:gridCol>
                    <a:gridCol w="1488596">
                      <a:extLst>
                        <a:ext uri="{9D8B030D-6E8A-4147-A177-3AD203B41FA5}">
                          <a16:colId xmlns:a16="http://schemas.microsoft.com/office/drawing/2014/main" val="3965446408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4000" r="-1840000" b="-4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7647" r="-35294" b="-4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Logic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95095527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7647" t="-103333" r="-35294" b="-3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Case Choice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696354"/>
                      </a:ext>
                    </a:extLst>
                  </a:tr>
                  <a:tr h="3994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7647" t="-190625" r="-35294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By assumption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386858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4000" t="-258333" r="-18400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7647" t="-258333" r="-35294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By IH1, and (2,3)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849278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4000" t="-416129" r="-184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7647" t="-416129" r="-3529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By T-App</a:t>
                          </a:r>
                          <a:endParaRPr lang="en-U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29651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ADD095-D442-3427-6910-FC8371022C40}"/>
                  </a:ext>
                </a:extLst>
              </p:cNvPr>
              <p:cNvSpPr txBox="1"/>
              <p:nvPr/>
            </p:nvSpPr>
            <p:spPr>
              <a:xfrm>
                <a:off x="970156" y="5865541"/>
                <a:ext cx="417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Now need to consider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value…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ADD095-D442-3427-6910-FC8371022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6" y="5865541"/>
                <a:ext cx="4174797" cy="369332"/>
              </a:xfrm>
              <a:prstGeom prst="rect">
                <a:avLst/>
              </a:prstGeom>
              <a:blipFill>
                <a:blip r:embed="rId7"/>
                <a:stretch>
                  <a:fillRect l="-1212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73E358-CEDA-D965-0CF0-460CFC6250E6}"/>
                  </a:ext>
                </a:extLst>
              </p:cNvPr>
              <p:cNvSpPr txBox="1"/>
              <p:nvPr/>
            </p:nvSpPr>
            <p:spPr>
              <a:xfrm>
                <a:off x="5754029" y="5179857"/>
                <a:ext cx="4484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Casing makes sense, we don’t always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B73E358-CEDA-D965-0CF0-460CFC625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29" y="5179857"/>
                <a:ext cx="4484497" cy="338554"/>
              </a:xfrm>
              <a:prstGeom prst="rect">
                <a:avLst/>
              </a:prstGeom>
              <a:blipFill>
                <a:blip r:embed="rId8"/>
                <a:stretch>
                  <a:fillRect l="-847" t="-740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0BE0556-ACE2-39F3-C26A-F0271AF13B2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9021" r="61726"/>
          <a:stretch/>
        </p:blipFill>
        <p:spPr>
          <a:xfrm>
            <a:off x="838200" y="1604768"/>
            <a:ext cx="3529274" cy="522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C9925-CCCC-7503-299F-5D91CBF23B6E}"/>
                  </a:ext>
                </a:extLst>
              </p:cNvPr>
              <p:cNvSpPr txBox="1"/>
              <p:nvPr/>
            </p:nvSpPr>
            <p:spPr>
              <a:xfrm>
                <a:off x="5760198" y="5501190"/>
                <a:ext cx="4332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Trivial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call-by-value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EC9925-CCCC-7503-299F-5D91CBF23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198" y="5501190"/>
                <a:ext cx="4332083" cy="338554"/>
              </a:xfrm>
              <a:prstGeom prst="rect">
                <a:avLst/>
              </a:prstGeom>
              <a:blipFill>
                <a:blip r:embed="rId10"/>
                <a:stretch>
                  <a:fillRect l="-58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4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11DE94-80F5-7D1B-7AB8-0F314D3D3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A011-876C-859E-0AD5-4FF2AFB6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8151C5-44E0-05D1-BE64-A2EFFE68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5600B6-7AC8-8297-A379-A84B1AF3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03B4BB-ADFF-CA1E-1DE2-7B4DA844D397}"/>
                  </a:ext>
                </a:extLst>
              </p:cNvPr>
              <p:cNvSpPr txBox="1"/>
              <p:nvPr/>
            </p:nvSpPr>
            <p:spPr>
              <a:xfrm>
                <a:off x="737716" y="2739742"/>
                <a:ext cx="5602926" cy="234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Need to Proof: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)′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D03B4BB-ADFF-CA1E-1DE2-7B4DA844D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6" y="2739742"/>
                <a:ext cx="5602926" cy="2340000"/>
              </a:xfrm>
              <a:prstGeom prst="rect">
                <a:avLst/>
              </a:prstGeom>
              <a:blipFill>
                <a:blip r:embed="rId4"/>
                <a:stretch>
                  <a:fillRect l="-905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EB11E8A-278A-BEF3-6D79-B7022BE262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524480"/>
                  </p:ext>
                </p:extLst>
              </p:nvPr>
            </p:nvGraphicFramePr>
            <p:xfrm>
              <a:off x="5846649" y="3059807"/>
              <a:ext cx="6118879" cy="20199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343">
                      <a:extLst>
                        <a:ext uri="{9D8B030D-6E8A-4147-A177-3AD203B41FA5}">
                          <a16:colId xmlns:a16="http://schemas.microsoft.com/office/drawing/2014/main" val="573166304"/>
                        </a:ext>
                      </a:extLst>
                    </a:gridCol>
                    <a:gridCol w="4309940">
                      <a:extLst>
                        <a:ext uri="{9D8B030D-6E8A-4147-A177-3AD203B41FA5}">
                          <a16:colId xmlns:a16="http://schemas.microsoft.com/office/drawing/2014/main" val="3284315328"/>
                        </a:ext>
                      </a:extLst>
                    </a:gridCol>
                    <a:gridCol w="1488596">
                      <a:extLst>
                        <a:ext uri="{9D8B030D-6E8A-4147-A177-3AD203B41FA5}">
                          <a16:colId xmlns:a16="http://schemas.microsoft.com/office/drawing/2014/main" val="3965446408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either value OR can take one step of evaluation. 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Logic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95095527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Suppose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a value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can take a step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Case Choice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696354"/>
                      </a:ext>
                    </a:extLst>
                  </a:tr>
                  <a:tr h="3994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By assumption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386858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By IH2, and (2,3)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849278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14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By T-App</a:t>
                          </a:r>
                          <a:endParaRPr lang="en-U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2965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DEB11E8A-278A-BEF3-6D79-B7022BE262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524480"/>
                  </p:ext>
                </p:extLst>
              </p:nvPr>
            </p:nvGraphicFramePr>
            <p:xfrm>
              <a:off x="5846649" y="3059807"/>
              <a:ext cx="6118879" cy="201993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343">
                      <a:extLst>
                        <a:ext uri="{9D8B030D-6E8A-4147-A177-3AD203B41FA5}">
                          <a16:colId xmlns:a16="http://schemas.microsoft.com/office/drawing/2014/main" val="573166304"/>
                        </a:ext>
                      </a:extLst>
                    </a:gridCol>
                    <a:gridCol w="4309940">
                      <a:extLst>
                        <a:ext uri="{9D8B030D-6E8A-4147-A177-3AD203B41FA5}">
                          <a16:colId xmlns:a16="http://schemas.microsoft.com/office/drawing/2014/main" val="3284315328"/>
                        </a:ext>
                      </a:extLst>
                    </a:gridCol>
                    <a:gridCol w="1488596">
                      <a:extLst>
                        <a:ext uri="{9D8B030D-6E8A-4147-A177-3AD203B41FA5}">
                          <a16:colId xmlns:a16="http://schemas.microsoft.com/office/drawing/2014/main" val="3965446408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00" r="-1840000" b="-4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r="-35294" b="-4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Logic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95095527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103333" r="-35294" b="-3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Case Choice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696354"/>
                      </a:ext>
                    </a:extLst>
                  </a:tr>
                  <a:tr h="3994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190625" r="-35294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By assumption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386858"/>
                      </a:ext>
                    </a:extLst>
                  </a:tr>
                  <a:tr h="45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00" t="-258333" r="-18400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258333" r="-35294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By IH2, and (2,3)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849278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00" t="-416129" r="-1840000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416129" r="-35294" b="-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effectLst/>
                            </a:rPr>
                            <a:t>By T-App</a:t>
                          </a:r>
                          <a:endParaRPr lang="en-US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296514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23DE3B-34EF-0408-A436-BC502B19707E}"/>
                  </a:ext>
                </a:extLst>
              </p:cNvPr>
              <p:cNvSpPr txBox="1"/>
              <p:nvPr/>
            </p:nvSpPr>
            <p:spPr>
              <a:xfrm>
                <a:off x="970156" y="5865541"/>
                <a:ext cx="7009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Now need to consider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is a value (can’t take a step of evaluation)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23DE3B-34EF-0408-A436-BC502B19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6" y="5865541"/>
                <a:ext cx="7009548" cy="369332"/>
              </a:xfrm>
              <a:prstGeom prst="rect">
                <a:avLst/>
              </a:prstGeom>
              <a:blipFill>
                <a:blip r:embed="rId6"/>
                <a:stretch>
                  <a:fillRect l="-72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218775-B5A0-1A84-10E2-9D2F3EA89FC2}"/>
                  </a:ext>
                </a:extLst>
              </p:cNvPr>
              <p:cNvSpPr txBox="1"/>
              <p:nvPr/>
            </p:nvSpPr>
            <p:spPr>
              <a:xfrm>
                <a:off x="5754029" y="5179857"/>
                <a:ext cx="45465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Casing makes sense, we don’t always have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1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218775-B5A0-1A84-10E2-9D2F3EA8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29" y="5179857"/>
                <a:ext cx="4546566" cy="338554"/>
              </a:xfrm>
              <a:prstGeom prst="rect">
                <a:avLst/>
              </a:prstGeom>
              <a:blipFill>
                <a:blip r:embed="rId7"/>
                <a:stretch>
                  <a:fillRect l="-836" t="-740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A51C8FD-6280-D587-1D34-B35AB998A64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67235"/>
          <a:stretch/>
        </p:blipFill>
        <p:spPr>
          <a:xfrm>
            <a:off x="737716" y="1563916"/>
            <a:ext cx="9400674" cy="86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C614F-62E8-83C1-CB59-81E5A7BB499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9021" r="61726"/>
          <a:stretch/>
        </p:blipFill>
        <p:spPr>
          <a:xfrm>
            <a:off x="838200" y="1492076"/>
            <a:ext cx="3529274" cy="522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62172D-EEBB-F277-6F32-AB7ACF558D3F}"/>
                  </a:ext>
                </a:extLst>
              </p:cNvPr>
              <p:cNvSpPr txBox="1"/>
              <p:nvPr/>
            </p:nvSpPr>
            <p:spPr>
              <a:xfrm>
                <a:off x="5754029" y="5496209"/>
                <a:ext cx="609765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Trivial to show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CCC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call-by-value 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62172D-EEBB-F277-6F32-AB7ACF558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029" y="5496209"/>
                <a:ext cx="6097656" cy="338554"/>
              </a:xfrm>
              <a:prstGeom prst="rect">
                <a:avLst/>
              </a:prstGeom>
              <a:blipFill>
                <a:blip r:embed="rId10"/>
                <a:stretch>
                  <a:fillRect l="-624" t="-357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90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5FCFC7-0DEC-172B-DBC7-D3E08FEB2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5C3B-9696-CC69-FC40-BED1F872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80F815-C7FD-FBE8-47A0-A27764AEA0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2362E-11BA-572D-451D-6A2BBA7C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B0B89-3737-97AA-A431-3DAC15684ECA}"/>
                  </a:ext>
                </a:extLst>
              </p:cNvPr>
              <p:cNvSpPr txBox="1"/>
              <p:nvPr/>
            </p:nvSpPr>
            <p:spPr>
              <a:xfrm>
                <a:off x="737716" y="2739742"/>
                <a:ext cx="5602926" cy="234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Need to Proof: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→(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)′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FCCC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9B0B89-3737-97AA-A431-3DAC1568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16" y="2739742"/>
                <a:ext cx="5602926" cy="2340000"/>
              </a:xfrm>
              <a:prstGeom prst="rect">
                <a:avLst/>
              </a:prstGeom>
              <a:blipFill>
                <a:blip r:embed="rId4"/>
                <a:stretch>
                  <a:fillRect l="-905" b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C9B4F87-54CC-9C16-B6EE-5E01FAFB9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113615"/>
                  </p:ext>
                </p:extLst>
              </p:nvPr>
            </p:nvGraphicFramePr>
            <p:xfrm>
              <a:off x="5846648" y="2649099"/>
              <a:ext cx="6118879" cy="39522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343">
                      <a:extLst>
                        <a:ext uri="{9D8B030D-6E8A-4147-A177-3AD203B41FA5}">
                          <a16:colId xmlns:a16="http://schemas.microsoft.com/office/drawing/2014/main" val="573166304"/>
                        </a:ext>
                      </a:extLst>
                    </a:gridCol>
                    <a:gridCol w="4309940">
                      <a:extLst>
                        <a:ext uri="{9D8B030D-6E8A-4147-A177-3AD203B41FA5}">
                          <a16:colId xmlns:a16="http://schemas.microsoft.com/office/drawing/2014/main" val="3284315328"/>
                        </a:ext>
                      </a:extLst>
                    </a:gridCol>
                    <a:gridCol w="1488596">
                      <a:extLst>
                        <a:ext uri="{9D8B030D-6E8A-4147-A177-3AD203B41FA5}">
                          <a16:colId xmlns:a16="http://schemas.microsoft.com/office/drawing/2014/main" val="3965446408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either value OR can take one step of evaluation. 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Logic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95095527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</a:rPr>
                            <a:t>2</a:t>
                          </a:r>
                          <a:endParaRPr lang="en-US" sz="14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Suppose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a value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a value 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Case Choice</a:t>
                          </a:r>
                          <a:endParaRPr lang="en-US" sz="12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696354"/>
                      </a:ext>
                    </a:extLst>
                  </a:tr>
                  <a:tr h="24984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u="none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u="none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 u="none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hlinkClick r:id="" action="ppaction://noaction"/>
                                  </a:rPr>
                                  <m:t>𝜆</m:t>
                                </m:r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sSub>
                                  <m:sSubPr>
                                    <m:ctrlPr>
                                      <a:rPr lang="en-US" sz="1400" b="0" i="1" u="none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u="none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u="none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400" i="1" u="none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 u="none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 u="none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1400" i="1" u="none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1100" u="none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Must take this form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4121987"/>
                      </a:ext>
                    </a:extLst>
                  </a:tr>
                  <a:tr h="3800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40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[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endParaRPr lang="en-US" sz="1400" u="none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1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𝜆</m:t>
                                      </m:r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:</m:t>
                                      </m:r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𝑡</m:t>
                                      </m:r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.</m:t>
                                      </m:r>
                                      <m:sSub>
                                        <m:sSubPr>
                                          <m:ctrlPr>
                                            <a:rPr lang="en-US" sz="11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100" i="1" kern="120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1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[</m:t>
                                  </m:r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/</m:t>
                                  </m:r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lang="en-US" sz="11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]</m:t>
                                  </m:r>
                                </m:den>
                              </m:f>
                              <m:r>
                                <a:rPr lang="en-US" sz="11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15772723"/>
                      </a:ext>
                    </a:extLst>
                  </a:tr>
                  <a:tr h="315601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Need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├ </m:t>
                              </m:r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]: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endParaRPr lang="en-US" sz="14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u="none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25909772"/>
                      </a:ext>
                    </a:extLst>
                  </a:tr>
                  <a:tr h="315601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substitution theorem:</a:t>
                          </a:r>
                          <a:r>
                            <a:rPr lang="en-US" sz="1400" b="1" kern="1200" baseline="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├ </m:t>
                              </m:r>
                              <m:sSub>
                                <m:sSubPr>
                                  <m:ctrlP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├ 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then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b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├ </m:t>
                              </m:r>
                              <m:sSub>
                                <m:sSubPr>
                                  <m:ctrlP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/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]:</m:t>
                              </m:r>
                              <m:r>
                                <a:rPr lang="en-US" sz="1400" b="1" i="1" kern="1200">
                                  <a:solidFill>
                                    <a:schemeClr val="lt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100" dirty="0">
                              <a:effectLst/>
                            </a:rPr>
                            <a:t> </a:t>
                          </a:r>
                          <a:endParaRPr lang="en-US" sz="11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941603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  <m: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├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Assumption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22886147"/>
                      </a:ext>
                    </a:extLst>
                  </a:tr>
                  <a:tr h="3994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├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→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  <m:r>
                                <a:rPr lang="en-US" sz="1400" b="0" i="1" kern="120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kern="1200" dirty="0">
                              <a:solidFill>
                                <a:srgbClr val="0070C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</a:t>
                          </a:r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Γ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├ 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</m:t>
                              </m:r>
                              <m:r>
                                <a:rPr lang="en-US" sz="1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4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endParaRPr lang="en-US" sz="1400" u="none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Inversion of T-App</a:t>
                          </a:r>
                          <a:endParaRPr lang="en-US" sz="12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386858"/>
                      </a:ext>
                    </a:extLst>
                  </a:tr>
                  <a:tr h="69583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Inversion of T-abs:</a:t>
                          </a:r>
                          <a:r>
                            <a:rPr lang="en-US" sz="1200" baseline="0" dirty="0">
                              <a:effectLst/>
                              <a:latin typeface="Avenir Book" panose="02000503020000020003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05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05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  <m:r>
                                    <a:rPr lang="en-US" sz="105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, </m:t>
                                  </m:r>
                                  <m:r>
                                    <a:rPr lang="en-US" sz="105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105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05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t</m:t>
                                      </m:r>
                                    </m:e>
                                    <m:sub>
                                      <m:r>
                                        <a:rPr lang="en-US" sz="105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05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├</m:t>
                                  </m:r>
                                  <m:sSub>
                                    <m:sSubPr>
                                      <m:ctrlP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05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e</m:t>
                                      </m:r>
                                    </m:e>
                                    <m:sub>
                                      <m:r>
                                        <a:rPr lang="en-US" sz="105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5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05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05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Γ</m:t>
                                  </m:r>
                                  <m:r>
                                    <a:rPr lang="en-US" sz="105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├ </m:t>
                                  </m:r>
                                  <m:d>
                                    <m:dPr>
                                      <m:ctrlP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:</m:t>
                                      </m:r>
                                      <m:sSub>
                                        <m:sSubPr>
                                          <m:ctrlPr>
                                            <a:rPr lang="en-US" sz="105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. </m:t>
                                      </m:r>
                                      <m:sSub>
                                        <m:sSubPr>
                                          <m:ctrlPr>
                                            <a:rPr lang="en-US" sz="105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05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105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05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05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sz="105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US" sz="1200" dirty="0"/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5849278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b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├ </m:t>
                                </m:r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sz="14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]:</m:t>
                                </m:r>
                                <m:r>
                                  <a:rPr lang="en-US" sz="1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By Substitution</a:t>
                          </a:r>
                          <a:endParaRPr lang="en-US" sz="1200" dirty="0">
                            <a:latin typeface="Avenir Book" panose="02000503020000020003" pitchFamily="2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29651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4C9B4F87-54CC-9C16-B6EE-5E01FAFB9C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113615"/>
                  </p:ext>
                </p:extLst>
              </p:nvPr>
            </p:nvGraphicFramePr>
            <p:xfrm>
              <a:off x="5846648" y="2649099"/>
              <a:ext cx="6118879" cy="395223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20343">
                      <a:extLst>
                        <a:ext uri="{9D8B030D-6E8A-4147-A177-3AD203B41FA5}">
                          <a16:colId xmlns:a16="http://schemas.microsoft.com/office/drawing/2014/main" val="573166304"/>
                        </a:ext>
                      </a:extLst>
                    </a:gridCol>
                    <a:gridCol w="4309940">
                      <a:extLst>
                        <a:ext uri="{9D8B030D-6E8A-4147-A177-3AD203B41FA5}">
                          <a16:colId xmlns:a16="http://schemas.microsoft.com/office/drawing/2014/main" val="3284315328"/>
                        </a:ext>
                      </a:extLst>
                    </a:gridCol>
                    <a:gridCol w="1488596">
                      <a:extLst>
                        <a:ext uri="{9D8B030D-6E8A-4147-A177-3AD203B41FA5}">
                          <a16:colId xmlns:a16="http://schemas.microsoft.com/office/drawing/2014/main" val="3965446408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00" t="-3226" r="-1840000" b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3226" r="-35294" b="-9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Logic</a:t>
                          </a:r>
                          <a:endParaRPr lang="en-US" sz="140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295095527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</a:rPr>
                            <a:t>2</a:t>
                          </a:r>
                          <a:endParaRPr lang="en-US" sz="1400" b="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106667" r="-35294" b="-8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Case Choice</a:t>
                          </a:r>
                          <a:endParaRPr lang="en-US" sz="12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40696354"/>
                      </a:ext>
                    </a:extLst>
                  </a:tr>
                  <a:tr h="28803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269565" r="-35294" b="-9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Must take this form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4121987"/>
                      </a:ext>
                    </a:extLst>
                  </a:tr>
                  <a:tr h="3800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283333" r="-35294" b="-6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0169" t="-283333" r="-1695" b="-6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5772723"/>
                      </a:ext>
                    </a:extLst>
                  </a:tr>
                  <a:tr h="315601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7" t="-460000" r="-414" b="-69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u="none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 sz="11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25909772"/>
                      </a:ext>
                    </a:extLst>
                  </a:tr>
                  <a:tr h="315601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207" t="-560000" r="-414" b="-59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941603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550000" r="-35294" b="-3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Assumption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22886147"/>
                      </a:ext>
                    </a:extLst>
                  </a:tr>
                  <a:tr h="39941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609375" r="-35294" b="-27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Inversion of T-App</a:t>
                          </a:r>
                          <a:endParaRPr lang="en-US" sz="12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59386858"/>
                      </a:ext>
                    </a:extLst>
                  </a:tr>
                  <a:tr h="6958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00" t="-412727" r="-1840000" b="-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412727" r="-35294" b="-5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310169" t="-412727" r="-1695" b="-5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8492785"/>
                      </a:ext>
                    </a:extLst>
                  </a:tr>
                  <a:tr h="3937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4000" t="-909677" r="-1840000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7647" t="-909677" r="-35294" b="-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effectLst/>
                              <a:latin typeface="Avenir Book" panose="02000503020000020003" pitchFamily="2" charset="0"/>
                            </a:rPr>
                            <a:t>By Substitution</a:t>
                          </a:r>
                          <a:endParaRPr lang="en-US" sz="1200" dirty="0">
                            <a:latin typeface="Avenir Book" panose="02000503020000020003" pitchFamily="2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829651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4A78CE6-95B1-82E6-5B6B-AD50334EFAA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7235"/>
          <a:stretch/>
        </p:blipFill>
        <p:spPr>
          <a:xfrm>
            <a:off x="737716" y="1563916"/>
            <a:ext cx="9400674" cy="869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BD92E-EF0D-8759-720D-DD374A3C1D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9021" r="61726"/>
          <a:stretch/>
        </p:blipFill>
        <p:spPr>
          <a:xfrm>
            <a:off x="838200" y="1492076"/>
            <a:ext cx="3529274" cy="52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2B1BE5-2529-DBFB-38B0-58D16267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2FA4-7B4B-F4E2-627C-47697707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63BBBA-30F8-5BDE-4CBE-262C5BE7CD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6A5DC-8AD5-7A8D-F3DD-11118C17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34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356598-8CBA-6D16-ACFF-CC2EC14DFD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64" b="67235"/>
          <a:stretch/>
        </p:blipFill>
        <p:spPr>
          <a:xfrm>
            <a:off x="737716" y="2153535"/>
            <a:ext cx="9400674" cy="392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10FC7C-74CC-131F-4A70-E956CC94EE5F}"/>
                  </a:ext>
                </a:extLst>
              </p:cNvPr>
              <p:cNvSpPr txBox="1"/>
              <p:nvPr/>
            </p:nvSpPr>
            <p:spPr>
              <a:xfrm>
                <a:off x="642466" y="2756182"/>
                <a:ext cx="11454284" cy="3432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Need to Proof: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𝑒𝑙𝑠𝑒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𝑒𝑙𝑠𝑒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→(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𝑒𝑙𝑠𝑒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)′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𝑖𝑓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𝑡h𝑒𝑛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𝑒𝑙𝑠𝑒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𝑏𝑜𝑜𝑙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𝑏𝑜𝑜𝑙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68FFF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66FFD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66FFD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68FFF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66FFD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D10FC7C-74CC-131F-4A70-E956CC94E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6" y="2756182"/>
                <a:ext cx="11454284" cy="3432350"/>
              </a:xfrm>
              <a:prstGeom prst="rect">
                <a:avLst/>
              </a:prstGeom>
              <a:blipFill>
                <a:blip r:embed="rId5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1CD0F-3124-E2B7-D575-139F00052937}"/>
                  </a:ext>
                </a:extLst>
              </p:cNvPr>
              <p:cNvSpPr txBox="1"/>
              <p:nvPr/>
            </p:nvSpPr>
            <p:spPr>
              <a:xfrm>
                <a:off x="838200" y="1276963"/>
                <a:ext cx="6096000" cy="67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├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𝑏𝑜𝑜𝑙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├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├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├ 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𝑖𝑓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𝑡h𝑒𝑛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𝑒𝑙𝑠𝑒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𝐼𝑓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1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8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71CD0F-3124-E2B7-D575-139F00052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76963"/>
                <a:ext cx="6096000" cy="676980"/>
              </a:xfrm>
              <a:prstGeom prst="rect">
                <a:avLst/>
              </a:prstGeom>
              <a:blipFill>
                <a:blip r:embed="rId6"/>
                <a:stretch>
                  <a:fillRect l="-1040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1441282-3BC0-4927-3D18-B5948D9072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407668"/>
                  </p:ext>
                </p:extLst>
              </p:nvPr>
            </p:nvGraphicFramePr>
            <p:xfrm>
              <a:off x="5184775" y="3763200"/>
              <a:ext cx="6851650" cy="24523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840">
                      <a:extLst>
                        <a:ext uri="{9D8B030D-6E8A-4147-A177-3AD203B41FA5}">
                          <a16:colId xmlns:a16="http://schemas.microsoft.com/office/drawing/2014/main" val="101392787"/>
                        </a:ext>
                      </a:extLst>
                    </a:gridCol>
                    <a:gridCol w="3683635">
                      <a:extLst>
                        <a:ext uri="{9D8B030D-6E8A-4147-A177-3AD203B41FA5}">
                          <a16:colId xmlns:a16="http://schemas.microsoft.com/office/drawing/2014/main" val="1480867846"/>
                        </a:ext>
                      </a:extLst>
                    </a:gridCol>
                    <a:gridCol w="2797175">
                      <a:extLst>
                        <a:ext uri="{9D8B030D-6E8A-4147-A177-3AD203B41FA5}">
                          <a16:colId xmlns:a16="http://schemas.microsoft.com/office/drawing/2014/main" val="3459774626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effectLst/>
                            </a:rPr>
                            <a:t>Suppose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can</a:t>
                          </a:r>
                          <a:r>
                            <a:rPr lang="en-US" sz="1400" baseline="0" dirty="0">
                              <a:effectLst/>
                            </a:rPr>
                            <a:t> take one step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oMath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Case Choice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5469782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𝑏𝑜𝑜𝑙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By assumption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2277552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𝑏𝑜𝑜𝑙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By (1,2) &amp;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𝐼𝐻</m:t>
                              </m:r>
                              <m:r>
                                <a:rPr lang="en-US" sz="1400" b="0" i="0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2250175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  <m: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├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Γ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├ 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By assumption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099119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𝑖𝑓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𝑡h𝑒𝑛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𝑒𝑙𝑠𝑒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By T-If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0627249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(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𝑡h𝑒𝑛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𝑒𝑙𝑠𝑒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By Call-by-value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788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21441282-3BC0-4927-3D18-B5948D9072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8407668"/>
                  </p:ext>
                </p:extLst>
              </p:nvPr>
            </p:nvGraphicFramePr>
            <p:xfrm>
              <a:off x="5184775" y="3763200"/>
              <a:ext cx="6851650" cy="24523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840">
                      <a:extLst>
                        <a:ext uri="{9D8B030D-6E8A-4147-A177-3AD203B41FA5}">
                          <a16:colId xmlns:a16="http://schemas.microsoft.com/office/drawing/2014/main" val="101392787"/>
                        </a:ext>
                      </a:extLst>
                    </a:gridCol>
                    <a:gridCol w="3683635">
                      <a:extLst>
                        <a:ext uri="{9D8B030D-6E8A-4147-A177-3AD203B41FA5}">
                          <a16:colId xmlns:a16="http://schemas.microsoft.com/office/drawing/2014/main" val="1480867846"/>
                        </a:ext>
                      </a:extLst>
                    </a:gridCol>
                    <a:gridCol w="2797175">
                      <a:extLst>
                        <a:ext uri="{9D8B030D-6E8A-4147-A177-3AD203B41FA5}">
                          <a16:colId xmlns:a16="http://schemas.microsoft.com/office/drawing/2014/main" val="3459774626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3448" t="-3226" r="-1768966" b="-5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3226" r="-76289" b="-535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Case Choice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5469782"/>
                      </a:ext>
                    </a:extLst>
                  </a:tr>
                  <a:tr h="387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3448" t="-106667" r="-1768966" b="-4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106667" r="-76289" b="-4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By assumption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2277552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3448" t="-182353" r="-1768966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182353" r="-7628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45909" t="-182353" r="-90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2250175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290909" r="-76289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By assumption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099119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390909" r="-76289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By T-If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0627249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490909" r="-76289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By Call-by-value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78828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9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D04C40-8024-A163-392D-57B2F8206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EE03-EB27-0216-8839-4429CAB5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Assignment</a:t>
            </a:r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310BBE0-388C-AD82-C175-F1C3E383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EC086-AD18-CE27-BE62-6A159E89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35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2C7273-CC6C-BD34-E7DF-1D395E4449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964" b="67235"/>
          <a:stretch/>
        </p:blipFill>
        <p:spPr>
          <a:xfrm>
            <a:off x="737716" y="2153535"/>
            <a:ext cx="9400674" cy="3929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DA995D-9418-97F5-87CA-395EB25F8338}"/>
                  </a:ext>
                </a:extLst>
              </p:cNvPr>
              <p:cNvSpPr txBox="1"/>
              <p:nvPr/>
            </p:nvSpPr>
            <p:spPr>
              <a:xfrm>
                <a:off x="642466" y="2756182"/>
                <a:ext cx="11454284" cy="3432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Need to Proof: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𝑒𝑙𝑠𝑒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𝑒𝑙𝑠𝑒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→(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𝑖𝑓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𝑡h𝑒𝑛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𝑒𝑙𝑠𝑒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)′</m:t>
                    </m:r>
                  </m:oMath>
                </a14:m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𝑖𝑓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𝑡h𝑒𝑛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𝑒𝑙𝑠𝑒</m:t>
                        </m:r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𝑏𝑜𝑜𝑙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en-US" b="0" i="1" smtClean="0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B2FF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1800" b="0" i="1" smtClean="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𝑏𝑜𝑜𝑙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1800" dirty="0"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B2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68FFFD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b="0" i="1" smtClean="0">
                        <a:solidFill>
                          <a:srgbClr val="66FFDA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Inductive Hypothesis (III):</a:t>
                </a: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68FFF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66FFD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66FFD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dirty="0"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68FFFD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├</m:t>
                    </m:r>
                    <m:sSub>
                      <m:sSubPr>
                        <m:ctrlP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B2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66FFDA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endParaRPr lang="en-US" dirty="0"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5000"/>
                  </a:lnSpc>
                </a:pPr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5DA995D-9418-97F5-87CA-395EB25F8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66" y="2756182"/>
                <a:ext cx="11454284" cy="3432350"/>
              </a:xfrm>
              <a:prstGeom prst="rect">
                <a:avLst/>
              </a:prstGeom>
              <a:blipFill>
                <a:blip r:embed="rId5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29E7B-BAB8-4265-FF20-85E63E1E0606}"/>
                  </a:ext>
                </a:extLst>
              </p:cNvPr>
              <p:cNvSpPr txBox="1"/>
              <p:nvPr/>
            </p:nvSpPr>
            <p:spPr>
              <a:xfrm>
                <a:off x="838200" y="1276963"/>
                <a:ext cx="6096000" cy="6769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├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𝑏𝑜𝑜𝑙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├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├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FFFCCC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├ 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𝑖𝑓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𝑡h𝑒𝑛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𝑒𝑙𝑠𝑒</m:t>
                        </m:r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FFB2F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r>
                          <a:rPr lang="en-US" sz="1800" i="1">
                            <a:solidFill>
                              <a:srgbClr val="66FFDA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𝐼𝑓</m:t>
                    </m:r>
                    <m:r>
                      <a:rPr lang="en-US" sz="1800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en-US" sz="1800" b="1" i="1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1800" b="1" dirty="0">
                    <a:solidFill>
                      <a:srgbClr val="FFFFFF"/>
                    </a:solidFill>
                    <a:effectLst/>
                    <a:latin typeface="Avenir Book" panose="02000503020000020003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80808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dirty="0"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29E7B-BAB8-4265-FF20-85E63E1E0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76963"/>
                <a:ext cx="6096000" cy="676980"/>
              </a:xfrm>
              <a:prstGeom prst="rect">
                <a:avLst/>
              </a:prstGeom>
              <a:blipFill>
                <a:blip r:embed="rId6"/>
                <a:stretch>
                  <a:fillRect l="-1040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CDDB23E-E70C-08F0-53BF-656F3A023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21395"/>
                  </p:ext>
                </p:extLst>
              </p:nvPr>
            </p:nvGraphicFramePr>
            <p:xfrm>
              <a:off x="5184775" y="3763200"/>
              <a:ext cx="6851650" cy="18683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840">
                      <a:extLst>
                        <a:ext uri="{9D8B030D-6E8A-4147-A177-3AD203B41FA5}">
                          <a16:colId xmlns:a16="http://schemas.microsoft.com/office/drawing/2014/main" val="101392787"/>
                        </a:ext>
                      </a:extLst>
                    </a:gridCol>
                    <a:gridCol w="3683635">
                      <a:extLst>
                        <a:ext uri="{9D8B030D-6E8A-4147-A177-3AD203B41FA5}">
                          <a16:colId xmlns:a16="http://schemas.microsoft.com/office/drawing/2014/main" val="1480867846"/>
                        </a:ext>
                      </a:extLst>
                    </a:gridCol>
                    <a:gridCol w="2797175">
                      <a:extLst>
                        <a:ext uri="{9D8B030D-6E8A-4147-A177-3AD203B41FA5}">
                          <a16:colId xmlns:a16="http://schemas.microsoft.com/office/drawing/2014/main" val="3459774626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effectLst/>
                            </a:rPr>
                            <a:t>Suppose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is a value (must be true or</a:t>
                          </a:r>
                          <a:r>
                            <a:rPr lang="en-US" sz="1400" baseline="0" dirty="0">
                              <a:effectLst/>
                            </a:rPr>
                            <a:t> false)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Case Choice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5469782"/>
                      </a:ext>
                    </a:extLst>
                  </a:tr>
                  <a:tr h="64219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Then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so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By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𝑖𝑓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𝑡𝑟𝑢𝑒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𝑡h𝑒𝑛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𝑒𝑙𝑠𝑒</m:t>
                                  </m:r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3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den>
                              </m:f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3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r>
                            <a:rPr lang="en-US" sz="13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and </a:t>
                          </a:r>
                          <a14:m>
                            <m:oMath xmlns:m="http://schemas.openxmlformats.org/officeDocument/2006/math"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[</m:t>
                              </m:r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3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3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 </a:t>
                          </a:r>
                          <a:endParaRPr lang="en-US" sz="13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72277552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𝐸𝑖𝑡h𝑒𝑟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𝑤𝑎𝑦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𝑎𝑛𝑑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 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Assumptions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2250175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  <m:r>
                                  <a:rPr lang="en-US" sz="1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├</m:t>
                                </m:r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′: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en-US" sz="1400" b="0" i="1" smtClean="0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Simplification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099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DCDDB23E-E70C-08F0-53BF-656F3A023D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7221395"/>
                  </p:ext>
                </p:extLst>
              </p:nvPr>
            </p:nvGraphicFramePr>
            <p:xfrm>
              <a:off x="5184775" y="3763200"/>
              <a:ext cx="6851650" cy="186835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840">
                      <a:extLst>
                        <a:ext uri="{9D8B030D-6E8A-4147-A177-3AD203B41FA5}">
                          <a16:colId xmlns:a16="http://schemas.microsoft.com/office/drawing/2014/main" val="101392787"/>
                        </a:ext>
                      </a:extLst>
                    </a:gridCol>
                    <a:gridCol w="3683635">
                      <a:extLst>
                        <a:ext uri="{9D8B030D-6E8A-4147-A177-3AD203B41FA5}">
                          <a16:colId xmlns:a16="http://schemas.microsoft.com/office/drawing/2014/main" val="1480867846"/>
                        </a:ext>
                      </a:extLst>
                    </a:gridCol>
                    <a:gridCol w="2797175">
                      <a:extLst>
                        <a:ext uri="{9D8B030D-6E8A-4147-A177-3AD203B41FA5}">
                          <a16:colId xmlns:a16="http://schemas.microsoft.com/office/drawing/2014/main" val="3459774626"/>
                        </a:ext>
                      </a:extLst>
                    </a:gridCol>
                  </a:tblGrid>
                  <a:tr h="3879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3448" t="-3226" r="-1768966" b="-3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3226" r="-76289" b="-3870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Case Choice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85469782"/>
                      </a:ext>
                    </a:extLst>
                  </a:tr>
                  <a:tr h="6421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3448" t="-62745" r="-1768966" b="-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62745" r="-76289" b="-1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45909" t="-62745" r="-909" b="-13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2277552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3448" t="-251515" r="-1768966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251515" r="-76289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Assumptions</a:t>
                          </a:r>
                          <a:endParaRPr lang="en-US" sz="1400" dirty="0">
                            <a:effectLst/>
                            <a:latin typeface="Avenir Book" panose="02000503020000020003" pitchFamily="2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522250175"/>
                      </a:ext>
                    </a:extLst>
                  </a:tr>
                  <a:tr h="4190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  <a:latin typeface="Avenir Book" panose="02000503020000020003" pitchFamily="2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7"/>
                          <a:stretch>
                            <a:fillRect l="-10309" t="-351515" r="-76289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3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Simplification</a:t>
                          </a: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920991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20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3CB071-B5BB-498E-D1A1-5C0028F7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586900"/>
            <a:ext cx="2375210" cy="13776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3CA459-B9F3-56B0-61A8-94EAF8D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78" y="4995282"/>
            <a:ext cx="2375210" cy="1377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In the sweep step of mark and sweep……….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The reference graph is swept to find all allocated cells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The memory cells in the heap are scanned and compared to the marked cells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The memory cells in the fragmented area of the heap is swept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The reference graph and heap are swept together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353801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Advantages of Copy Collection……….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Increases effective size of heap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Handles heap fragmentation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Little page faults even if program uses a lot of memory memory </a:t>
            </a:r>
          </a:p>
          <a:p>
            <a:pPr marL="457200" indent="-457200">
              <a:buAutoNum type="alphaLcParenR"/>
            </a:pPr>
            <a:r>
              <a:rPr lang="en-US" sz="2400" dirty="0">
                <a:latin typeface="Avenir Book" panose="02000503020000020003" pitchFamily="2" charset="0"/>
              </a:rPr>
              <a:t>Memories in BCC will not be copy collected (CCed)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4) A type scheme is……….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An abstract representation of type containing type variables (e.g.,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𝑙𝑖𝑠𝑡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)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A concrete type (e.g., int)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A single type variable (e.g.,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)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>
                    <a:latin typeface="Avenir Book" panose="02000503020000020003" pitchFamily="2" charset="0"/>
                  </a:rPr>
                  <a:t>A polymorphically typed expression (e.g.,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𝑙𝑖𝑠𝑡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  <a:blipFill>
                <a:blip r:embed="rId5"/>
                <a:stretch>
                  <a:fillRect l="-100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928677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We need type inference because……….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Types overly constraint our program (e.g., reversing works on all element types)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Type errors cause programs to crash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Types clutter programs and hurt programmer productivity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Machine learning is used everywhere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928677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6) Steps for type inference do not include……….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Adding type schemes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Traversing and Generating constraints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Type overloading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Solving constraints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Generating types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249"/>
            <a:ext cx="11928677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7) Given two substitutions U and S……….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Either </a:t>
            </a:r>
            <a:r>
              <a:rPr lang="en-US" sz="2200" b="1" dirty="0">
                <a:latin typeface="Avenir Book" panose="02000503020000020003" pitchFamily="2" charset="0"/>
              </a:rPr>
              <a:t>U</a:t>
            </a:r>
            <a:r>
              <a:rPr lang="en-US" sz="2200" dirty="0">
                <a:latin typeface="Avenir Book" panose="02000503020000020003" pitchFamily="2" charset="0"/>
              </a:rPr>
              <a:t> is more specific than </a:t>
            </a:r>
            <a:r>
              <a:rPr lang="en-US" sz="2200" b="1" dirty="0">
                <a:latin typeface="Avenir Book" panose="02000503020000020003" pitchFamily="2" charset="0"/>
              </a:rPr>
              <a:t>S</a:t>
            </a:r>
            <a:r>
              <a:rPr lang="en-US" sz="2200" dirty="0">
                <a:latin typeface="Avenir Book" panose="02000503020000020003" pitchFamily="2" charset="0"/>
              </a:rPr>
              <a:t> or </a:t>
            </a:r>
            <a:r>
              <a:rPr lang="en-US" sz="2200" b="1" dirty="0">
                <a:latin typeface="Avenir Book" panose="02000503020000020003" pitchFamily="2" charset="0"/>
              </a:rPr>
              <a:t>S</a:t>
            </a:r>
            <a:r>
              <a:rPr lang="en-US" sz="2200" dirty="0">
                <a:latin typeface="Avenir Book" panose="02000503020000020003" pitchFamily="2" charset="0"/>
              </a:rPr>
              <a:t> is more specific than </a:t>
            </a:r>
            <a:r>
              <a:rPr lang="en-US" sz="2200" b="1" dirty="0">
                <a:latin typeface="Avenir Book" panose="02000503020000020003" pitchFamily="2" charset="0"/>
              </a:rPr>
              <a:t>U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If S is more specific, then it’s equivalent to applying U followed by another substitution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If U is less general, then it’s equivalent to applying S</a:t>
            </a:r>
          </a:p>
          <a:p>
            <a:pPr marL="457200" indent="-457200">
              <a:buAutoNum type="alphaLcParenR"/>
            </a:pPr>
            <a:r>
              <a:rPr lang="en-US" sz="2200" dirty="0">
                <a:latin typeface="Avenir Book" panose="02000503020000020003" pitchFamily="2" charset="0"/>
              </a:rPr>
              <a:t>If S is identity, then it’s the least general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8061</TotalTime>
  <Words>2457</Words>
  <Application>Microsoft Macintosh PowerPoint</Application>
  <PresentationFormat>Widescreen</PresentationFormat>
  <Paragraphs>498</Paragraphs>
  <Slides>37</Slides>
  <Notes>36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Avenir Book</vt:lpstr>
      <vt:lpstr>Calibri</vt:lpstr>
      <vt:lpstr>Calibri Light</vt:lpstr>
      <vt:lpstr>Cambria Math</vt:lpstr>
      <vt:lpstr>Poppins</vt:lpstr>
      <vt:lpstr>Office Theme</vt:lpstr>
      <vt:lpstr>Programming Language Concepts Tutorials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Pop Quiz</vt:lpstr>
      <vt:lpstr>Quiz Solution</vt:lpstr>
      <vt:lpstr>Recap</vt:lpstr>
      <vt:lpstr>Quiz Solution</vt:lpstr>
      <vt:lpstr>Quiz Solution</vt:lpstr>
      <vt:lpstr>Quiz Solution</vt:lpstr>
      <vt:lpstr>Quiz Solution</vt:lpstr>
      <vt:lpstr>Quiz Solution</vt:lpstr>
      <vt:lpstr>Quiz Solution</vt:lpstr>
      <vt:lpstr>Quiz Solution</vt:lpstr>
      <vt:lpstr>Quiz Solution</vt:lpstr>
      <vt:lpstr>Quiz Solution</vt:lpstr>
      <vt:lpstr>Quiz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Abdelghany, Essam Wisam Fouad Amin</cp:lastModifiedBy>
  <cp:revision>236</cp:revision>
  <dcterms:created xsi:type="dcterms:W3CDTF">2023-04-27T21:19:03Z</dcterms:created>
  <dcterms:modified xsi:type="dcterms:W3CDTF">2024-10-23T17:10:11Z</dcterms:modified>
</cp:coreProperties>
</file>